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7.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 id="2147483695" r:id="rId2"/>
    <p:sldMasterId id="2147483704" r:id="rId3"/>
    <p:sldMasterId id="2147483685" r:id="rId4"/>
    <p:sldMasterId id="2147483673" r:id="rId5"/>
  </p:sldMasterIdLst>
  <p:notesMasterIdLst>
    <p:notesMasterId r:id="rId11"/>
  </p:notesMasterIdLst>
  <p:handoutMasterIdLst>
    <p:handoutMasterId r:id="rId12"/>
  </p:handoutMasterIdLst>
  <p:sldIdLst>
    <p:sldId id="294" r:id="rId6"/>
    <p:sldId id="295" r:id="rId7"/>
    <p:sldId id="297" r:id="rId8"/>
    <p:sldId id="301" r:id="rId9"/>
    <p:sldId id="302" r:id="rId10"/>
  </p:sldIdLst>
  <p:sldSz cx="9144000" cy="6858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62" autoAdjust="0"/>
    <p:restoredTop sz="61803" autoAdjust="0"/>
  </p:normalViewPr>
  <p:slideViewPr>
    <p:cSldViewPr snapToGrid="0" snapToObjects="1">
      <p:cViewPr varScale="1">
        <p:scale>
          <a:sx n="41" d="100"/>
          <a:sy n="41" d="100"/>
        </p:scale>
        <p:origin x="1808"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938"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2"/>
            <a:ext cx="2889938" cy="493633"/>
          </a:xfrm>
          <a:prstGeom prst="rect">
            <a:avLst/>
          </a:prstGeom>
        </p:spPr>
        <p:txBody>
          <a:bodyPr vert="horz" lIns="91440" tIns="45720" rIns="91440" bIns="45720" rtlCol="0"/>
          <a:lstStyle>
            <a:lvl1pPr algn="r">
              <a:defRPr sz="1200"/>
            </a:lvl1pPr>
          </a:lstStyle>
          <a:p>
            <a:fld id="{D128EB36-4083-F747-950B-63EF0DE8D63A}" type="datetimeFigureOut">
              <a:rPr lang="en-US" smtClean="0"/>
              <a:t>10/30/2023</a:t>
            </a:fld>
            <a:endParaRPr lang="en-US"/>
          </a:p>
        </p:txBody>
      </p:sp>
      <p:sp>
        <p:nvSpPr>
          <p:cNvPr id="4" name="Footer Placeholder 3"/>
          <p:cNvSpPr>
            <a:spLocks noGrp="1"/>
          </p:cNvSpPr>
          <p:nvPr>
            <p:ph type="ftr" sz="quarter" idx="2"/>
          </p:nvPr>
        </p:nvSpPr>
        <p:spPr>
          <a:xfrm>
            <a:off x="0" y="9377318"/>
            <a:ext cx="2889938" cy="4936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377318"/>
            <a:ext cx="2889938" cy="493633"/>
          </a:xfrm>
          <a:prstGeom prst="rect">
            <a:avLst/>
          </a:prstGeom>
        </p:spPr>
        <p:txBody>
          <a:bodyPr vert="horz" lIns="91440" tIns="45720" rIns="91440" bIns="45720" rtlCol="0" anchor="b"/>
          <a:lstStyle>
            <a:lvl1pPr algn="r">
              <a:defRPr sz="1200"/>
            </a:lvl1pPr>
          </a:lstStyle>
          <a:p>
            <a:fld id="{581E9761-9601-7848-BB4C-161373379AD6}" type="slidenum">
              <a:rPr lang="en-US" smtClean="0"/>
              <a:t>‹#›</a:t>
            </a:fld>
            <a:endParaRPr lang="en-US"/>
          </a:p>
        </p:txBody>
      </p:sp>
    </p:spTree>
    <p:extLst>
      <p:ext uri="{BB962C8B-B14F-4D97-AF65-F5344CB8AC3E}">
        <p14:creationId xmlns:p14="http://schemas.microsoft.com/office/powerpoint/2010/main" val="424495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2"/>
            <a:ext cx="2889938" cy="493633"/>
          </a:xfrm>
          <a:prstGeom prst="rect">
            <a:avLst/>
          </a:prstGeom>
        </p:spPr>
        <p:txBody>
          <a:bodyPr vert="horz" lIns="91440" tIns="45720" rIns="91440" bIns="45720" rtlCol="0"/>
          <a:lstStyle>
            <a:lvl1pPr algn="r">
              <a:defRPr sz="1200"/>
            </a:lvl1pPr>
          </a:lstStyle>
          <a:p>
            <a:fld id="{24FFBBC2-7D9C-4B58-981B-21F4D8AE3B6E}" type="datetimeFigureOut">
              <a:rPr lang="en-GB" smtClean="0"/>
              <a:t>30/10/2023</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8"/>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8"/>
            <a:ext cx="2889938" cy="493633"/>
          </a:xfrm>
          <a:prstGeom prst="rect">
            <a:avLst/>
          </a:prstGeom>
        </p:spPr>
        <p:txBody>
          <a:bodyPr vert="horz" lIns="91440" tIns="45720" rIns="91440" bIns="45720" rtlCol="0" anchor="b"/>
          <a:lstStyle>
            <a:lvl1pPr algn="r">
              <a:defRPr sz="1200"/>
            </a:lvl1pPr>
          </a:lstStyle>
          <a:p>
            <a:fld id="{890B708A-7C45-4AD4-971D-ACC04F33C959}" type="slidenum">
              <a:rPr lang="en-GB" smtClean="0"/>
              <a:t>‹#›</a:t>
            </a:fld>
            <a:endParaRPr lang="en-GB"/>
          </a:p>
        </p:txBody>
      </p:sp>
    </p:spTree>
    <p:extLst>
      <p:ext uri="{BB962C8B-B14F-4D97-AF65-F5344CB8AC3E}">
        <p14:creationId xmlns:p14="http://schemas.microsoft.com/office/powerpoint/2010/main" val="2682166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HENRY programme has been a vital part of the cities response to tackling unhealthy weight in children since 2008. </a:t>
            </a:r>
          </a:p>
          <a:p>
            <a:endParaRPr lang="en-GB" dirty="0"/>
          </a:p>
          <a:p>
            <a:r>
              <a:rPr lang="en-GB" dirty="0"/>
              <a:t>I was the programme co-ordinator in Leeds from when it started, up until when I left the Children and Families team in 2020.</a:t>
            </a:r>
          </a:p>
          <a:p>
            <a:endParaRPr lang="en-GB" dirty="0"/>
          </a:p>
          <a:p>
            <a:r>
              <a:rPr lang="en-GB" dirty="0"/>
              <a:t>So many thanks for the opportunity to attend today and provide a brief history of HENRY in Leeds.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Leeds was looking to tackle unhealthy weight in children following the findings from the Health Needs Assessment that Janice Burberry undertook in Leeds as part of the Can’t Wait to Healthy Strategy.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r>
              <a:rPr lang="en-GB" dirty="0"/>
              <a:t>In addition, some </a:t>
            </a:r>
            <a:r>
              <a:rPr lang="en-GB" baseline="0" dirty="0"/>
              <a:t>commissioned Insight found that practitioner's </a:t>
            </a:r>
            <a:r>
              <a:rPr lang="en-GB" sz="1200" b="0" i="0" u="none" strike="noStrike" kern="1200" baseline="0" dirty="0">
                <a:solidFill>
                  <a:schemeClr val="tx1"/>
                </a:solidFill>
                <a:latin typeface="+mn-lt"/>
                <a:ea typeface="+mn-ea"/>
                <a:cs typeface="+mn-cs"/>
              </a:rPr>
              <a:t>knowledge and awareness of healthy living was excellent, but half of the sample confessed that they were struggling to put their knowledge into practice personally and professionally. Some struggled to have conversations about weight with families as they had weight issues themselves or did not want to cause offence. Many avoided raising the issue.</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We wanted therefore to offer training which met the needs and gaps to help practitioners feel more confident and have something for parents to access for support.</a:t>
            </a:r>
          </a:p>
          <a:p>
            <a:endParaRPr lang="en-GB" sz="1200" b="0" i="0" u="none" strike="noStrike" kern="1200" baseline="0" dirty="0">
              <a:solidFill>
                <a:schemeClr val="tx1"/>
              </a:solidFill>
              <a:latin typeface="+mn-lt"/>
              <a:ea typeface="+mn-ea"/>
              <a:cs typeface="+mn-cs"/>
            </a:endParaRPr>
          </a:p>
          <a:p>
            <a:r>
              <a:rPr lang="en-GB" baseline="0" dirty="0"/>
              <a:t>Whilst considering options we were contacted by HENRY to discuss the programme they had developed, and it was a perfect fit for our ambitions.  (</a:t>
            </a:r>
            <a:r>
              <a:rPr lang="en-GB" b="1" baseline="0" dirty="0"/>
              <a:t>NEXT SLIDE</a:t>
            </a:r>
            <a:r>
              <a:rPr lang="en-GB" baseline="0" dirty="0"/>
              <a:t>)</a:t>
            </a:r>
          </a:p>
          <a:p>
            <a:endParaRPr lang="en-GB" baseline="0" dirty="0"/>
          </a:p>
        </p:txBody>
      </p:sp>
      <p:sp>
        <p:nvSpPr>
          <p:cNvPr id="4" name="Slide Number Placeholder 3"/>
          <p:cNvSpPr>
            <a:spLocks noGrp="1"/>
          </p:cNvSpPr>
          <p:nvPr>
            <p:ph type="sldNum" sz="quarter" idx="10"/>
          </p:nvPr>
        </p:nvSpPr>
        <p:spPr/>
        <p:txBody>
          <a:bodyPr/>
          <a:lstStyle/>
          <a:p>
            <a:fld id="{890B708A-7C45-4AD4-971D-ACC04F33C959}" type="slidenum">
              <a:rPr lang="en-GB" smtClean="0"/>
              <a:t>1</a:t>
            </a:fld>
            <a:endParaRPr lang="en-GB"/>
          </a:p>
        </p:txBody>
      </p:sp>
    </p:spTree>
    <p:extLst>
      <p:ext uri="{BB962C8B-B14F-4D97-AF65-F5344CB8AC3E}">
        <p14:creationId xmlns:p14="http://schemas.microsoft.com/office/powerpoint/2010/main" val="2956307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rather busy slide was written in 2009 following the insight work</a:t>
            </a:r>
          </a:p>
          <a:p>
            <a:endParaRPr lang="en-GB" dirty="0"/>
          </a:p>
          <a:p>
            <a:r>
              <a:rPr lang="en-GB" dirty="0"/>
              <a:t>We wanted to move away from a purely information giving approach, which we knew was ineffective, to one where an empathic solution focussed approach was central. Utilising and developing parents' knowledge and confidence.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For the programme to develop and grow as it did required a lot of ducks to be lined up and long-term commitment involving partners including many from within PH along</a:t>
            </a:r>
            <a:r>
              <a:rPr lang="en-GB" baseline="0" dirty="0"/>
              <a:t> with</a:t>
            </a:r>
            <a:r>
              <a:rPr lang="en-GB" dirty="0"/>
              <a:t> Early Start managers</a:t>
            </a:r>
            <a:r>
              <a:rPr lang="en-GB" baseline="0" dirty="0"/>
              <a:t> and practitioners from CCs HVs</a:t>
            </a:r>
          </a:p>
          <a:p>
            <a:endParaRPr lang="en-GB" baseline="0" dirty="0"/>
          </a:p>
          <a:p>
            <a:endParaRPr lang="en-GB" baseline="0" dirty="0"/>
          </a:p>
          <a:p>
            <a:r>
              <a:rPr lang="en-GB" baseline="0" dirty="0"/>
              <a:t>(</a:t>
            </a:r>
            <a:r>
              <a:rPr lang="en-GB" b="1" baseline="0" dirty="0"/>
              <a:t>NEXT SLIDE</a:t>
            </a:r>
            <a:r>
              <a:rPr lang="en-GB" baseline="0" dirty="0"/>
              <a:t>)</a:t>
            </a:r>
            <a:endParaRPr lang="en-GB" dirty="0"/>
          </a:p>
        </p:txBody>
      </p:sp>
      <p:sp>
        <p:nvSpPr>
          <p:cNvPr id="4" name="Slide Number Placeholder 3"/>
          <p:cNvSpPr>
            <a:spLocks noGrp="1"/>
          </p:cNvSpPr>
          <p:nvPr>
            <p:ph type="sldNum" sz="quarter" idx="10"/>
          </p:nvPr>
        </p:nvSpPr>
        <p:spPr/>
        <p:txBody>
          <a:bodyPr/>
          <a:lstStyle/>
          <a:p>
            <a:fld id="{890B708A-7C45-4AD4-971D-ACC04F33C959}" type="slidenum">
              <a:rPr lang="en-GB" smtClean="0"/>
              <a:t>2</a:t>
            </a:fld>
            <a:endParaRPr lang="en-GB"/>
          </a:p>
        </p:txBody>
      </p:sp>
    </p:spTree>
    <p:extLst>
      <p:ext uri="{BB962C8B-B14F-4D97-AF65-F5344CB8AC3E}">
        <p14:creationId xmlns:p14="http://schemas.microsoft.com/office/powerpoint/2010/main" val="1309052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r>
              <a:rPr lang="en-GB" baseline="0" dirty="0"/>
              <a:t>HENRY offers various models of delivery, we decided early on to opt for the HENRY train the trainer model</a:t>
            </a:r>
          </a:p>
          <a:p>
            <a:endParaRPr lang="en-GB" baseline="0" dirty="0"/>
          </a:p>
          <a:p>
            <a:r>
              <a:rPr lang="en-GB" baseline="0" dirty="0"/>
              <a:t>This was due to the scale of the workforce (over 1000 practitioners), local trainers had local knowledge of the city and would be able to follow up and support more easily and it would provide the best value for money. </a:t>
            </a:r>
          </a:p>
          <a:p>
            <a:endParaRPr lang="en-GB" baseline="0" dirty="0"/>
          </a:p>
          <a:p>
            <a:r>
              <a:rPr lang="en-GB" baseline="0" dirty="0"/>
              <a:t>Initially staff from Public health, Early Years and Health Visiting started the training which was in depth and demanding. It challenges your ideas about delivery of training.</a:t>
            </a:r>
          </a:p>
          <a:p>
            <a:endParaRPr lang="en-GB" baseline="0" dirty="0"/>
          </a:p>
          <a:p>
            <a:r>
              <a:rPr lang="en-GB" baseline="0" dirty="0"/>
              <a:t>Initially this was funded through the NHS but has carried on following the move of Public Health to Leeds City Council</a:t>
            </a:r>
          </a:p>
          <a:p>
            <a:endParaRPr lang="en-GB" baseline="0" dirty="0"/>
          </a:p>
          <a:p>
            <a:r>
              <a:rPr lang="en-GB" baseline="0" dirty="0"/>
              <a:t>Have built in local supervision too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Since we started, the programme </a:t>
            </a:r>
            <a:r>
              <a:rPr lang="en-GB" baseline="0" dirty="0"/>
              <a:t>has expanded and developed to include recruiting volunteers, expanding to private providers and more recently on-line courses (which Deb will talk about shortly).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Partners have </a:t>
            </a:r>
            <a:r>
              <a:rPr lang="en-GB" dirty="0"/>
              <a:t>been willing to not only deliver the main elements but also get involved in and</a:t>
            </a:r>
            <a:r>
              <a:rPr lang="en-GB" baseline="0" dirty="0"/>
              <a:t> pilot new offers.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We have to thank the flexibility of our colleagues and workforce for that particularly in our children's centres and the 0 – 19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endParaRPr lang="en-GB" baseline="0" dirty="0"/>
          </a:p>
          <a:p>
            <a:endParaRPr lang="en-GB" baseline="0" dirty="0"/>
          </a:p>
          <a:p>
            <a:r>
              <a:rPr lang="en-GB" b="1" baseline="0" dirty="0"/>
              <a:t>NEXT SLIDE</a:t>
            </a:r>
          </a:p>
          <a:p>
            <a:endParaRPr lang="en-GB" baseline="0" dirty="0"/>
          </a:p>
        </p:txBody>
      </p:sp>
      <p:sp>
        <p:nvSpPr>
          <p:cNvPr id="4" name="Slide Number Placeholder 3"/>
          <p:cNvSpPr>
            <a:spLocks noGrp="1"/>
          </p:cNvSpPr>
          <p:nvPr>
            <p:ph type="sldNum" sz="quarter" idx="10"/>
          </p:nvPr>
        </p:nvSpPr>
        <p:spPr/>
        <p:txBody>
          <a:bodyPr/>
          <a:lstStyle/>
          <a:p>
            <a:fld id="{890B708A-7C45-4AD4-971D-ACC04F33C959}" type="slidenum">
              <a:rPr lang="en-GB" smtClean="0"/>
              <a:t>3</a:t>
            </a:fld>
            <a:endParaRPr lang="en-GB"/>
          </a:p>
        </p:txBody>
      </p:sp>
    </p:spTree>
    <p:extLst>
      <p:ext uri="{BB962C8B-B14F-4D97-AF65-F5344CB8AC3E}">
        <p14:creationId xmlns:p14="http://schemas.microsoft.com/office/powerpoint/2010/main" val="825896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0B708A-7C45-4AD4-971D-ACC04F33C959}" type="slidenum">
              <a:rPr lang="en-GB" smtClean="0"/>
              <a:t>4</a:t>
            </a:fld>
            <a:endParaRPr lang="en-GB"/>
          </a:p>
        </p:txBody>
      </p:sp>
    </p:spTree>
    <p:extLst>
      <p:ext uri="{BB962C8B-B14F-4D97-AF65-F5344CB8AC3E}">
        <p14:creationId xmlns:p14="http://schemas.microsoft.com/office/powerpoint/2010/main" val="8482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Being involved in the HENRY programme was one of the highlights of my career and hearing from practitioners and families about what impact it had had on them was amazing to hear.</a:t>
            </a:r>
          </a:p>
          <a:p>
            <a:endParaRPr lang="en-GB" dirty="0"/>
          </a:p>
          <a:p>
            <a:r>
              <a:rPr lang="en-GB" dirty="0"/>
              <a:t>We celebrated the impact of HENRY in 2019.</a:t>
            </a:r>
          </a:p>
          <a:p>
            <a:endParaRPr lang="en-GB" dirty="0"/>
          </a:p>
          <a:p>
            <a:r>
              <a:rPr lang="en-GB" dirty="0"/>
              <a:t>Given the challenges I hope that the HENRY ethos can be continued in Leeds where the focus on a strengths-based solution focussed approach underpinned with empathy is maintained. Thank</a:t>
            </a:r>
            <a:r>
              <a:rPr lang="en-GB" baseline="0" dirty="0"/>
              <a:t> you </a:t>
            </a:r>
          </a:p>
          <a:p>
            <a:endParaRPr lang="en-GB" baseline="0" dirty="0"/>
          </a:p>
          <a:p>
            <a:r>
              <a:rPr lang="en-GB" b="1" baseline="0" dirty="0"/>
              <a:t>NEXT SLIDE</a:t>
            </a:r>
            <a:endParaRPr lang="en-GB" b="1" dirty="0"/>
          </a:p>
        </p:txBody>
      </p:sp>
      <p:sp>
        <p:nvSpPr>
          <p:cNvPr id="4" name="Slide Number Placeholder 3"/>
          <p:cNvSpPr>
            <a:spLocks noGrp="1"/>
          </p:cNvSpPr>
          <p:nvPr>
            <p:ph type="sldNum" sz="quarter" idx="10"/>
          </p:nvPr>
        </p:nvSpPr>
        <p:spPr/>
        <p:txBody>
          <a:bodyPr/>
          <a:lstStyle/>
          <a:p>
            <a:fld id="{890B708A-7C45-4AD4-971D-ACC04F33C959}" type="slidenum">
              <a:rPr lang="en-GB" smtClean="0"/>
              <a:t>5</a:t>
            </a:fld>
            <a:endParaRPr lang="en-GB"/>
          </a:p>
        </p:txBody>
      </p:sp>
    </p:spTree>
    <p:extLst>
      <p:ext uri="{BB962C8B-B14F-4D97-AF65-F5344CB8AC3E}">
        <p14:creationId xmlns:p14="http://schemas.microsoft.com/office/powerpoint/2010/main" val="2930707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145D771-6FFE-1345-A7CC-1DA3DBC13C33}" type="datetimeFigureOut">
              <a:rPr lang="en-US" smtClean="0"/>
              <a:t>10/30/2023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2146208-7536-6147-99F2-C3D4E44FCD33}" type="slidenum">
              <a:rPr lang="en-US" smtClean="0"/>
              <a:t>‹#›</a:t>
            </a:fld>
            <a:endParaRPr lang="en-US"/>
          </a:p>
        </p:txBody>
      </p:sp>
    </p:spTree>
    <p:extLst>
      <p:ext uri="{BB962C8B-B14F-4D97-AF65-F5344CB8AC3E}">
        <p14:creationId xmlns:p14="http://schemas.microsoft.com/office/powerpoint/2010/main" val="255688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14163"/>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a:xfrm>
            <a:off x="457200" y="1370395"/>
            <a:ext cx="8229600" cy="323789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7185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1733856"/>
            <a:ext cx="7772400" cy="1362075"/>
          </a:xfrm>
          <a:prstGeom prst="rect">
            <a:avLst/>
          </a:prstGeom>
        </p:spPr>
        <p:txBody>
          <a:bodyPr anchor="t"/>
          <a:lstStyle>
            <a:lvl1pPr algn="l">
              <a:defRPr sz="2500" b="1" cap="all"/>
            </a:lvl1pPr>
          </a:lstStyle>
          <a:p>
            <a:r>
              <a:rPr lang="en-GB" dirty="0"/>
              <a:t>Click to edit Master title style</a:t>
            </a:r>
            <a:endParaRPr lang="en-US" dirty="0"/>
          </a:p>
        </p:txBody>
      </p:sp>
      <p:sp>
        <p:nvSpPr>
          <p:cNvPr id="3" name="Text Placeholder 2"/>
          <p:cNvSpPr>
            <a:spLocks noGrp="1"/>
          </p:cNvSpPr>
          <p:nvPr>
            <p:ph type="body" idx="1"/>
          </p:nvPr>
        </p:nvSpPr>
        <p:spPr>
          <a:xfrm>
            <a:off x="468313" y="233669"/>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Tree>
    <p:extLst>
      <p:ext uri="{BB962C8B-B14F-4D97-AF65-F5344CB8AC3E}">
        <p14:creationId xmlns:p14="http://schemas.microsoft.com/office/powerpoint/2010/main" val="4264280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2068"/>
            <a:ext cx="8229600" cy="11430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358301"/>
            <a:ext cx="4038600" cy="324998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358300"/>
            <a:ext cx="4038600" cy="324998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162154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2068"/>
            <a:ext cx="8229600" cy="1143000"/>
          </a:xfrm>
          <a:prstGeom prst="rect">
            <a:avLst/>
          </a:prstGeo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35368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993450"/>
            <a:ext cx="4040188" cy="262693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45025" y="135368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1993450"/>
            <a:ext cx="4041775" cy="262693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79239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2068"/>
            <a:ext cx="8229600" cy="1143000"/>
          </a:xfrm>
          <a:prstGeom prst="rect">
            <a:avLst/>
          </a:prstGeom>
        </p:spPr>
        <p:txBody>
          <a:bodyPr/>
          <a:lstStyle/>
          <a:p>
            <a:r>
              <a:rPr lang="en-GB" dirty="0"/>
              <a:t>Click to edit Master title style</a:t>
            </a:r>
            <a:endParaRPr lang="en-US" dirty="0"/>
          </a:p>
        </p:txBody>
      </p:sp>
    </p:spTree>
    <p:extLst>
      <p:ext uri="{BB962C8B-B14F-4D97-AF65-F5344CB8AC3E}">
        <p14:creationId xmlns:p14="http://schemas.microsoft.com/office/powerpoint/2010/main" val="2066658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6531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803426"/>
          </a:xfrm>
          <a:prstGeom prst="rect">
            <a:avLst/>
          </a:prstGeo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273050"/>
            <a:ext cx="5111750" cy="4431999"/>
          </a:xfrm>
          <a:prstGeom prst="rect">
            <a:avLst/>
          </a:prstGeo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209525"/>
            <a:ext cx="3008313" cy="349552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Tree>
    <p:extLst>
      <p:ext uri="{BB962C8B-B14F-4D97-AF65-F5344CB8AC3E}">
        <p14:creationId xmlns:p14="http://schemas.microsoft.com/office/powerpoint/2010/main" val="3161117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30553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8090" y="2130425"/>
            <a:ext cx="77724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468090" y="3317723"/>
            <a:ext cx="6400800" cy="1752600"/>
          </a:xfrm>
        </p:spPr>
        <p:txBody>
          <a:bodyPr>
            <a:normAutofit/>
          </a:bodyPr>
          <a:lstStyle>
            <a:lvl1pPr marL="0" indent="0" algn="l">
              <a:buNone/>
              <a:defRPr sz="3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4133052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37039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37039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4701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2843" y="2358573"/>
            <a:ext cx="7772400" cy="65314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512843" y="3023811"/>
            <a:ext cx="6400800" cy="117323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9083309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36578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36578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081491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863902"/>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49" y="338668"/>
            <a:ext cx="5230283" cy="5714925"/>
          </a:xfr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306286"/>
            <a:ext cx="3008313" cy="48198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Tree>
    <p:extLst>
      <p:ext uri="{BB962C8B-B14F-4D97-AF65-F5344CB8AC3E}">
        <p14:creationId xmlns:p14="http://schemas.microsoft.com/office/powerpoint/2010/main" val="2621626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48124"/>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457199" y="612775"/>
            <a:ext cx="79368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57200" y="581486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Tree>
    <p:extLst>
      <p:ext uri="{BB962C8B-B14F-4D97-AF65-F5344CB8AC3E}">
        <p14:creationId xmlns:p14="http://schemas.microsoft.com/office/powerpoint/2010/main" val="4136093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38353"/>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2"/>
          <p:cNvSpPr>
            <a:spLocks noGrp="1"/>
          </p:cNvSpPr>
          <p:nvPr>
            <p:ph idx="1"/>
          </p:nvPr>
        </p:nvSpPr>
        <p:spPr>
          <a:xfrm>
            <a:off x="457200" y="1394585"/>
            <a:ext cx="8229600" cy="4525963"/>
          </a:xfrm>
          <a:prstGeom prst="rect">
            <a:avLst/>
          </a:prstGeom>
        </p:spPr>
        <p:txBody>
          <a:bodyPr vert="horz" lIns="91440" tIns="45720" rIns="91440" bIns="45720" rtlCol="0">
            <a:normAutofit/>
          </a:bodyPr>
          <a:lstStyle>
            <a:lvl1pPr>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839278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38353"/>
            <a:ext cx="8229600" cy="11430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a:xfrm>
            <a:off x="457200" y="1394585"/>
            <a:ext cx="8229600" cy="4525963"/>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4"/>
          <p:cNvSpPr>
            <a:spLocks noGrp="1"/>
          </p:cNvSpPr>
          <p:nvPr>
            <p:ph type="dt" sz="half" idx="10"/>
          </p:nvPr>
        </p:nvSpPr>
        <p:spPr>
          <a:xfrm>
            <a:off x="469295" y="6283780"/>
            <a:ext cx="2133600" cy="365125"/>
          </a:xfrm>
          <a:prstGeom prst="rect">
            <a:avLst/>
          </a:prstGeom>
        </p:spPr>
        <p:txBody>
          <a:bodyPr/>
          <a:lstStyle>
            <a:lvl1pPr>
              <a:defRPr sz="1000"/>
            </a:lvl1pPr>
          </a:lstStyle>
          <a:p>
            <a:fld id="{F89A6CB3-8547-5041-8461-31E311134943}" type="datetimeFigureOut">
              <a:rPr lang="en-US" smtClean="0"/>
              <a:pPr/>
              <a:t>10/30/2023</a:t>
            </a:fld>
            <a:endParaRPr lang="en-US" dirty="0"/>
          </a:p>
        </p:txBody>
      </p:sp>
      <p:sp>
        <p:nvSpPr>
          <p:cNvPr id="5" name="Footer Placeholder 5"/>
          <p:cNvSpPr>
            <a:spLocks noGrp="1"/>
          </p:cNvSpPr>
          <p:nvPr>
            <p:ph type="ftr" sz="quarter" idx="11"/>
          </p:nvPr>
        </p:nvSpPr>
        <p:spPr>
          <a:xfrm>
            <a:off x="3124200" y="6283780"/>
            <a:ext cx="2895600" cy="365125"/>
          </a:xfrm>
          <a:prstGeom prst="rect">
            <a:avLst/>
          </a:prstGeom>
        </p:spPr>
        <p:txBody>
          <a:bodyPr/>
          <a:lstStyle>
            <a:lvl1pPr>
              <a:defRPr sz="1000"/>
            </a:lvl1pPr>
          </a:lstStyle>
          <a:p>
            <a:endParaRPr lang="en-US" dirty="0"/>
          </a:p>
        </p:txBody>
      </p:sp>
      <p:sp>
        <p:nvSpPr>
          <p:cNvPr id="6" name="Slide Number Placeholder 6"/>
          <p:cNvSpPr>
            <a:spLocks noGrp="1"/>
          </p:cNvSpPr>
          <p:nvPr>
            <p:ph type="sldNum" sz="quarter" idx="12"/>
          </p:nvPr>
        </p:nvSpPr>
        <p:spPr>
          <a:xfrm>
            <a:off x="6553200" y="6283780"/>
            <a:ext cx="2133600" cy="365125"/>
          </a:xfrm>
          <a:prstGeom prst="rect">
            <a:avLst/>
          </a:prstGeom>
        </p:spPr>
        <p:txBody>
          <a:bodyPr/>
          <a:lstStyle>
            <a:lvl1pPr>
              <a:defRPr sz="1000"/>
            </a:lvl1pPr>
          </a:lstStyle>
          <a:p>
            <a:fld id="{E45E43FF-73FE-AF46-BC3C-E834D04FCBF1}" type="slidenum">
              <a:rPr lang="en-US" smtClean="0"/>
              <a:pPr/>
              <a:t>‹#›</a:t>
            </a:fld>
            <a:endParaRPr lang="en-US" dirty="0"/>
          </a:p>
        </p:txBody>
      </p:sp>
    </p:spTree>
    <p:extLst>
      <p:ext uri="{BB962C8B-B14F-4D97-AF65-F5344CB8AC3E}">
        <p14:creationId xmlns:p14="http://schemas.microsoft.com/office/powerpoint/2010/main" val="22174402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009045"/>
          </a:xfrm>
          <a:prstGeom prst="rect">
            <a:avLst/>
          </a:prstGeo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508000"/>
            <a:ext cx="5111750" cy="5618163"/>
          </a:xfrm>
          <a:prstGeom prst="rect">
            <a:avLst/>
          </a:prstGeo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69295" y="6283780"/>
            <a:ext cx="2133600" cy="365125"/>
          </a:xfrm>
          <a:prstGeom prst="rect">
            <a:avLst/>
          </a:prstGeom>
        </p:spPr>
        <p:txBody>
          <a:bodyPr/>
          <a:lstStyle>
            <a:lvl1pPr>
              <a:defRPr sz="1000"/>
            </a:lvl1pPr>
          </a:lstStyle>
          <a:p>
            <a:fld id="{F89A6CB3-8547-5041-8461-31E311134943}" type="datetimeFigureOut">
              <a:rPr lang="en-US" smtClean="0"/>
              <a:pPr/>
              <a:t>10/30/2023</a:t>
            </a:fld>
            <a:endParaRPr lang="en-US" dirty="0"/>
          </a:p>
        </p:txBody>
      </p:sp>
      <p:sp>
        <p:nvSpPr>
          <p:cNvPr id="6" name="Footer Placeholder 5"/>
          <p:cNvSpPr>
            <a:spLocks noGrp="1"/>
          </p:cNvSpPr>
          <p:nvPr>
            <p:ph type="ftr" sz="quarter" idx="11"/>
          </p:nvPr>
        </p:nvSpPr>
        <p:spPr>
          <a:xfrm>
            <a:off x="3124200" y="6283780"/>
            <a:ext cx="2895600" cy="365125"/>
          </a:xfrm>
          <a:prstGeom prst="rect">
            <a:avLst/>
          </a:prstGeom>
        </p:spPr>
        <p:txBody>
          <a:bodyPr/>
          <a:lstStyle>
            <a:lvl1pPr>
              <a:defRPr sz="1000"/>
            </a:lvl1pPr>
          </a:lstStyle>
          <a:p>
            <a:endParaRPr lang="en-US" dirty="0"/>
          </a:p>
        </p:txBody>
      </p:sp>
      <p:sp>
        <p:nvSpPr>
          <p:cNvPr id="7" name="Slide Number Placeholder 6"/>
          <p:cNvSpPr>
            <a:spLocks noGrp="1"/>
          </p:cNvSpPr>
          <p:nvPr>
            <p:ph type="sldNum" sz="quarter" idx="12"/>
          </p:nvPr>
        </p:nvSpPr>
        <p:spPr>
          <a:xfrm>
            <a:off x="6553200" y="6283780"/>
            <a:ext cx="2133600" cy="365125"/>
          </a:xfrm>
          <a:prstGeom prst="rect">
            <a:avLst/>
          </a:prstGeom>
        </p:spPr>
        <p:txBody>
          <a:bodyPr/>
          <a:lstStyle>
            <a:lvl1pPr>
              <a:defRPr sz="1000"/>
            </a:lvl1pPr>
          </a:lstStyle>
          <a:p>
            <a:fld id="{E45E43FF-73FE-AF46-BC3C-E834D04FCBF1}" type="slidenum">
              <a:rPr lang="en-US" smtClean="0"/>
              <a:pPr/>
              <a:t>‹#›</a:t>
            </a:fld>
            <a:endParaRPr lang="en-US" dirty="0"/>
          </a:p>
        </p:txBody>
      </p:sp>
    </p:spTree>
    <p:extLst>
      <p:ext uri="{BB962C8B-B14F-4D97-AF65-F5344CB8AC3E}">
        <p14:creationId xmlns:p14="http://schemas.microsoft.com/office/powerpoint/2010/main" val="2881657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1716" y="5223925"/>
            <a:ext cx="6649737" cy="406841"/>
          </a:xfrm>
          <a:prstGeom prst="rect">
            <a:avLst/>
          </a:prstGeom>
        </p:spPr>
        <p:txBody>
          <a:bodyPr anchor="b"/>
          <a:lstStyle>
            <a:lvl1pPr algn="l">
              <a:defRPr sz="2000" b="1"/>
            </a:lvl1pPr>
          </a:lstStyle>
          <a:p>
            <a:r>
              <a:rPr lang="en-GB" dirty="0"/>
              <a:t>Click to edit Master title style</a:t>
            </a:r>
            <a:endParaRPr lang="en-US" dirty="0"/>
          </a:p>
        </p:txBody>
      </p:sp>
      <p:sp>
        <p:nvSpPr>
          <p:cNvPr id="3" name="Picture Placeholder 2"/>
          <p:cNvSpPr>
            <a:spLocks noGrp="1"/>
          </p:cNvSpPr>
          <p:nvPr>
            <p:ph type="pic" idx="1"/>
          </p:nvPr>
        </p:nvSpPr>
        <p:spPr>
          <a:xfrm>
            <a:off x="483811" y="612774"/>
            <a:ext cx="8190894" cy="42737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71716" y="5681808"/>
            <a:ext cx="6649737" cy="57778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8" name="Date Placeholder 3"/>
          <p:cNvSpPr>
            <a:spLocks noGrp="1"/>
          </p:cNvSpPr>
          <p:nvPr>
            <p:ph type="dt" sz="half" idx="10"/>
          </p:nvPr>
        </p:nvSpPr>
        <p:spPr>
          <a:xfrm>
            <a:off x="457200" y="62354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B04D4-31A6-574E-B4D4-B4C9850CC3A2}" type="datetimeFigureOut">
              <a:rPr lang="en-US" smtClean="0"/>
              <a:t>10/30/2023</a:t>
            </a:fld>
            <a:endParaRPr lang="en-US" dirty="0"/>
          </a:p>
        </p:txBody>
      </p:sp>
      <p:sp>
        <p:nvSpPr>
          <p:cNvPr id="9" name="Footer Placeholder 4"/>
          <p:cNvSpPr>
            <a:spLocks noGrp="1"/>
          </p:cNvSpPr>
          <p:nvPr>
            <p:ph type="ftr" sz="quarter" idx="3"/>
          </p:nvPr>
        </p:nvSpPr>
        <p:spPr>
          <a:xfrm>
            <a:off x="3124200" y="62354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 name="Slide Number Placeholder 5"/>
          <p:cNvSpPr>
            <a:spLocks noGrp="1"/>
          </p:cNvSpPr>
          <p:nvPr>
            <p:ph type="sldNum" sz="quarter" idx="4"/>
          </p:nvPr>
        </p:nvSpPr>
        <p:spPr>
          <a:xfrm>
            <a:off x="6553200" y="62354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C2B93-3BB2-214A-A6E8-319C6317F88F}" type="slidenum">
              <a:rPr lang="en-US" smtClean="0"/>
              <a:t>‹#›</a:t>
            </a:fld>
            <a:endParaRPr lang="en-US"/>
          </a:p>
        </p:txBody>
      </p:sp>
    </p:spTree>
    <p:extLst>
      <p:ext uri="{BB962C8B-B14F-4D97-AF65-F5344CB8AC3E}">
        <p14:creationId xmlns:p14="http://schemas.microsoft.com/office/powerpoint/2010/main" val="34389128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56FB04D4-31A6-574E-B4D4-B4C9850CC3A2}"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C2B93-3BB2-214A-A6E8-319C6317F88F}" type="slidenum">
              <a:rPr lang="en-US" smtClean="0"/>
              <a:t>‹#›</a:t>
            </a:fld>
            <a:endParaRPr lang="en-US"/>
          </a:p>
        </p:txBody>
      </p:sp>
      <p:sp>
        <p:nvSpPr>
          <p:cNvPr id="7" name="Title Placeholder 1"/>
          <p:cNvSpPr>
            <a:spLocks noGrp="1"/>
          </p:cNvSpPr>
          <p:nvPr>
            <p:ph type="title"/>
          </p:nvPr>
        </p:nvSpPr>
        <p:spPr>
          <a:xfrm>
            <a:off x="457200" y="250448"/>
            <a:ext cx="8229600" cy="838124"/>
          </a:xfrm>
          <a:prstGeom prst="rect">
            <a:avLst/>
          </a:prstGeom>
        </p:spPr>
        <p:txBody>
          <a:bodyPr vert="horz" lIns="91440" tIns="45720" rIns="91440" bIns="45720" rtlCol="0" anchor="ctr">
            <a:noAutofit/>
          </a:bodyPr>
          <a:lstStyle/>
          <a:p>
            <a:r>
              <a:rPr lang="en-US" dirty="0"/>
              <a:t>Click to edit Master title style</a:t>
            </a:r>
          </a:p>
        </p:txBody>
      </p:sp>
    </p:spTree>
    <p:extLst>
      <p:ext uri="{BB962C8B-B14F-4D97-AF65-F5344CB8AC3E}">
        <p14:creationId xmlns:p14="http://schemas.microsoft.com/office/powerpoint/2010/main" val="16235540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95906"/>
            <a:ext cx="4038600" cy="56302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495906"/>
            <a:ext cx="4038600" cy="56302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56FB04D4-31A6-574E-B4D4-B4C9850CC3A2}"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C2B93-3BB2-214A-A6E8-319C6317F88F}" type="slidenum">
              <a:rPr lang="en-US" smtClean="0"/>
              <a:t>‹#›</a:t>
            </a:fld>
            <a:endParaRPr lang="en-US"/>
          </a:p>
        </p:txBody>
      </p:sp>
    </p:spTree>
    <p:extLst>
      <p:ext uri="{BB962C8B-B14F-4D97-AF65-F5344CB8AC3E}">
        <p14:creationId xmlns:p14="http://schemas.microsoft.com/office/powerpoint/2010/main" val="58418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5078" y="2834550"/>
            <a:ext cx="7772400" cy="1362075"/>
          </a:xfrm>
        </p:spPr>
        <p:txBody>
          <a:bodyPr anchor="t"/>
          <a:lstStyle>
            <a:lvl1pPr algn="l">
              <a:defRPr sz="2800" b="1" cap="all"/>
            </a:lvl1pPr>
          </a:lstStyle>
          <a:p>
            <a:r>
              <a:rPr lang="en-GB" dirty="0"/>
              <a:t>Click to edit Master title style</a:t>
            </a:r>
            <a:endParaRPr lang="en-US" dirty="0"/>
          </a:p>
        </p:txBody>
      </p:sp>
      <p:sp>
        <p:nvSpPr>
          <p:cNvPr id="3" name="Text Placeholder 2"/>
          <p:cNvSpPr>
            <a:spLocks noGrp="1"/>
          </p:cNvSpPr>
          <p:nvPr>
            <p:ph type="body" idx="1"/>
          </p:nvPr>
        </p:nvSpPr>
        <p:spPr>
          <a:xfrm>
            <a:off x="565078" y="133436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145D771-6FFE-1345-A7CC-1DA3DBC13C33}" type="datetimeFigureOut">
              <a:rPr lang="en-US" smtClean="0"/>
              <a:t>10/30/2023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2146208-7536-6147-99F2-C3D4E44FCD33}" type="slidenum">
              <a:rPr lang="en-US" smtClean="0"/>
              <a:t>‹#›</a:t>
            </a:fld>
            <a:endParaRPr lang="en-US"/>
          </a:p>
        </p:txBody>
      </p:sp>
    </p:spTree>
    <p:extLst>
      <p:ext uri="{BB962C8B-B14F-4D97-AF65-F5344CB8AC3E}">
        <p14:creationId xmlns:p14="http://schemas.microsoft.com/office/powerpoint/2010/main" val="297570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38135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38135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2238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42947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44838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127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06095"/>
            <a:ext cx="3008313" cy="755045"/>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369810"/>
            <a:ext cx="5111750" cy="5853113"/>
          </a:xfr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30205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Tree>
    <p:extLst>
      <p:ext uri="{BB962C8B-B14F-4D97-AF65-F5344CB8AC3E}">
        <p14:creationId xmlns:p14="http://schemas.microsoft.com/office/powerpoint/2010/main" val="226908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2288" y="3796715"/>
            <a:ext cx="5486400" cy="566738"/>
          </a:xfrm>
        </p:spPr>
        <p:txBody>
          <a:bodyPr anchor="b"/>
          <a:lstStyle>
            <a:lvl1pPr algn="l">
              <a:defRPr sz="2000" b="1"/>
            </a:lvl1pPr>
          </a:lstStyle>
          <a:p>
            <a:r>
              <a:rPr lang="en-GB" dirty="0"/>
              <a:t>Click to edit Master title style</a:t>
            </a:r>
            <a:endParaRPr lang="en-US" dirty="0"/>
          </a:p>
        </p:txBody>
      </p:sp>
      <p:sp>
        <p:nvSpPr>
          <p:cNvPr id="3" name="Picture Placeholder 2"/>
          <p:cNvSpPr>
            <a:spLocks noGrp="1"/>
          </p:cNvSpPr>
          <p:nvPr>
            <p:ph type="pic" idx="1"/>
          </p:nvPr>
        </p:nvSpPr>
        <p:spPr>
          <a:xfrm>
            <a:off x="522288" y="447524"/>
            <a:ext cx="8101618" cy="32761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22288" y="436345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845882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8.xml"/><Relationship Id="rId1"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353"/>
            <a:ext cx="8229600" cy="1143000"/>
          </a:xfrm>
          <a:prstGeom prst="rect">
            <a:avLst/>
          </a:prstGeom>
        </p:spPr>
        <p:txBody>
          <a:bodyPr vert="horz" lIns="91440" tIns="45720" rIns="91440" bIns="45720" rtlCol="0" anchor="ctr">
            <a:no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381353"/>
            <a:ext cx="8229600" cy="3214837"/>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21768305"/>
      </p:ext>
    </p:extLst>
  </p:cSld>
  <p:clrMap bg1="lt1" tx1="dk1" bg2="lt2" tx2="dk2" accent1="accent1" accent2="accent2" accent3="accent3" accent4="accent4" accent5="accent5" accent6="accent6" hlink="hlink" folHlink="folHlink"/>
  <p:sldLayoutIdLst>
    <p:sldLayoutId id="2147483716" r:id="rId1"/>
    <p:sldLayoutId id="2147483715" r:id="rId2"/>
    <p:sldLayoutId id="2147483717" r:id="rId3"/>
    <p:sldLayoutId id="2147483718" r:id="rId4"/>
    <p:sldLayoutId id="2147483719" r:id="rId5"/>
    <p:sldLayoutId id="2147483720" r:id="rId6"/>
    <p:sldLayoutId id="2147483721" r:id="rId7"/>
    <p:sldLayoutId id="2147483722" r:id="rId8"/>
    <p:sldLayoutId id="2147483723" r:id="rId9"/>
  </p:sldLayoutIdLst>
  <p:txStyles>
    <p:titleStyle>
      <a:lvl1pPr algn="l" defTabSz="457200" rtl="0" eaLnBrk="1" latinLnBrk="0" hangingPunct="1">
        <a:spcBef>
          <a:spcPct val="0"/>
        </a:spcBef>
        <a:buNone/>
        <a:defRPr sz="3000" b="1" i="0" kern="1200" baseline="0">
          <a:solidFill>
            <a:schemeClr val="tx2"/>
          </a:solidFill>
          <a:latin typeface="Verdana"/>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9"/>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14163"/>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8" name="Text Placeholder 2"/>
          <p:cNvSpPr>
            <a:spLocks noGrp="1"/>
          </p:cNvSpPr>
          <p:nvPr>
            <p:ph type="body" idx="1"/>
          </p:nvPr>
        </p:nvSpPr>
        <p:spPr>
          <a:xfrm>
            <a:off x="457200" y="1370396"/>
            <a:ext cx="8229600" cy="29959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79515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457200" rtl="0" eaLnBrk="1" latinLnBrk="0" hangingPunct="1">
        <a:spcBef>
          <a:spcPct val="0"/>
        </a:spcBef>
        <a:buNone/>
        <a:defRPr sz="3000" b="1" i="0" kern="1200" baseline="0">
          <a:solidFill>
            <a:schemeClr val="tx2"/>
          </a:solidFill>
          <a:latin typeface="Verdana"/>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4163"/>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370395"/>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37004370"/>
      </p:ext>
    </p:extLst>
  </p:cSld>
  <p:clrMap bg1="lt1" tx1="dk1" bg2="lt2" tx2="dk2" accent1="accent1" accent2="accent2" accent3="accent3" accent4="accent4" accent5="accent5" accent6="accent6" hlink="hlink" folHlink="folHlink"/>
  <p:sldLayoutIdLst>
    <p:sldLayoutId id="2147483706" r:id="rId1"/>
    <p:sldLayoutId id="2147483705" r:id="rId2"/>
    <p:sldLayoutId id="2147483708" r:id="rId3"/>
    <p:sldLayoutId id="2147483709" r:id="rId4"/>
    <p:sldLayoutId id="2147483712" r:id="rId5"/>
    <p:sldLayoutId id="2147483713" r:id="rId6"/>
  </p:sldLayoutIdLst>
  <p:txStyles>
    <p:titleStyle>
      <a:lvl1pPr algn="l" defTabSz="457200" rtl="0" eaLnBrk="1" latinLnBrk="0" hangingPunct="1">
        <a:spcBef>
          <a:spcPct val="0"/>
        </a:spcBef>
        <a:buNone/>
        <a:defRPr sz="3000" b="1" i="0" kern="1200" baseline="0">
          <a:solidFill>
            <a:schemeClr val="tx2"/>
          </a:solidFill>
          <a:latin typeface="Verdana"/>
          <a:ea typeface="+mj-ea"/>
          <a:cs typeface="+mj-cs"/>
        </a:defRPr>
      </a:lvl1pPr>
    </p:titleStyle>
    <p:bodyStyle>
      <a:lvl1pPr marL="342900" indent="-342900" algn="l" defTabSz="457200" rtl="0" eaLnBrk="1" latinLnBrk="0" hangingPunct="1">
        <a:spcBef>
          <a:spcPct val="20000"/>
        </a:spcBef>
        <a:spcAft>
          <a:spcPts val="300"/>
        </a:spcAft>
        <a:buFont typeface="Arial"/>
        <a:buChar char="•"/>
        <a:defRPr sz="2800" kern="1200" baseline="0">
          <a:solidFill>
            <a:schemeClr val="tx1"/>
          </a:solidFill>
          <a:latin typeface="Arial"/>
          <a:ea typeface="+mn-ea"/>
          <a:cs typeface="+mn-cs"/>
        </a:defRPr>
      </a:lvl1pPr>
      <a:lvl2pPr marL="742950" indent="-285750" algn="l" defTabSz="457200" rtl="0" eaLnBrk="1" latinLnBrk="0" hangingPunct="1">
        <a:spcBef>
          <a:spcPct val="20000"/>
        </a:spcBef>
        <a:spcAft>
          <a:spcPts val="300"/>
        </a:spcAft>
        <a:buFont typeface="Arial"/>
        <a:buChar char="–"/>
        <a:defRPr sz="2600" kern="1200" baseline="0">
          <a:solidFill>
            <a:schemeClr val="tx1"/>
          </a:solidFill>
          <a:latin typeface="Arial"/>
          <a:ea typeface="+mn-ea"/>
          <a:cs typeface="+mn-cs"/>
        </a:defRPr>
      </a:lvl2pPr>
      <a:lvl3pPr marL="1143000" indent="-228600" algn="l" defTabSz="457200" rtl="0" eaLnBrk="1" latinLnBrk="0" hangingPunct="1">
        <a:spcBef>
          <a:spcPct val="20000"/>
        </a:spcBef>
        <a:spcAft>
          <a:spcPts val="300"/>
        </a:spcAft>
        <a:buFont typeface="Arial"/>
        <a:buChar char="•"/>
        <a:defRPr sz="2400" kern="1200" baseline="0">
          <a:solidFill>
            <a:schemeClr val="tx1"/>
          </a:solidFill>
          <a:latin typeface="Arial"/>
          <a:ea typeface="+mn-ea"/>
          <a:cs typeface="+mn-cs"/>
        </a:defRPr>
      </a:lvl3pPr>
      <a:lvl4pPr marL="1600200" indent="-228600" algn="l" defTabSz="457200" rtl="0" eaLnBrk="1" latinLnBrk="0" hangingPunct="1">
        <a:spcBef>
          <a:spcPct val="20000"/>
        </a:spcBef>
        <a:spcAft>
          <a:spcPts val="300"/>
        </a:spcAft>
        <a:buFont typeface="Arial"/>
        <a:buChar char="–"/>
        <a:defRPr sz="2000" kern="1200" baseline="0">
          <a:solidFill>
            <a:schemeClr val="tx1"/>
          </a:solidFill>
          <a:latin typeface="Arial"/>
          <a:ea typeface="+mn-ea"/>
          <a:cs typeface="+mn-cs"/>
        </a:defRPr>
      </a:lvl4pPr>
      <a:lvl5pPr marL="2057400" indent="-228600" algn="l" defTabSz="457200" rtl="0" eaLnBrk="1" latinLnBrk="0" hangingPunct="1">
        <a:spcBef>
          <a:spcPct val="20000"/>
        </a:spcBef>
        <a:spcAft>
          <a:spcPts val="300"/>
        </a:spcAft>
        <a:buFont typeface="Arial"/>
        <a:buChar char="»"/>
        <a:defRPr sz="2000" kern="1200" baseline="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5044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type="body" idx="1"/>
          </p:nvPr>
        </p:nvSpPr>
        <p:spPr>
          <a:xfrm>
            <a:off x="457200" y="140668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01774546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93" r:id="rId3"/>
    <p:sldLayoutId id="2147483694" r:id="rId4"/>
  </p:sldLayoutIdLst>
  <p:txStyles>
    <p:titleStyle>
      <a:lvl1pPr algn="l" defTabSz="457200" rtl="0" eaLnBrk="1" latinLnBrk="0" hangingPunct="1">
        <a:spcBef>
          <a:spcPct val="0"/>
        </a:spcBef>
        <a:buNone/>
        <a:defRPr sz="3000" b="1" i="0" kern="1200" baseline="0">
          <a:solidFill>
            <a:schemeClr val="accent5">
              <a:lumMod val="50000"/>
            </a:schemeClr>
          </a:solidFill>
          <a:latin typeface="Verdana"/>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mn-cs"/>
        </a:defRPr>
      </a:lvl1pPr>
      <a:lvl2pPr marL="742950" indent="-285750" algn="l" defTabSz="457200" rtl="0" eaLnBrk="1" latinLnBrk="0" hangingPunct="1">
        <a:spcBef>
          <a:spcPct val="20000"/>
        </a:spcBef>
        <a:spcAft>
          <a:spcPts val="300"/>
        </a:spcAft>
        <a:buFont typeface="Arial"/>
        <a:buChar char="–"/>
        <a:defRPr sz="2600" kern="1200">
          <a:solidFill>
            <a:schemeClr val="tx1"/>
          </a:solidFill>
          <a:latin typeface="Arial"/>
          <a:ea typeface="+mn-ea"/>
          <a:cs typeface="+mn-cs"/>
        </a:defRPr>
      </a:lvl2pPr>
      <a:lvl3pPr marL="1143000" indent="-228600" algn="l" defTabSz="457200" rtl="0" eaLnBrk="1" latinLnBrk="0" hangingPunct="1">
        <a:spcBef>
          <a:spcPct val="20000"/>
        </a:spcBef>
        <a:spcAft>
          <a:spcPts val="300"/>
        </a:spcAft>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spcAft>
          <a:spcPts val="300"/>
        </a:spcAft>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spcAft>
          <a:spcPts val="300"/>
        </a:spcAft>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09524"/>
            <a:ext cx="8229600" cy="49166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B04D4-31A6-574E-B4D4-B4C9850CC3A2}" type="datetimeFigureOut">
              <a:rPr lang="en-US" smtClean="0"/>
              <a:t>10/30/2023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C2B93-3BB2-214A-A6E8-319C6317F88F}" type="slidenum">
              <a:rPr lang="en-US" smtClean="0"/>
              <a:t>‹#›</a:t>
            </a:fld>
            <a:endParaRPr lang="en-US"/>
          </a:p>
        </p:txBody>
      </p:sp>
      <p:sp>
        <p:nvSpPr>
          <p:cNvPr id="7" name="Title Placeholder 1"/>
          <p:cNvSpPr>
            <a:spLocks noGrp="1"/>
          </p:cNvSpPr>
          <p:nvPr>
            <p:ph type="title"/>
          </p:nvPr>
        </p:nvSpPr>
        <p:spPr>
          <a:xfrm>
            <a:off x="457200" y="250448"/>
            <a:ext cx="8229600" cy="838124"/>
          </a:xfrm>
          <a:prstGeom prst="rect">
            <a:avLst/>
          </a:prstGeom>
        </p:spPr>
        <p:txBody>
          <a:bodyPr vert="horz" lIns="91440" tIns="45720" rIns="91440" bIns="45720" rtlCol="0" anchor="ctr">
            <a:noAutofit/>
          </a:bodyPr>
          <a:lstStyle/>
          <a:p>
            <a:r>
              <a:rPr lang="en-US" dirty="0"/>
              <a:t>Click to edit Master title style</a:t>
            </a:r>
          </a:p>
        </p:txBody>
      </p:sp>
    </p:spTree>
    <p:extLst>
      <p:ext uri="{BB962C8B-B14F-4D97-AF65-F5344CB8AC3E}">
        <p14:creationId xmlns:p14="http://schemas.microsoft.com/office/powerpoint/2010/main" val="3798555275"/>
      </p:ext>
    </p:extLst>
  </p:cSld>
  <p:clrMap bg1="lt1" tx1="dk1" bg2="lt2" tx2="dk2" accent1="accent1" accent2="accent2" accent3="accent3" accent4="accent4" accent5="accent5" accent6="accent6" hlink="hlink" folHlink="folHlink"/>
  <p:sldLayoutIdLst>
    <p:sldLayoutId id="2147483675" r:id="rId1"/>
    <p:sldLayoutId id="2147483677" r:id="rId2"/>
  </p:sldLayoutIdLst>
  <p:txStyles>
    <p:titleStyle>
      <a:lvl1pPr algn="l" defTabSz="457200" rtl="0" eaLnBrk="1" latinLnBrk="0" hangingPunct="1">
        <a:spcBef>
          <a:spcPct val="0"/>
        </a:spcBef>
        <a:buNone/>
        <a:defRPr sz="3000" b="1" i="0" kern="1200" baseline="0">
          <a:solidFill>
            <a:schemeClr val="tx2"/>
          </a:solidFill>
          <a:latin typeface="Verdana"/>
          <a:ea typeface="+mj-ea"/>
          <a:cs typeface="+mj-cs"/>
        </a:defRPr>
      </a:lvl1pPr>
    </p:titleStyle>
    <p:bodyStyle>
      <a:lvl1pPr marL="342900" indent="-342900" algn="l" defTabSz="457200" rtl="0" eaLnBrk="1" latinLnBrk="0" hangingPunct="1">
        <a:spcBef>
          <a:spcPct val="20000"/>
        </a:spcBef>
        <a:spcAft>
          <a:spcPts val="300"/>
        </a:spcAft>
        <a:buFont typeface="Arial"/>
        <a:buChar char="•"/>
        <a:defRPr sz="2800" kern="1200">
          <a:solidFill>
            <a:schemeClr val="tx1"/>
          </a:solidFill>
          <a:latin typeface="Arial"/>
          <a:ea typeface="+mn-ea"/>
          <a:cs typeface="+mn-cs"/>
        </a:defRPr>
      </a:lvl1pPr>
      <a:lvl2pPr marL="742950" indent="-285750" algn="l" defTabSz="457200" rtl="0" eaLnBrk="1" latinLnBrk="0" hangingPunct="1">
        <a:spcBef>
          <a:spcPct val="20000"/>
        </a:spcBef>
        <a:spcAft>
          <a:spcPts val="300"/>
        </a:spcAft>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spcAft>
          <a:spcPts val="300"/>
        </a:spcAft>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spcAft>
          <a:spcPts val="300"/>
        </a:spcAft>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spcAft>
          <a:spcPts val="300"/>
        </a:spcAft>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3859"/>
            <a:ext cx="8229600" cy="1335141"/>
          </a:xfrm>
        </p:spPr>
        <p:txBody>
          <a:bodyPr/>
          <a:lstStyle/>
          <a:p>
            <a:pPr algn="ctr"/>
            <a:br>
              <a:rPr lang="en-GB" sz="5400" dirty="0">
                <a:solidFill>
                  <a:srgbClr val="0000CC"/>
                </a:solidFill>
              </a:rPr>
            </a:br>
            <a:br>
              <a:rPr lang="en-GB" sz="5400" dirty="0">
                <a:solidFill>
                  <a:srgbClr val="0000CC"/>
                </a:solidFill>
              </a:rPr>
            </a:br>
            <a:r>
              <a:rPr lang="en-GB" sz="4800" dirty="0">
                <a:solidFill>
                  <a:srgbClr val="0000CC"/>
                </a:solidFill>
              </a:rPr>
              <a:t>HENRY Implementation in Leeds</a:t>
            </a:r>
            <a:br>
              <a:rPr lang="en-GB" sz="4800" dirty="0">
                <a:solidFill>
                  <a:srgbClr val="0000CC"/>
                </a:solidFill>
              </a:rPr>
            </a:br>
            <a:br>
              <a:rPr lang="en-GB" sz="5400" dirty="0">
                <a:solidFill>
                  <a:srgbClr val="0000CC"/>
                </a:solidFill>
              </a:rPr>
            </a:br>
            <a:r>
              <a:rPr lang="en-GB" sz="3200" dirty="0">
                <a:solidFill>
                  <a:schemeClr val="tx1"/>
                </a:solidFill>
              </a:rPr>
              <a:t>Time for a history lesson!</a:t>
            </a:r>
            <a:br>
              <a:rPr lang="en-GB" sz="3200" dirty="0">
                <a:solidFill>
                  <a:schemeClr val="tx1"/>
                </a:solidFill>
              </a:rPr>
            </a:br>
            <a:r>
              <a:rPr lang="en-GB" sz="3200" dirty="0">
                <a:solidFill>
                  <a:schemeClr val="tx1"/>
                </a:solidFill>
              </a:rPr>
              <a:t>                                        </a:t>
            </a:r>
            <a:r>
              <a:rPr lang="en-GB" sz="2400" dirty="0">
                <a:solidFill>
                  <a:srgbClr val="FF3399"/>
                </a:solidFill>
              </a:rPr>
              <a:t>Jackie Moores</a:t>
            </a:r>
            <a:br>
              <a:rPr lang="en-GB" sz="5400" dirty="0">
                <a:solidFill>
                  <a:srgbClr val="0000CC"/>
                </a:solidFill>
              </a:rPr>
            </a:br>
            <a:br>
              <a:rPr lang="en-GB" sz="5400" dirty="0">
                <a:solidFill>
                  <a:srgbClr val="0000CC"/>
                </a:solidFill>
              </a:rPr>
            </a:br>
            <a:br>
              <a:rPr lang="en-GB" dirty="0"/>
            </a:br>
            <a:endParaRPr lang="en-GB" dirty="0"/>
          </a:p>
        </p:txBody>
      </p:sp>
    </p:spTree>
    <p:extLst>
      <p:ext uri="{BB962C8B-B14F-4D97-AF65-F5344CB8AC3E}">
        <p14:creationId xmlns:p14="http://schemas.microsoft.com/office/powerpoint/2010/main" val="326305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4"/>
          <p:cNvSpPr>
            <a:spLocks noChangeArrowheads="1"/>
          </p:cNvSpPr>
          <p:nvPr/>
        </p:nvSpPr>
        <p:spPr bwMode="auto">
          <a:xfrm>
            <a:off x="329782" y="1130659"/>
            <a:ext cx="768778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pSp>
        <p:nvGrpSpPr>
          <p:cNvPr id="5" name="Group 1"/>
          <p:cNvGrpSpPr>
            <a:grpSpLocks noChangeAspect="1"/>
          </p:cNvGrpSpPr>
          <p:nvPr/>
        </p:nvGrpSpPr>
        <p:grpSpPr bwMode="auto">
          <a:xfrm>
            <a:off x="718927" y="458418"/>
            <a:ext cx="7737102" cy="5772572"/>
            <a:chOff x="4576" y="2736"/>
            <a:chExt cx="6901" cy="4665"/>
          </a:xfrm>
        </p:grpSpPr>
        <p:sp>
          <p:nvSpPr>
            <p:cNvPr id="7" name="Text Box 32"/>
            <p:cNvSpPr txBox="1">
              <a:spLocks noChangeArrowheads="1"/>
            </p:cNvSpPr>
            <p:nvPr/>
          </p:nvSpPr>
          <p:spPr bwMode="auto">
            <a:xfrm>
              <a:off x="7359" y="2736"/>
              <a:ext cx="1546" cy="3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WHERE ARE WE NOW ?</a:t>
              </a:r>
              <a:endParaRPr kumimoji="0" lang="en-US" altLang="en-US" sz="1800" b="1" i="0" u="none" strike="noStrike" cap="none" normalizeH="0" baseline="0" dirty="0">
                <a:ln>
                  <a:noFill/>
                </a:ln>
                <a:solidFill>
                  <a:srgbClr val="FF0000"/>
                </a:solidFill>
                <a:effectLst/>
                <a:latin typeface="Calibri" panose="020F0502020204030204" pitchFamily="34" charset="0"/>
              </a:endParaRPr>
            </a:p>
          </p:txBody>
        </p:sp>
        <p:sp>
          <p:nvSpPr>
            <p:cNvPr id="8" name="Text Box 31"/>
            <p:cNvSpPr txBox="1">
              <a:spLocks noChangeArrowheads="1"/>
            </p:cNvSpPr>
            <p:nvPr/>
          </p:nvSpPr>
          <p:spPr bwMode="auto">
            <a:xfrm>
              <a:off x="6951" y="3241"/>
              <a:ext cx="1354" cy="5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High levels of obesity and indicators of poor health</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9" name="Text Box 30"/>
            <p:cNvSpPr txBox="1">
              <a:spLocks noChangeArrowheads="1"/>
            </p:cNvSpPr>
            <p:nvPr/>
          </p:nvSpPr>
          <p:spPr bwMode="auto">
            <a:xfrm>
              <a:off x="5563" y="3241"/>
              <a:ext cx="1287"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High risk lifestyles the norm in many communities</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10" name="Text Box 29"/>
            <p:cNvSpPr txBox="1">
              <a:spLocks noChangeArrowheads="1"/>
            </p:cNvSpPr>
            <p:nvPr/>
          </p:nvSpPr>
          <p:spPr bwMode="auto">
            <a:xfrm>
              <a:off x="8406" y="3241"/>
              <a:ext cx="3071"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Practitioners lacked confidence in discussing weight with families. </a:t>
              </a:r>
              <a:r>
                <a:rPr lang="en-US" altLang="en-US" sz="1200" dirty="0">
                  <a:latin typeface="Calibri" panose="020F0502020204030204" pitchFamily="34" charset="0"/>
                  <a:ea typeface="Times New Roman" panose="02020603050405020304" pitchFamily="18" charset="0"/>
                </a:rPr>
                <a:t>Approach used was mainly advice giving. Little e</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vidence of impact and effectiveness.</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11" name="Line 28"/>
            <p:cNvSpPr>
              <a:spLocks noChangeShapeType="1"/>
            </p:cNvSpPr>
            <p:nvPr/>
          </p:nvSpPr>
          <p:spPr bwMode="auto">
            <a:xfrm flipH="1">
              <a:off x="6824" y="3068"/>
              <a:ext cx="539" cy="17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12" name="Line 27"/>
            <p:cNvSpPr>
              <a:spLocks noChangeShapeType="1"/>
            </p:cNvSpPr>
            <p:nvPr/>
          </p:nvSpPr>
          <p:spPr bwMode="auto">
            <a:xfrm>
              <a:off x="8820" y="3068"/>
              <a:ext cx="85" cy="17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13" name="Text Box 26"/>
            <p:cNvSpPr txBox="1">
              <a:spLocks noChangeArrowheads="1"/>
            </p:cNvSpPr>
            <p:nvPr/>
          </p:nvSpPr>
          <p:spPr bwMode="auto">
            <a:xfrm>
              <a:off x="7105" y="6092"/>
              <a:ext cx="1927" cy="3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B050"/>
                  </a:solidFill>
                  <a:effectLst/>
                  <a:latin typeface="Calibri" panose="020F0502020204030204" pitchFamily="34" charset="0"/>
                  <a:ea typeface="Times New Roman" panose="02020603050405020304" pitchFamily="18" charset="0"/>
                </a:rPr>
                <a:t>WHERE DO WE WANT TO BE?</a:t>
              </a:r>
              <a:endParaRPr kumimoji="0" lang="en-US" altLang="en-US" sz="1800" b="1" i="0" u="none" strike="noStrike" cap="none" normalizeH="0" baseline="0" dirty="0">
                <a:ln>
                  <a:noFill/>
                </a:ln>
                <a:solidFill>
                  <a:srgbClr val="00B050"/>
                </a:solidFill>
                <a:effectLst/>
                <a:latin typeface="Calibri" panose="020F0502020204030204" pitchFamily="34" charset="0"/>
              </a:endParaRPr>
            </a:p>
          </p:txBody>
        </p:sp>
        <p:sp>
          <p:nvSpPr>
            <p:cNvPr id="14" name="Line 25"/>
            <p:cNvSpPr>
              <a:spLocks noChangeShapeType="1"/>
            </p:cNvSpPr>
            <p:nvPr/>
          </p:nvSpPr>
          <p:spPr bwMode="auto">
            <a:xfrm>
              <a:off x="7746" y="3058"/>
              <a:ext cx="0" cy="17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15" name="Text Box 24"/>
            <p:cNvSpPr txBox="1">
              <a:spLocks noChangeArrowheads="1"/>
            </p:cNvSpPr>
            <p:nvPr/>
          </p:nvSpPr>
          <p:spPr bwMode="auto">
            <a:xfrm>
              <a:off x="8132" y="6705"/>
              <a:ext cx="2046" cy="6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Healthy lifestyles the norm for more children and families</a:t>
              </a:r>
              <a:endParaRPr kumimoji="0" lang="en-US" altLang="en-US" sz="600" b="0" i="0" u="none" strike="noStrike" cap="none" normalizeH="0" baseline="0" dirty="0">
                <a:ln>
                  <a:noFill/>
                </a:ln>
                <a:solidFill>
                  <a:schemeClr val="tx1"/>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(Including those in the workforce)</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16" name="Text Box 23"/>
            <p:cNvSpPr txBox="1">
              <a:spLocks noChangeArrowheads="1"/>
            </p:cNvSpPr>
            <p:nvPr/>
          </p:nvSpPr>
          <p:spPr bwMode="auto">
            <a:xfrm>
              <a:off x="6461" y="6710"/>
              <a:ext cx="1542" cy="6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Sustained funding to support and train staff in using the approach</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17" name="Text Box 22"/>
            <p:cNvSpPr txBox="1">
              <a:spLocks noChangeArrowheads="1"/>
            </p:cNvSpPr>
            <p:nvPr/>
          </p:nvSpPr>
          <p:spPr bwMode="auto">
            <a:xfrm>
              <a:off x="4576" y="6710"/>
              <a:ext cx="1715" cy="6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More frontline staff working with families using a solution focused approach</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18" name="Text Box 21"/>
            <p:cNvSpPr txBox="1">
              <a:spLocks noChangeArrowheads="1"/>
            </p:cNvSpPr>
            <p:nvPr/>
          </p:nvSpPr>
          <p:spPr bwMode="auto">
            <a:xfrm>
              <a:off x="10277" y="6697"/>
              <a:ext cx="1200" cy="7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rPr>
                <a:t>Reduced levels of obesity</a:t>
              </a:r>
              <a:endParaRPr kumimoji="0" lang="en-US" altLang="en-US" sz="1800" b="0" i="0" u="none" strike="noStrike" cap="none" normalizeH="0" baseline="0">
                <a:ln>
                  <a:noFill/>
                </a:ln>
                <a:solidFill>
                  <a:schemeClr val="tx1"/>
                </a:solidFill>
                <a:effectLst/>
                <a:latin typeface="Calibri" panose="020F0502020204030204" pitchFamily="34" charset="0"/>
              </a:endParaRPr>
            </a:p>
          </p:txBody>
        </p:sp>
        <p:sp>
          <p:nvSpPr>
            <p:cNvPr id="19" name="Line 20"/>
            <p:cNvSpPr>
              <a:spLocks noChangeShapeType="1"/>
            </p:cNvSpPr>
            <p:nvPr/>
          </p:nvSpPr>
          <p:spPr bwMode="auto">
            <a:xfrm flipH="1">
              <a:off x="6034" y="6436"/>
              <a:ext cx="1071" cy="2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0" name="Line 19"/>
            <p:cNvSpPr>
              <a:spLocks noChangeShapeType="1"/>
            </p:cNvSpPr>
            <p:nvPr/>
          </p:nvSpPr>
          <p:spPr bwMode="auto">
            <a:xfrm>
              <a:off x="7534" y="6438"/>
              <a:ext cx="0" cy="2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1" name="Line 18"/>
            <p:cNvSpPr>
              <a:spLocks noChangeShapeType="1"/>
            </p:cNvSpPr>
            <p:nvPr/>
          </p:nvSpPr>
          <p:spPr bwMode="auto">
            <a:xfrm>
              <a:off x="8648" y="6438"/>
              <a:ext cx="0" cy="2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2" name="Line 17"/>
            <p:cNvSpPr>
              <a:spLocks noChangeShapeType="1"/>
            </p:cNvSpPr>
            <p:nvPr/>
          </p:nvSpPr>
          <p:spPr bwMode="auto">
            <a:xfrm>
              <a:off x="8905" y="6438"/>
              <a:ext cx="1372" cy="2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3" name="Text Box 16"/>
            <p:cNvSpPr txBox="1">
              <a:spLocks noChangeArrowheads="1"/>
            </p:cNvSpPr>
            <p:nvPr/>
          </p:nvSpPr>
          <p:spPr bwMode="auto">
            <a:xfrm>
              <a:off x="4620" y="3500"/>
              <a:ext cx="684" cy="25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800080"/>
                </a:solidFill>
                <a:effectLst/>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200" b="1" dirty="0">
                <a:solidFill>
                  <a:srgbClr val="800080"/>
                </a:solidFill>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800080"/>
                </a:solidFill>
                <a:effectLst/>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200" b="1" dirty="0">
                <a:solidFill>
                  <a:srgbClr val="800080"/>
                </a:solidFill>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800080"/>
                </a:solidFill>
                <a:effectLst/>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200" b="1" dirty="0">
                <a:solidFill>
                  <a:srgbClr val="800080"/>
                </a:solidFill>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800080"/>
                </a:solidFill>
                <a:effectLst/>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800080"/>
                  </a:solidFill>
                  <a:effectLst/>
                  <a:latin typeface="Calibri" panose="020F0502020204030204" pitchFamily="34" charset="0"/>
                  <a:ea typeface="Times New Roman" panose="02020603050405020304" pitchFamily="18" charset="0"/>
                </a:rPr>
                <a:t>WHAT WILL HELP?</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24" name="Text Box 15"/>
            <p:cNvSpPr txBox="1">
              <a:spLocks noChangeArrowheads="1"/>
            </p:cNvSpPr>
            <p:nvPr/>
          </p:nvSpPr>
          <p:spPr bwMode="auto">
            <a:xfrm>
              <a:off x="5563" y="3932"/>
              <a:ext cx="5914" cy="3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LOCAL AND NATIONAL STRATEGIES</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25" name="Line 14"/>
            <p:cNvSpPr>
              <a:spLocks noChangeShapeType="1"/>
            </p:cNvSpPr>
            <p:nvPr/>
          </p:nvSpPr>
          <p:spPr bwMode="auto">
            <a:xfrm>
              <a:off x="4963" y="6092"/>
              <a:ext cx="1" cy="1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6" name="Line 13"/>
            <p:cNvSpPr>
              <a:spLocks noChangeShapeType="1"/>
            </p:cNvSpPr>
            <p:nvPr/>
          </p:nvSpPr>
          <p:spPr bwMode="auto">
            <a:xfrm flipH="1">
              <a:off x="4963" y="2895"/>
              <a:ext cx="2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7" name="Line 12"/>
            <p:cNvSpPr>
              <a:spLocks noChangeShapeType="1"/>
            </p:cNvSpPr>
            <p:nvPr/>
          </p:nvSpPr>
          <p:spPr bwMode="auto">
            <a:xfrm>
              <a:off x="4963" y="2895"/>
              <a:ext cx="0" cy="60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8" name="Line 11"/>
            <p:cNvSpPr>
              <a:spLocks noChangeShapeType="1"/>
            </p:cNvSpPr>
            <p:nvPr/>
          </p:nvSpPr>
          <p:spPr bwMode="auto">
            <a:xfrm>
              <a:off x="4963" y="6265"/>
              <a:ext cx="214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29" name="Text Box 10"/>
            <p:cNvSpPr txBox="1">
              <a:spLocks noChangeArrowheads="1"/>
            </p:cNvSpPr>
            <p:nvPr/>
          </p:nvSpPr>
          <p:spPr bwMode="auto">
            <a:xfrm>
              <a:off x="5563" y="5660"/>
              <a:ext cx="5914" cy="34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PROFESSIONAL DEVELOPMENT OF FRONTLINE STAFF</a:t>
              </a:r>
              <a:endParaRPr kumimoji="0" lang="en-US" altLang="en-US" sz="1800" b="0" i="0" u="none" strike="noStrike" cap="none" normalizeH="0" baseline="0" dirty="0">
                <a:ln>
                  <a:noFill/>
                </a:ln>
                <a:solidFill>
                  <a:schemeClr val="tx1"/>
                </a:solidFill>
                <a:effectLst/>
                <a:latin typeface="Calibri" panose="020F0502020204030204" pitchFamily="34" charset="0"/>
              </a:endParaRPr>
            </a:p>
          </p:txBody>
        </p:sp>
        <p:sp>
          <p:nvSpPr>
            <p:cNvPr id="30" name="Text Box 9"/>
            <p:cNvSpPr txBox="1">
              <a:spLocks noChangeArrowheads="1"/>
            </p:cNvSpPr>
            <p:nvPr/>
          </p:nvSpPr>
          <p:spPr bwMode="auto">
            <a:xfrm>
              <a:off x="5563" y="4796"/>
              <a:ext cx="5914" cy="2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rPr>
                <a:t>SOCIAL MARKETING </a:t>
              </a:r>
              <a:endParaRPr kumimoji="0" lang="en-US" altLang="en-US" sz="1800" b="0" i="0" u="none" strike="noStrike" cap="none" normalizeH="0" baseline="0">
                <a:ln>
                  <a:noFill/>
                </a:ln>
                <a:solidFill>
                  <a:schemeClr val="tx1"/>
                </a:solidFill>
                <a:effectLst/>
                <a:latin typeface="Calibri" panose="020F0502020204030204" pitchFamily="34" charset="0"/>
              </a:endParaRPr>
            </a:p>
          </p:txBody>
        </p:sp>
        <p:sp>
          <p:nvSpPr>
            <p:cNvPr id="31" name="Text Box 8"/>
            <p:cNvSpPr txBox="1">
              <a:spLocks noChangeArrowheads="1"/>
            </p:cNvSpPr>
            <p:nvPr/>
          </p:nvSpPr>
          <p:spPr bwMode="auto">
            <a:xfrm>
              <a:off x="5563" y="5228"/>
              <a:ext cx="5914" cy="25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rPr>
                <a:t>SOLUTION FOCUSSED APPROACH</a:t>
              </a:r>
              <a:endParaRPr kumimoji="0" lang="en-US" altLang="en-US" sz="1800" b="0" i="0" u="none" strike="noStrike" cap="none" normalizeH="0" baseline="0">
                <a:ln>
                  <a:noFill/>
                </a:ln>
                <a:solidFill>
                  <a:schemeClr val="tx1"/>
                </a:solidFill>
                <a:effectLst/>
                <a:latin typeface="Calibri" panose="020F0502020204030204" pitchFamily="34" charset="0"/>
              </a:endParaRPr>
            </a:p>
          </p:txBody>
        </p:sp>
        <p:sp>
          <p:nvSpPr>
            <p:cNvPr id="32" name="Line 7"/>
            <p:cNvSpPr>
              <a:spLocks noChangeShapeType="1"/>
            </p:cNvSpPr>
            <p:nvPr/>
          </p:nvSpPr>
          <p:spPr bwMode="auto">
            <a:xfrm>
              <a:off x="5305" y="4105"/>
              <a:ext cx="25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33" name="Line 6"/>
            <p:cNvSpPr>
              <a:spLocks noChangeShapeType="1"/>
            </p:cNvSpPr>
            <p:nvPr/>
          </p:nvSpPr>
          <p:spPr bwMode="auto">
            <a:xfrm>
              <a:off x="5305" y="4969"/>
              <a:ext cx="25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34" name="Line 5"/>
            <p:cNvSpPr>
              <a:spLocks noChangeShapeType="1"/>
            </p:cNvSpPr>
            <p:nvPr/>
          </p:nvSpPr>
          <p:spPr bwMode="auto">
            <a:xfrm>
              <a:off x="5305" y="5401"/>
              <a:ext cx="25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35" name="Line 4"/>
            <p:cNvSpPr>
              <a:spLocks noChangeShapeType="1"/>
            </p:cNvSpPr>
            <p:nvPr/>
          </p:nvSpPr>
          <p:spPr bwMode="auto">
            <a:xfrm>
              <a:off x="5305" y="5833"/>
              <a:ext cx="25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sp>
          <p:nvSpPr>
            <p:cNvPr id="36" name="Text Box 3"/>
            <p:cNvSpPr txBox="1">
              <a:spLocks noChangeArrowheads="1"/>
            </p:cNvSpPr>
            <p:nvPr/>
          </p:nvSpPr>
          <p:spPr bwMode="auto">
            <a:xfrm>
              <a:off x="5563" y="4364"/>
              <a:ext cx="5914" cy="25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rPr>
                <a:t>PARTNERSHIPS</a:t>
              </a:r>
              <a:endParaRPr kumimoji="0" lang="en-US" altLang="en-US" sz="1800" b="0" i="0" u="none" strike="noStrike" cap="none" normalizeH="0" baseline="0">
                <a:ln>
                  <a:noFill/>
                </a:ln>
                <a:solidFill>
                  <a:schemeClr val="tx1"/>
                </a:solidFill>
                <a:effectLst/>
                <a:latin typeface="Calibri" panose="020F0502020204030204" pitchFamily="34" charset="0"/>
              </a:endParaRPr>
            </a:p>
          </p:txBody>
        </p:sp>
        <p:sp>
          <p:nvSpPr>
            <p:cNvPr id="37" name="Line 2"/>
            <p:cNvSpPr>
              <a:spLocks noChangeShapeType="1"/>
            </p:cNvSpPr>
            <p:nvPr/>
          </p:nvSpPr>
          <p:spPr bwMode="auto">
            <a:xfrm>
              <a:off x="5305" y="4537"/>
              <a:ext cx="25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latin typeface="Calibri" panose="020F0502020204030204" pitchFamily="34" charset="0"/>
              </a:endParaRPr>
            </a:p>
          </p:txBody>
        </p:sp>
      </p:grpSp>
    </p:spTree>
    <p:extLst>
      <p:ext uri="{BB962C8B-B14F-4D97-AF65-F5344CB8AC3E}">
        <p14:creationId xmlns:p14="http://schemas.microsoft.com/office/powerpoint/2010/main" val="59651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600" dirty="0">
                <a:solidFill>
                  <a:srgbClr val="0000CC"/>
                </a:solidFill>
              </a:rPr>
              <a:t>TRAINING OFFER</a:t>
            </a:r>
            <a:br>
              <a:rPr lang="en-GB" sz="3600" dirty="0">
                <a:solidFill>
                  <a:srgbClr val="0000CC"/>
                </a:solidFill>
              </a:rPr>
            </a:br>
            <a:endParaRPr lang="en-GB" sz="3600" dirty="0">
              <a:solidFill>
                <a:srgbClr val="0000CC"/>
              </a:solidFill>
            </a:endParaRPr>
          </a:p>
        </p:txBody>
      </p:sp>
      <p:sp>
        <p:nvSpPr>
          <p:cNvPr id="3" name="Content Placeholder 2"/>
          <p:cNvSpPr>
            <a:spLocks noGrp="1"/>
          </p:cNvSpPr>
          <p:nvPr>
            <p:ph idx="1"/>
          </p:nvPr>
        </p:nvSpPr>
        <p:spPr/>
        <p:txBody>
          <a:bodyPr>
            <a:normAutofit/>
          </a:bodyPr>
          <a:lstStyle/>
          <a:p>
            <a:pPr marL="0" indent="0">
              <a:buNone/>
            </a:pPr>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latin typeface="Verdana" panose="020B0604030504040204" pitchFamily="34" charset="0"/>
                <a:ea typeface="Verdana" panose="020B0604030504040204" pitchFamily="34" charset="0"/>
                <a:cs typeface="Verdana" panose="020B0604030504040204" pitchFamily="34" charset="0"/>
              </a:rPr>
              <a:t>Local staff trained by HENRY to deliver practitioner training</a:t>
            </a:r>
          </a:p>
          <a:p>
            <a:r>
              <a:rPr lang="en-GB" baseline="0" dirty="0"/>
              <a:t>By 2018 the local team had contributed to training more than1300 local practitioners</a:t>
            </a:r>
          </a:p>
          <a:p>
            <a:r>
              <a:rPr lang="en-GB" dirty="0"/>
              <a:t>Following this Group Facilitation Training to deliver programme for families.</a:t>
            </a:r>
            <a:r>
              <a:rPr lang="en-GB" baseline="0" dirty="0"/>
              <a:t>  </a:t>
            </a:r>
          </a:p>
          <a:p>
            <a:r>
              <a:rPr lang="en-GB" dirty="0"/>
              <a:t>Helped to embed the approach across systems at scale.</a:t>
            </a:r>
          </a:p>
          <a:p>
            <a:pPr marL="0" indent="0">
              <a:buNone/>
            </a:pPr>
            <a:endParaRPr lang="en-GB" dirty="0"/>
          </a:p>
          <a:p>
            <a:endParaRPr lang="en-GB" baseline="0" dirty="0"/>
          </a:p>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4777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352"/>
            <a:ext cx="8229600" cy="1616951"/>
          </a:xfrm>
        </p:spPr>
        <p:txBody>
          <a:bodyPr>
            <a:normAutofit/>
          </a:bodyPr>
          <a:lstStyle/>
          <a:p>
            <a:pPr algn="ctr"/>
            <a:br>
              <a:rPr lang="en-GB" dirty="0">
                <a:solidFill>
                  <a:srgbClr val="0000CC"/>
                </a:solidFill>
              </a:rPr>
            </a:br>
            <a:r>
              <a:rPr lang="en-GB" dirty="0">
                <a:solidFill>
                  <a:srgbClr val="0000CC"/>
                </a:solidFill>
              </a:rPr>
              <a:t>Strengths of approach</a:t>
            </a:r>
            <a:br>
              <a:rPr lang="en-GB" dirty="0">
                <a:solidFill>
                  <a:srgbClr val="0000CC"/>
                </a:solidFill>
              </a:rPr>
            </a:br>
            <a:r>
              <a:rPr lang="en-GB" dirty="0">
                <a:solidFill>
                  <a:srgbClr val="0000CC"/>
                </a:solidFill>
              </a:rPr>
              <a:t> </a:t>
            </a:r>
          </a:p>
        </p:txBody>
      </p:sp>
      <p:sp>
        <p:nvSpPr>
          <p:cNvPr id="3" name="Content Placeholder 2"/>
          <p:cNvSpPr>
            <a:spLocks noGrp="1"/>
          </p:cNvSpPr>
          <p:nvPr>
            <p:ph idx="1"/>
          </p:nvPr>
        </p:nvSpPr>
        <p:spPr>
          <a:xfrm>
            <a:off x="457200" y="1855303"/>
            <a:ext cx="8229600" cy="4525963"/>
          </a:xfrm>
        </p:spPr>
        <p:txBody>
          <a:bodyPr>
            <a:normAutofit/>
          </a:bodyPr>
          <a:lstStyle/>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Establishes relationships with key partners </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Control over programme development</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Embedded in practice – transferable skills</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Fits with cities restorative approach</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Continuity</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Outcomes for families</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Growth </a:t>
            </a:r>
          </a:p>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7192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352"/>
            <a:ext cx="8229600" cy="1616951"/>
          </a:xfrm>
        </p:spPr>
        <p:txBody>
          <a:bodyPr/>
          <a:lstStyle/>
          <a:p>
            <a:pPr algn="ctr"/>
            <a:r>
              <a:rPr lang="en-GB" dirty="0">
                <a:solidFill>
                  <a:srgbClr val="0000CC"/>
                </a:solidFill>
              </a:rPr>
              <a:t>Challenges</a:t>
            </a:r>
            <a:br>
              <a:rPr lang="en-GB" dirty="0">
                <a:solidFill>
                  <a:srgbClr val="0000CC"/>
                </a:solidFill>
              </a:rPr>
            </a:br>
            <a:r>
              <a:rPr lang="en-GB" dirty="0">
                <a:solidFill>
                  <a:srgbClr val="0000CC"/>
                </a:solidFill>
              </a:rPr>
              <a:t> </a:t>
            </a:r>
          </a:p>
        </p:txBody>
      </p:sp>
      <p:sp>
        <p:nvSpPr>
          <p:cNvPr id="3" name="Content Placeholder 2"/>
          <p:cNvSpPr>
            <a:spLocks noGrp="1"/>
          </p:cNvSpPr>
          <p:nvPr>
            <p:ph idx="1"/>
          </p:nvPr>
        </p:nvSpPr>
        <p:spPr/>
        <p:txBody>
          <a:bodyPr>
            <a:normAutofit/>
          </a:bodyPr>
          <a:lstStyle/>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Maintain and expand funding</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Turnover of practitioners</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Supervision</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Time for practitioners</a:t>
            </a:r>
          </a:p>
          <a:p>
            <a:r>
              <a:rPr lang="en-GB" dirty="0">
                <a:solidFill>
                  <a:srgbClr val="0000CC"/>
                </a:solidFill>
                <a:latin typeface="Verdana" panose="020B0604030504040204" pitchFamily="34" charset="0"/>
                <a:ea typeface="Verdana" panose="020B0604030504040204" pitchFamily="34" charset="0"/>
                <a:cs typeface="Verdana" panose="020B0604030504040204" pitchFamily="34" charset="0"/>
              </a:rPr>
              <a:t>Crèche funding/provision</a:t>
            </a:r>
          </a:p>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a:p>
            <a:endParaRPr lang="en-GB" dirty="0">
              <a:solidFill>
                <a:srgbClr val="0000CC"/>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67267245"/>
      </p:ext>
    </p:extLst>
  </p:cSld>
  <p:clrMapOvr>
    <a:masterClrMapping/>
  </p:clrMapOvr>
</p:sld>
</file>

<file path=ppt/theme/theme1.xml><?xml version="1.0" encoding="utf-8"?>
<a:theme xmlns:a="http://schemas.openxmlformats.org/drawingml/2006/main" name="4. LCC Design">
  <a:themeElements>
    <a:clrScheme name="LCC Colours">
      <a:dk1>
        <a:sysClr val="windowText" lastClr="000000"/>
      </a:dk1>
      <a:lt1>
        <a:sysClr val="window" lastClr="FFFFFF"/>
      </a:lt1>
      <a:dk2>
        <a:srgbClr val="004D5C"/>
      </a:dk2>
      <a:lt2>
        <a:srgbClr val="9BD5E1"/>
      </a:lt2>
      <a:accent1>
        <a:srgbClr val="6694AA"/>
      </a:accent1>
      <a:accent2>
        <a:srgbClr val="E9540D"/>
      </a:accent2>
      <a:accent3>
        <a:srgbClr val="95C159"/>
      </a:accent3>
      <a:accent4>
        <a:srgbClr val="5E4BA2"/>
      </a:accent4>
      <a:accent5>
        <a:srgbClr val="00A19A"/>
      </a:accent5>
      <a:accent6>
        <a:srgbClr val="FCBD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5. LCC Design">
  <a:themeElements>
    <a:clrScheme name="LCC Colours">
      <a:dk1>
        <a:sysClr val="windowText" lastClr="000000"/>
      </a:dk1>
      <a:lt1>
        <a:sysClr val="window" lastClr="FFFFFF"/>
      </a:lt1>
      <a:dk2>
        <a:srgbClr val="004D5C"/>
      </a:dk2>
      <a:lt2>
        <a:srgbClr val="9BD5E1"/>
      </a:lt2>
      <a:accent1>
        <a:srgbClr val="6694AA"/>
      </a:accent1>
      <a:accent2>
        <a:srgbClr val="E9540D"/>
      </a:accent2>
      <a:accent3>
        <a:srgbClr val="95C159"/>
      </a:accent3>
      <a:accent4>
        <a:srgbClr val="5E4BA2"/>
      </a:accent4>
      <a:accent5>
        <a:srgbClr val="00A19A"/>
      </a:accent5>
      <a:accent6>
        <a:srgbClr val="FCBD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 LCC Design">
  <a:themeElements>
    <a:clrScheme name="LCC Colours">
      <a:dk1>
        <a:sysClr val="windowText" lastClr="000000"/>
      </a:dk1>
      <a:lt1>
        <a:sysClr val="window" lastClr="FFFFFF"/>
      </a:lt1>
      <a:dk2>
        <a:srgbClr val="004D5C"/>
      </a:dk2>
      <a:lt2>
        <a:srgbClr val="9BD5E1"/>
      </a:lt2>
      <a:accent1>
        <a:srgbClr val="6694AA"/>
      </a:accent1>
      <a:accent2>
        <a:srgbClr val="E9540D"/>
      </a:accent2>
      <a:accent3>
        <a:srgbClr val="95C159"/>
      </a:accent3>
      <a:accent4>
        <a:srgbClr val="5E4BA2"/>
      </a:accent4>
      <a:accent5>
        <a:srgbClr val="00A19A"/>
      </a:accent5>
      <a:accent6>
        <a:srgbClr val="FCBD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 LCC Design">
  <a:themeElements>
    <a:clrScheme name="Custom 12">
      <a:dk1>
        <a:sysClr val="windowText" lastClr="000000"/>
      </a:dk1>
      <a:lt1>
        <a:sysClr val="window" lastClr="FFFFFF"/>
      </a:lt1>
      <a:dk2>
        <a:srgbClr val="183B45"/>
      </a:dk2>
      <a:lt2>
        <a:srgbClr val="9BD5E1"/>
      </a:lt2>
      <a:accent1>
        <a:srgbClr val="6694AA"/>
      </a:accent1>
      <a:accent2>
        <a:srgbClr val="E9540D"/>
      </a:accent2>
      <a:accent3>
        <a:srgbClr val="95C159"/>
      </a:accent3>
      <a:accent4>
        <a:srgbClr val="5E4BA2"/>
      </a:accent4>
      <a:accent5>
        <a:srgbClr val="EB5278"/>
      </a:accent5>
      <a:accent6>
        <a:srgbClr val="FCBD1B"/>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 LCC Design">
  <a:themeElements>
    <a:clrScheme name="LCC Colours">
      <a:dk1>
        <a:sysClr val="windowText" lastClr="000000"/>
      </a:dk1>
      <a:lt1>
        <a:sysClr val="window" lastClr="FFFFFF"/>
      </a:lt1>
      <a:dk2>
        <a:srgbClr val="004D5C"/>
      </a:dk2>
      <a:lt2>
        <a:srgbClr val="9BD5E1"/>
      </a:lt2>
      <a:accent1>
        <a:srgbClr val="6694AA"/>
      </a:accent1>
      <a:accent2>
        <a:srgbClr val="E9540D"/>
      </a:accent2>
      <a:accent3>
        <a:srgbClr val="95C159"/>
      </a:accent3>
      <a:accent4>
        <a:srgbClr val="5E4BA2"/>
      </a:accent4>
      <a:accent5>
        <a:srgbClr val="00A19A"/>
      </a:accent5>
      <a:accent6>
        <a:srgbClr val="FCBD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1C876082E20A49BF23CD498098AF73" ma:contentTypeVersion="18" ma:contentTypeDescription="Create a new document." ma:contentTypeScope="" ma:versionID="887b02ee7113d37838e7ce6c44d66965">
  <xsd:schema xmlns:xsd="http://www.w3.org/2001/XMLSchema" xmlns:xs="http://www.w3.org/2001/XMLSchema" xmlns:p="http://schemas.microsoft.com/office/2006/metadata/properties" xmlns:ns2="cc4ffedb-478f-4265-af42-22bd8015f421" xmlns:ns3="ac5c2849-74a1-46d7-ad44-587ab7d0a8b9" targetNamespace="http://schemas.microsoft.com/office/2006/metadata/properties" ma:root="true" ma:fieldsID="a51593b0cd60a3dc494d17d5bafe1148" ns2:_="" ns3:_="">
    <xsd:import namespace="cc4ffedb-478f-4265-af42-22bd8015f421"/>
    <xsd:import namespace="ac5c2849-74a1-46d7-ad44-587ab7d0a8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4ffedb-478f-4265-af42-22bd8015f4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490830b-6321-4205-8fd0-8a030ac599f7" ma:termSetId="09814cd3-568e-fe90-9814-8d621ff8fb84" ma:anchorId="fba54fb3-c3e1-fe81-a776-ca4b69148c4d" ma:open="true" ma:isKeyword="false">
      <xsd:complexType>
        <xsd:sequence>
          <xsd:element ref="pc:Terms" minOccurs="0" maxOccurs="1"/>
        </xsd:sequence>
      </xsd:complexType>
    </xsd:element>
    <xsd:element name="MediaServiceDocTags" ma:index="24" nillable="true" ma:displayName="MediaServiceDocTags" ma:hidden="true" ma:internalName="MediaServiceDocTag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5c2849-74a1-46d7-ad44-587ab7d0a8b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815c429-daa6-4c82-a9b8-d23ec926027c}" ma:internalName="TaxCatchAll" ma:showField="CatchAllData" ma:web="ac5c2849-74a1-46d7-ad44-587ab7d0a8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c5c2849-74a1-46d7-ad44-587ab7d0a8b9" xsi:nil="true"/>
    <lcf76f155ced4ddcb4097134ff3c332f xmlns="cc4ffedb-478f-4265-af42-22bd8015f42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CBA1D67-70E3-44CF-88B3-3F284C80C014}"/>
</file>

<file path=customXml/itemProps2.xml><?xml version="1.0" encoding="utf-8"?>
<ds:datastoreItem xmlns:ds="http://schemas.openxmlformats.org/officeDocument/2006/customXml" ds:itemID="{9ADD344E-FF61-4248-AD73-C0F6AD705DE4}"/>
</file>

<file path=customXml/itemProps3.xml><?xml version="1.0" encoding="utf-8"?>
<ds:datastoreItem xmlns:ds="http://schemas.openxmlformats.org/officeDocument/2006/customXml" ds:itemID="{33239647-C69A-40D6-8EB1-707FCDA0B7A9}"/>
</file>

<file path=docProps/app.xml><?xml version="1.0" encoding="utf-8"?>
<Properties xmlns="http://schemas.openxmlformats.org/officeDocument/2006/extended-properties" xmlns:vt="http://schemas.openxmlformats.org/officeDocument/2006/docPropsVTypes">
  <TotalTime>3238</TotalTime>
  <Words>825</Words>
  <Application>Microsoft Office PowerPoint</Application>
  <PresentationFormat>On-screen Show (4:3)</PresentationFormat>
  <Paragraphs>100</Paragraphs>
  <Slides>5</Slides>
  <Notes>5</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5</vt:i4>
      </vt:variant>
    </vt:vector>
  </HeadingPairs>
  <TitlesOfParts>
    <vt:vector size="13" baseType="lpstr">
      <vt:lpstr>Arial</vt:lpstr>
      <vt:lpstr>Calibri</vt:lpstr>
      <vt:lpstr>Verdana</vt:lpstr>
      <vt:lpstr>4. LCC Design</vt:lpstr>
      <vt:lpstr>5. LCC Design</vt:lpstr>
      <vt:lpstr>3. LCC Design</vt:lpstr>
      <vt:lpstr>2. LCC Design</vt:lpstr>
      <vt:lpstr>1. LCC Design</vt:lpstr>
      <vt:lpstr>  HENRY Implementation in Leeds  Time for a history lesson!                                         Jackie Moores   </vt:lpstr>
      <vt:lpstr>PowerPoint Presentation</vt:lpstr>
      <vt:lpstr>TRAINING OFFER </vt:lpstr>
      <vt:lpstr> Strengths of approach  </vt:lpstr>
      <vt:lpstr>Challenges  </vt:lpstr>
    </vt:vector>
  </TitlesOfParts>
  <Company>LCC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you heading here</dc:title>
  <dc:creator>lindy dark</dc:creator>
  <cp:lastModifiedBy>Lowe, Deb</cp:lastModifiedBy>
  <cp:revision>157</cp:revision>
  <cp:lastPrinted>2016-11-16T12:06:56Z</cp:lastPrinted>
  <dcterms:created xsi:type="dcterms:W3CDTF">2015-12-11T08:43:34Z</dcterms:created>
  <dcterms:modified xsi:type="dcterms:W3CDTF">2023-10-30T10:48:01Z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0x010100661C876082E20A49BF23CD498098AF73</vt:lpwstr>
  </property>
  <property fmtid="{D5CDD505-2E9C-101B-9397-08002B2CF9AE}" pid="3" name="MediaServiceImageTags">
    <vt:lpwstr/>
  </property>
</Properties>
</file>