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77" r:id="rId4"/>
    <p:sldId id="293" r:id="rId5"/>
    <p:sldId id="260" r:id="rId6"/>
    <p:sldId id="261" r:id="rId7"/>
    <p:sldId id="322" r:id="rId8"/>
    <p:sldId id="323" r:id="rId9"/>
    <p:sldId id="278" r:id="rId10"/>
    <p:sldId id="324" r:id="rId11"/>
    <p:sldId id="325" r:id="rId12"/>
    <p:sldId id="326" r:id="rId13"/>
    <p:sldId id="353" r:id="rId14"/>
    <p:sldId id="354" r:id="rId15"/>
    <p:sldId id="329" r:id="rId16"/>
    <p:sldId id="328" r:id="rId17"/>
    <p:sldId id="327" r:id="rId18"/>
    <p:sldId id="332" r:id="rId19"/>
    <p:sldId id="335" r:id="rId20"/>
    <p:sldId id="318" r:id="rId21"/>
    <p:sldId id="330" r:id="rId22"/>
    <p:sldId id="355" r:id="rId23"/>
    <p:sldId id="333" r:id="rId24"/>
    <p:sldId id="334" r:id="rId25"/>
    <p:sldId id="331" r:id="rId26"/>
    <p:sldId id="336" r:id="rId27"/>
    <p:sldId id="337" r:id="rId28"/>
    <p:sldId id="339" r:id="rId29"/>
    <p:sldId id="340" r:id="rId30"/>
    <p:sldId id="344" r:id="rId31"/>
    <p:sldId id="338" r:id="rId32"/>
    <p:sldId id="342" r:id="rId33"/>
    <p:sldId id="343" r:id="rId34"/>
    <p:sldId id="345" r:id="rId35"/>
    <p:sldId id="346" r:id="rId36"/>
    <p:sldId id="347" r:id="rId37"/>
    <p:sldId id="348" r:id="rId38"/>
    <p:sldId id="349" r:id="rId39"/>
    <p:sldId id="350" r:id="rId40"/>
    <p:sldId id="351" r:id="rId41"/>
    <p:sldId id="352" r:id="rId42"/>
    <p:sldId id="320" r:id="rId43"/>
    <p:sldId id="321" r:id="rId44"/>
    <p:sldId id="271" r:id="rId45"/>
    <p:sldId id="259" r:id="rId46"/>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A3D"/>
    <a:srgbClr val="5F305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47957" autoAdjust="0"/>
  </p:normalViewPr>
  <p:slideViewPr>
    <p:cSldViewPr snapToGrid="0">
      <p:cViewPr varScale="1">
        <p:scale>
          <a:sx n="50" d="100"/>
          <a:sy n="50" d="100"/>
        </p:scale>
        <p:origin x="-115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8DC7CE89-433C-4D8F-A722-563BF59DA9EE}" type="datetimeFigureOut">
              <a:rPr lang="en-GB" smtClean="0"/>
              <a:t>14/07/2017</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CE116CF9-C353-42C5-ADA5-5A0067184FA8}" type="slidenum">
              <a:rPr lang="en-GB" smtClean="0"/>
              <a:t>‹#›</a:t>
            </a:fld>
            <a:endParaRPr lang="en-GB"/>
          </a:p>
        </p:txBody>
      </p:sp>
    </p:spTree>
    <p:extLst>
      <p:ext uri="{BB962C8B-B14F-4D97-AF65-F5344CB8AC3E}">
        <p14:creationId xmlns:p14="http://schemas.microsoft.com/office/powerpoint/2010/main" val="1701588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1F8BB9D4-CDFC-4B8F-B614-3D06765EAEFB}" type="datetimeFigureOut">
              <a:rPr lang="en-GB" smtClean="0"/>
              <a:t>14/07/2017</a:t>
            </a:fld>
            <a:endParaRPr lang="en-GB"/>
          </a:p>
        </p:txBody>
      </p:sp>
      <p:sp>
        <p:nvSpPr>
          <p:cNvPr id="4" name="Slide Image Placeholder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DFB80347-C3C1-413C-84FC-78714C3FB245}" type="slidenum">
              <a:rPr lang="en-GB" smtClean="0"/>
              <a:t>‹#›</a:t>
            </a:fld>
            <a:endParaRPr lang="en-GB"/>
          </a:p>
        </p:txBody>
      </p:sp>
    </p:spTree>
    <p:extLst>
      <p:ext uri="{BB962C8B-B14F-4D97-AF65-F5344CB8AC3E}">
        <p14:creationId xmlns:p14="http://schemas.microsoft.com/office/powerpoint/2010/main" val="386208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nhs.uk/Conditions/neurofibromatosis-type-2/Pages/Introduction.aspx" TargetMode="External"/><Relationship Id="rId3" Type="http://schemas.openxmlformats.org/officeDocument/2006/relationships/hyperlink" Target="http://www.nhs.uk/conditions/Muscular-dystrophy/Pages/Introduction.aspx" TargetMode="External"/><Relationship Id="rId7" Type="http://schemas.openxmlformats.org/officeDocument/2006/relationships/hyperlink" Target="http://www.nhs.uk/Conditions/Neurofibromatosis/Pages/Introduction.aspx"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nhs.uk/conditions/Epilepsy/Pages/Introduction.aspx" TargetMode="External"/><Relationship Id="rId11" Type="http://schemas.openxmlformats.org/officeDocument/2006/relationships/hyperlink" Target="http://www.nhs.uk/Conditions/vaccinations/Pages/mmr-vaccine.aspx" TargetMode="External"/><Relationship Id="rId5" Type="http://schemas.openxmlformats.org/officeDocument/2006/relationships/hyperlink" Target="http://www.nhs.uk/conditions/cerebral-palsy/pages/introduction.aspx" TargetMode="External"/><Relationship Id="rId10" Type="http://schemas.openxmlformats.org/officeDocument/2006/relationships/hyperlink" Target="http://www.nhs.uk/conditions/rett-syndrome/Pages/Introduction.aspx" TargetMode="External"/><Relationship Id="rId4" Type="http://schemas.openxmlformats.org/officeDocument/2006/relationships/hyperlink" Target="http://www.nhs.uk/conditions/downs-syndrome/pages/introduction.aspx" TargetMode="External"/><Relationship Id="rId9" Type="http://schemas.openxmlformats.org/officeDocument/2006/relationships/hyperlink" Target="http://www.nhs.uk/conditions/Tuberous-sclerosis/Pages/Introduction.asp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from NHS Choices </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6</a:t>
            </a:fld>
            <a:endParaRPr lang="en-GB"/>
          </a:p>
        </p:txBody>
      </p:sp>
    </p:spTree>
    <p:extLst>
      <p:ext uri="{BB962C8B-B14F-4D97-AF65-F5344CB8AC3E}">
        <p14:creationId xmlns:p14="http://schemas.microsoft.com/office/powerpoint/2010/main" val="61073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and following slides taken from </a:t>
            </a:r>
            <a:r>
              <a:rPr lang="en-GB" dirty="0" err="1" smtClean="0"/>
              <a:t>MindEd</a:t>
            </a:r>
            <a:r>
              <a:rPr lang="en-GB" dirty="0" smtClean="0"/>
              <a:t> e-learning course </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15</a:t>
            </a:fld>
            <a:endParaRPr lang="en-GB"/>
          </a:p>
        </p:txBody>
      </p:sp>
    </p:spTree>
    <p:extLst>
      <p:ext uri="{BB962C8B-B14F-4D97-AF65-F5344CB8AC3E}">
        <p14:creationId xmlns:p14="http://schemas.microsoft.com/office/powerpoint/2010/main" val="202462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Young adults talking about</a:t>
            </a:r>
            <a:r>
              <a:rPr lang="en-GB" baseline="0" dirty="0" smtClean="0"/>
              <a:t> being on the Autistic Spectrum from BBC 3 there is some swearing so check with people before showing </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18</a:t>
            </a:fld>
            <a:endParaRPr lang="en-GB"/>
          </a:p>
        </p:txBody>
      </p:sp>
    </p:spTree>
    <p:extLst>
      <p:ext uri="{BB962C8B-B14F-4D97-AF65-F5344CB8AC3E}">
        <p14:creationId xmlns:p14="http://schemas.microsoft.com/office/powerpoint/2010/main" val="356386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a:t>
            </a:r>
            <a:r>
              <a:rPr lang="en-GB" dirty="0" err="1" smtClean="0"/>
              <a:t>Healthwatch</a:t>
            </a:r>
            <a:r>
              <a:rPr lang="en-GB" dirty="0" smtClean="0"/>
              <a:t> Derbyshire 2015 who spoke to 26 families </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19</a:t>
            </a:fld>
            <a:endParaRPr lang="en-GB"/>
          </a:p>
        </p:txBody>
      </p:sp>
    </p:spTree>
    <p:extLst>
      <p:ext uri="{BB962C8B-B14F-4D97-AF65-F5344CB8AC3E}">
        <p14:creationId xmlns:p14="http://schemas.microsoft.com/office/powerpoint/2010/main" val="92161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NICE CG 170</a:t>
            </a:r>
          </a:p>
          <a:p>
            <a:r>
              <a:rPr lang="en-GB" dirty="0" smtClean="0"/>
              <a:t>There</a:t>
            </a:r>
            <a:r>
              <a:rPr lang="en-GB" baseline="0" dirty="0" smtClean="0"/>
              <a:t> is also guidance on interventions to prevent and manage challenging behaviour, sleep, co-existing conditions and to develop life skills </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21</a:t>
            </a:fld>
            <a:endParaRPr lang="en-GB"/>
          </a:p>
        </p:txBody>
      </p:sp>
    </p:spTree>
    <p:extLst>
      <p:ext uri="{BB962C8B-B14F-4D97-AF65-F5344CB8AC3E}">
        <p14:creationId xmlns:p14="http://schemas.microsoft.com/office/powerpoint/2010/main" val="49873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These are from NAS website </a:t>
            </a:r>
          </a:p>
          <a:p>
            <a:r>
              <a:rPr lang="en-GB" sz="1200" b="0" i="0" kern="1200" dirty="0" smtClean="0">
                <a:solidFill>
                  <a:schemeClr val="tx1"/>
                </a:solidFill>
                <a:effectLst/>
                <a:latin typeface="+mn-lt"/>
                <a:ea typeface="+mn-ea"/>
                <a:cs typeface="+mn-cs"/>
              </a:rPr>
              <a:t>Visual aids</a:t>
            </a:r>
          </a:p>
          <a:p>
            <a:r>
              <a:rPr lang="en-GB" sz="1200" b="0" i="0" kern="1200" dirty="0" smtClean="0">
                <a:solidFill>
                  <a:schemeClr val="tx1"/>
                </a:solidFill>
                <a:effectLst/>
                <a:latin typeface="+mn-lt"/>
                <a:ea typeface="+mn-ea"/>
                <a:cs typeface="+mn-cs"/>
              </a:rPr>
              <a:t>Many children with autism find it easier to understand the world about them through visual aids. Teachers may use a visual timetable showing times and simple drawings of the activities, so that the pupil knows exactly what they will be doing and when. Many schools use computer software packages to write out stories, descriptions and instructions in both words and symbols simultaneously. Other visual supports include written lists, objects and calendars to help children understand sequence and predict what is happening.</a:t>
            </a:r>
          </a:p>
          <a:p>
            <a:r>
              <a:rPr lang="en-GB" sz="1200" b="0" i="0" kern="1200" dirty="0" smtClean="0">
                <a:solidFill>
                  <a:schemeClr val="tx1"/>
                </a:solidFill>
                <a:effectLst/>
                <a:latin typeface="+mn-lt"/>
                <a:ea typeface="+mn-ea"/>
                <a:cs typeface="+mn-cs"/>
              </a:rPr>
              <a:t>Comic Strip Conversations</a:t>
            </a:r>
          </a:p>
          <a:p>
            <a:r>
              <a:rPr lang="en-GB" sz="1200" b="0" i="0" kern="1200" dirty="0" smtClean="0">
                <a:solidFill>
                  <a:schemeClr val="tx1"/>
                </a:solidFill>
                <a:effectLst/>
                <a:latin typeface="+mn-lt"/>
                <a:ea typeface="+mn-ea"/>
                <a:cs typeface="+mn-cs"/>
              </a:rPr>
              <a:t>Comic Strip Conversations assist children with autism to develop greater social understanding, by providing visual representations of the different levels of communication that take place in a conversation, using symbols, stick figure drawings and colour. By seeing the different elements of a conversation visually presented, some of the abstract aspects of social communication (</a:t>
            </a:r>
            <a:r>
              <a:rPr lang="en-GB" sz="1200" b="0" i="0" kern="1200" dirty="0" err="1" smtClean="0">
                <a:solidFill>
                  <a:schemeClr val="tx1"/>
                </a:solidFill>
                <a:effectLst/>
                <a:latin typeface="+mn-lt"/>
                <a:ea typeface="+mn-ea"/>
                <a:cs typeface="+mn-cs"/>
              </a:rPr>
              <a:t>eg</a:t>
            </a:r>
            <a:r>
              <a:rPr lang="en-GB" sz="1200" b="0" i="0" kern="1200" dirty="0" smtClean="0">
                <a:solidFill>
                  <a:schemeClr val="tx1"/>
                </a:solidFill>
                <a:effectLst/>
                <a:latin typeface="+mn-lt"/>
                <a:ea typeface="+mn-ea"/>
                <a:cs typeface="+mn-cs"/>
              </a:rPr>
              <a:t> recognising the feelings and intentions of others) are made more concrete and are therefore easier for the child to understand.</a:t>
            </a:r>
          </a:p>
          <a:p>
            <a:r>
              <a:rPr lang="en-GB" sz="1200" b="0" i="0" kern="1200" dirty="0" smtClean="0">
                <a:solidFill>
                  <a:schemeClr val="tx1"/>
                </a:solidFill>
                <a:effectLst/>
                <a:latin typeface="+mn-lt"/>
                <a:ea typeface="+mn-ea"/>
                <a:cs typeface="+mn-cs"/>
              </a:rPr>
              <a:t>Social </a:t>
            </a:r>
            <a:r>
              <a:rPr lang="en-GB" sz="1200" b="0" i="0" kern="1200" dirty="0" err="1" smtClean="0">
                <a:solidFill>
                  <a:schemeClr val="tx1"/>
                </a:solidFill>
                <a:effectLst/>
                <a:latin typeface="+mn-lt"/>
                <a:ea typeface="+mn-ea"/>
                <a:cs typeface="+mn-cs"/>
              </a:rPr>
              <a:t>Stories</a:t>
            </a:r>
            <a:r>
              <a:rPr lang="en-GB" sz="1200" b="0" i="0" kern="1200" baseline="30000" dirty="0" err="1" smtClean="0">
                <a:solidFill>
                  <a:schemeClr val="tx1"/>
                </a:solidFill>
                <a:effectLst/>
                <a:latin typeface="+mn-lt"/>
                <a:ea typeface="+mn-ea"/>
                <a:cs typeface="+mn-cs"/>
              </a:rPr>
              <a:t>TM</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Children with autism who can read may be taught how to cope with different situations using the technique of Social </a:t>
            </a:r>
            <a:r>
              <a:rPr lang="en-GB" sz="1200" b="0" i="0" kern="1200" dirty="0" err="1" smtClean="0">
                <a:solidFill>
                  <a:schemeClr val="tx1"/>
                </a:solidFill>
                <a:effectLst/>
                <a:latin typeface="+mn-lt"/>
                <a:ea typeface="+mn-ea"/>
                <a:cs typeface="+mn-cs"/>
              </a:rPr>
              <a:t>Stories</a:t>
            </a:r>
            <a:r>
              <a:rPr lang="en-GB" sz="1200" b="0" i="0" kern="1200" baseline="30000" dirty="0" err="1" smtClean="0">
                <a:solidFill>
                  <a:schemeClr val="tx1"/>
                </a:solidFill>
                <a:effectLst/>
                <a:latin typeface="+mn-lt"/>
                <a:ea typeface="+mn-ea"/>
                <a:cs typeface="+mn-cs"/>
              </a:rPr>
              <a:t>TM</a:t>
            </a:r>
            <a:r>
              <a:rPr lang="en-GB" sz="1200" b="0" i="0" kern="1200" dirty="0" smtClean="0">
                <a:solidFill>
                  <a:schemeClr val="tx1"/>
                </a:solidFill>
                <a:effectLst/>
                <a:latin typeface="+mn-lt"/>
                <a:ea typeface="+mn-ea"/>
                <a:cs typeface="+mn-cs"/>
              </a:rPr>
              <a:t>. Stories are written for the individual child, explaining in words and pictures, step by step, what will happen in situations where they may feel anxious and how they should cope with situations they find difficult. For instance, a Social </a:t>
            </a:r>
            <a:r>
              <a:rPr lang="en-GB" sz="1200" b="0" i="0" kern="1200" dirty="0" err="1" smtClean="0">
                <a:solidFill>
                  <a:schemeClr val="tx1"/>
                </a:solidFill>
                <a:effectLst/>
                <a:latin typeface="+mn-lt"/>
                <a:ea typeface="+mn-ea"/>
                <a:cs typeface="+mn-cs"/>
              </a:rPr>
              <a:t>Story</a:t>
            </a:r>
            <a:r>
              <a:rPr lang="en-GB" sz="1200" b="0" i="0" kern="1200" baseline="30000" dirty="0" err="1" smtClean="0">
                <a:solidFill>
                  <a:schemeClr val="tx1"/>
                </a:solidFill>
                <a:effectLst/>
                <a:latin typeface="+mn-lt"/>
                <a:ea typeface="+mn-ea"/>
                <a:cs typeface="+mn-cs"/>
              </a:rPr>
              <a:t>TM</a:t>
            </a:r>
            <a:r>
              <a:rPr lang="en-GB" sz="1200" b="0" i="0" kern="1200" dirty="0" smtClean="0">
                <a:solidFill>
                  <a:schemeClr val="tx1"/>
                </a:solidFill>
                <a:effectLst/>
                <a:latin typeface="+mn-lt"/>
                <a:ea typeface="+mn-ea"/>
                <a:cs typeface="+mn-cs"/>
              </a:rPr>
              <a:t> might be used to explain what a child should do on a bus journey or when they hear a fire alarm.</a:t>
            </a:r>
          </a:p>
          <a:p>
            <a:r>
              <a:rPr lang="en-GB" sz="1200" b="0" i="0" kern="1200" dirty="0" smtClean="0">
                <a:solidFill>
                  <a:schemeClr val="tx1"/>
                </a:solidFill>
                <a:effectLst/>
                <a:latin typeface="+mn-lt"/>
                <a:ea typeface="+mn-ea"/>
                <a:cs typeface="+mn-cs"/>
              </a:rPr>
              <a:t>Social skills</a:t>
            </a:r>
          </a:p>
          <a:p>
            <a:r>
              <a:rPr lang="en-GB" sz="1200" b="0" i="0" kern="1200" dirty="0" smtClean="0">
                <a:solidFill>
                  <a:schemeClr val="tx1"/>
                </a:solidFill>
                <a:effectLst/>
                <a:latin typeface="+mn-lt"/>
                <a:ea typeface="+mn-ea"/>
                <a:cs typeface="+mn-cs"/>
              </a:rPr>
              <a:t>Some children with autism respond well to drama and role play activities to help them learn social skills such as greetings, turn taking in conversation and watching for cues in social skills groups. A Circle of Friends or buddy system can also help a child with autism understand the social world of the classroom and the playground.</a:t>
            </a:r>
          </a:p>
          <a:p>
            <a:r>
              <a:rPr lang="en-GB" sz="1200" b="0" i="0" kern="1200" dirty="0" smtClean="0">
                <a:solidFill>
                  <a:schemeClr val="tx1"/>
                </a:solidFill>
                <a:effectLst/>
                <a:latin typeface="+mn-lt"/>
                <a:ea typeface="+mn-ea"/>
                <a:cs typeface="+mn-cs"/>
              </a:rPr>
              <a:t>Circle of Friends</a:t>
            </a:r>
          </a:p>
          <a:p>
            <a:r>
              <a:rPr lang="en-GB" sz="1200" b="0" i="0" kern="1200" dirty="0" smtClean="0">
                <a:solidFill>
                  <a:schemeClr val="tx1"/>
                </a:solidFill>
                <a:effectLst/>
                <a:latin typeface="+mn-lt"/>
                <a:ea typeface="+mn-ea"/>
                <a:cs typeface="+mn-cs"/>
              </a:rPr>
              <a:t>Circle of Friends encourages the development of a support network for a child in a structured setting, which can also extend to outside of this setting. It is not an approach to provide instant friendship, but over the course of meetings and evaluation of set targets, it is hoped that the child will be able to build closer and better relationships with other children. Six to eight children are recruited as volunteers to form the Circle of Friends. Through a series of meeting they help the focus child to express his or her feelings and decrease anxiety levels. This can lead to improved social integration and higher levels of peer contact.</a:t>
            </a:r>
          </a:p>
          <a:p>
            <a:r>
              <a:rPr lang="en-GB" sz="1200" b="0" i="0" kern="1200" dirty="0" smtClean="0">
                <a:solidFill>
                  <a:schemeClr val="tx1"/>
                </a:solidFill>
                <a:effectLst/>
                <a:latin typeface="+mn-lt"/>
                <a:ea typeface="+mn-ea"/>
                <a:cs typeface="+mn-cs"/>
              </a:rPr>
              <a:t>The Picture Communication Exchange System (PECS)</a:t>
            </a:r>
          </a:p>
          <a:p>
            <a:r>
              <a:rPr lang="en-GB" sz="1200" b="0" i="0" kern="1200" dirty="0" smtClean="0">
                <a:solidFill>
                  <a:schemeClr val="tx1"/>
                </a:solidFill>
                <a:effectLst/>
                <a:latin typeface="+mn-lt"/>
                <a:ea typeface="+mn-ea"/>
                <a:cs typeface="+mn-cs"/>
              </a:rPr>
              <a:t>PECS is a commonly used approach to teach children who have limited language. Teachers use pictures as symbols to teach children the names of different objects. Gradually the child is taught to exchange a picture for the object he or she wants, to construct simple sentences using the pictures, and indicate choices between various objects.</a:t>
            </a:r>
          </a:p>
          <a:p>
            <a:r>
              <a:rPr lang="en-GB" sz="1200" b="0" i="0" kern="1200" dirty="0" smtClean="0">
                <a:solidFill>
                  <a:schemeClr val="tx1"/>
                </a:solidFill>
                <a:effectLst/>
                <a:latin typeface="+mn-lt"/>
                <a:ea typeface="+mn-ea"/>
                <a:cs typeface="+mn-cs"/>
              </a:rPr>
              <a:t>TEACCH (Treatment and Education of Autistic and related Communication handicapped Children)</a:t>
            </a:r>
          </a:p>
          <a:p>
            <a:r>
              <a:rPr lang="en-GB" sz="1200" b="0" i="0" kern="1200" dirty="0" smtClean="0">
                <a:solidFill>
                  <a:schemeClr val="tx1"/>
                </a:solidFill>
                <a:effectLst/>
                <a:latin typeface="+mn-lt"/>
                <a:ea typeface="+mn-ea"/>
                <a:cs typeface="+mn-cs"/>
              </a:rPr>
              <a:t>This approach is widely used within special schools and can be adapted for use within a mainstream setting. It focuses on altering the environment and using visual supports, such as timetable and schedules, to help provide structure, reduce stress and improve understanding. Children are given clear instructions for every stage of an activity, usually presented in a visual way.</a:t>
            </a:r>
          </a:p>
          <a:p>
            <a:r>
              <a:rPr lang="en-GB" sz="1200" b="0" i="0" kern="1200" dirty="0" smtClean="0">
                <a:solidFill>
                  <a:schemeClr val="tx1"/>
                </a:solidFill>
                <a:effectLst/>
                <a:latin typeface="+mn-lt"/>
                <a:ea typeface="+mn-ea"/>
                <a:cs typeface="+mn-cs"/>
              </a:rPr>
              <a:t>The behaviour of some children with autism can be very difficult to deal with. It may not always be immediately obvious why the child is behaving in a particular way, and it can be hard to control the situation without knowing more about what lies behind it and what kinds of strategies to use. With limited verbal communication, a child with autism may, for example, not be able to express their feelings of anxiety, discomfort, or frustration except in an outburst of unwanted behaviour. They may have learnt from experience that such behaviour generally achieved their desired object. Therefore the teacher needs to analyse what had been going on before the outburst that might have upset the child, and teach them some other way of communicating what they want.</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23</a:t>
            </a:fld>
            <a:endParaRPr lang="en-GB"/>
          </a:p>
        </p:txBody>
      </p:sp>
    </p:spTree>
    <p:extLst>
      <p:ext uri="{BB962C8B-B14F-4D97-AF65-F5344CB8AC3E}">
        <p14:creationId xmlns:p14="http://schemas.microsoft.com/office/powerpoint/2010/main" val="399709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24</a:t>
            </a:fld>
            <a:endParaRPr lang="en-GB"/>
          </a:p>
        </p:txBody>
      </p:sp>
    </p:spTree>
    <p:extLst>
      <p:ext uri="{BB962C8B-B14F-4D97-AF65-F5344CB8AC3E}">
        <p14:creationId xmlns:p14="http://schemas.microsoft.com/office/powerpoint/2010/main" val="1425551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https://youtu.be/K7JbMEyPxHs Nice simple video</a:t>
            </a:r>
            <a:r>
              <a:rPr lang="en-GB" baseline="0" dirty="0" smtClean="0"/>
              <a:t> from Autism Scotland</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25</a:t>
            </a:fld>
            <a:endParaRPr lang="en-GB"/>
          </a:p>
        </p:txBody>
      </p:sp>
    </p:spTree>
    <p:extLst>
      <p:ext uri="{BB962C8B-B14F-4D97-AF65-F5344CB8AC3E}">
        <p14:creationId xmlns:p14="http://schemas.microsoft.com/office/powerpoint/2010/main" val="256120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26</a:t>
            </a:fld>
            <a:endParaRPr lang="en-GB"/>
          </a:p>
        </p:txBody>
      </p:sp>
    </p:spTree>
    <p:extLst>
      <p:ext uri="{BB962C8B-B14F-4D97-AF65-F5344CB8AC3E}">
        <p14:creationId xmlns:p14="http://schemas.microsoft.com/office/powerpoint/2010/main" val="883543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28</a:t>
            </a:fld>
            <a:endParaRPr lang="en-GB"/>
          </a:p>
        </p:txBody>
      </p:sp>
    </p:spTree>
    <p:extLst>
      <p:ext uri="{BB962C8B-B14F-4D97-AF65-F5344CB8AC3E}">
        <p14:creationId xmlns:p14="http://schemas.microsoft.com/office/powerpoint/2010/main" val="3950549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Landgate</a:t>
            </a:r>
            <a:r>
              <a:rPr lang="en-GB" baseline="0" dirty="0" smtClean="0"/>
              <a:t> Autistic School - </a:t>
            </a:r>
            <a:r>
              <a:rPr lang="en-GB" dirty="0" smtClean="0"/>
              <a:t>ASD girl at a big event, anxious, making noises, rocking, hitting support worker, brought in her yoga mat to sit on (familiarity &amp; association with calmness), behaviour changed, calm, stroking support worker, attention). </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31</a:t>
            </a:fld>
            <a:endParaRPr lang="en-GB"/>
          </a:p>
        </p:txBody>
      </p:sp>
    </p:spTree>
    <p:extLst>
      <p:ext uri="{BB962C8B-B14F-4D97-AF65-F5344CB8AC3E}">
        <p14:creationId xmlns:p14="http://schemas.microsoft.com/office/powerpoint/2010/main" val="20691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the NAS </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7</a:t>
            </a:fld>
            <a:endParaRPr lang="en-GB"/>
          </a:p>
        </p:txBody>
      </p:sp>
    </p:spTree>
    <p:extLst>
      <p:ext uri="{BB962C8B-B14F-4D97-AF65-F5344CB8AC3E}">
        <p14:creationId xmlns:p14="http://schemas.microsoft.com/office/powerpoint/2010/main" val="4160042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Story of Boy on film. </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32</a:t>
            </a:fld>
            <a:endParaRPr lang="en-GB"/>
          </a:p>
        </p:txBody>
      </p:sp>
    </p:spTree>
    <p:extLst>
      <p:ext uri="{BB962C8B-B14F-4D97-AF65-F5344CB8AC3E}">
        <p14:creationId xmlns:p14="http://schemas.microsoft.com/office/powerpoint/2010/main" val="4256445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Story of Boy Y3. Story of Girl Y3 name song example. </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33</a:t>
            </a:fld>
            <a:endParaRPr lang="en-GB"/>
          </a:p>
        </p:txBody>
      </p:sp>
    </p:spTree>
    <p:extLst>
      <p:ext uri="{BB962C8B-B14F-4D97-AF65-F5344CB8AC3E}">
        <p14:creationId xmlns:p14="http://schemas.microsoft.com/office/powerpoint/2010/main" val="306094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8</a:t>
            </a:fld>
            <a:endParaRPr lang="en-GB"/>
          </a:p>
        </p:txBody>
      </p:sp>
    </p:spTree>
    <p:extLst>
      <p:ext uri="{BB962C8B-B14F-4D97-AF65-F5344CB8AC3E}">
        <p14:creationId xmlns:p14="http://schemas.microsoft.com/office/powerpoint/2010/main" val="185767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No one gene is responsible but there is evidence of Autism in families </a:t>
            </a:r>
          </a:p>
          <a:p>
            <a:r>
              <a:rPr lang="en-GB" sz="1200" b="0" i="0" kern="1200" dirty="0" smtClean="0">
                <a:solidFill>
                  <a:schemeClr val="tx1"/>
                </a:solidFill>
                <a:effectLst/>
                <a:latin typeface="+mn-lt"/>
                <a:ea typeface="+mn-ea"/>
                <a:cs typeface="+mn-cs"/>
              </a:rPr>
              <a:t>Some researchers believe that a person born with a genetic vulnerability to ASD only develops the condition if they're exposed to a specific environmental trigger.</a:t>
            </a:r>
          </a:p>
          <a:p>
            <a:r>
              <a:rPr lang="en-GB" sz="1200" b="0" i="0" kern="1200" dirty="0" smtClean="0">
                <a:solidFill>
                  <a:schemeClr val="tx1"/>
                </a:solidFill>
                <a:effectLst/>
                <a:latin typeface="+mn-lt"/>
                <a:ea typeface="+mn-ea"/>
                <a:cs typeface="+mn-cs"/>
              </a:rPr>
              <a:t>Possible triggers include being born prematurely (before 35 weeks of pregnancy), or being exposed in the womb to alcohol or to certain medication, such as sodium valproate (sometimes used to treat epilepsy during pregnancy).</a:t>
            </a:r>
          </a:p>
          <a:p>
            <a:r>
              <a:rPr lang="en-GB" sz="1200" b="0" i="0" kern="1200" dirty="0" smtClean="0">
                <a:solidFill>
                  <a:schemeClr val="tx1"/>
                </a:solidFill>
                <a:effectLst/>
                <a:latin typeface="+mn-lt"/>
                <a:ea typeface="+mn-ea"/>
                <a:cs typeface="+mn-cs"/>
              </a:rPr>
              <a:t>No conclusive evidence has been found linking pollution or maternal infections in pregnancy with an increased risk of ASD</a:t>
            </a:r>
          </a:p>
          <a:p>
            <a:r>
              <a:rPr lang="en-GB" sz="1200" b="0" i="0" kern="1200" dirty="0" smtClean="0">
                <a:solidFill>
                  <a:schemeClr val="tx1"/>
                </a:solidFill>
                <a:effectLst/>
                <a:latin typeface="+mn-lt"/>
                <a:ea typeface="+mn-ea"/>
                <a:cs typeface="+mn-cs"/>
              </a:rPr>
              <a:t>Below are some other conditions known to be associated with ASD:</a:t>
            </a:r>
          </a:p>
          <a:p>
            <a:r>
              <a:rPr lang="en-GB" sz="1200" b="1" i="0" u="sng" kern="1200" dirty="0" smtClean="0">
                <a:solidFill>
                  <a:schemeClr val="tx1"/>
                </a:solidFill>
                <a:effectLst/>
                <a:latin typeface="+mn-lt"/>
                <a:ea typeface="+mn-ea"/>
                <a:cs typeface="+mn-cs"/>
                <a:hlinkClick r:id="rId3"/>
              </a:rPr>
              <a:t>muscular dystrophy</a:t>
            </a:r>
            <a:r>
              <a:rPr lang="en-GB" sz="1200" b="0" i="0" kern="1200" dirty="0" smtClean="0">
                <a:solidFill>
                  <a:schemeClr val="tx1"/>
                </a:solidFill>
                <a:effectLst/>
                <a:latin typeface="+mn-lt"/>
                <a:ea typeface="+mn-ea"/>
                <a:cs typeface="+mn-cs"/>
              </a:rPr>
              <a:t> – a group of inherited genetic conditions that gradually cause the muscles to weaken</a:t>
            </a:r>
          </a:p>
          <a:p>
            <a:r>
              <a:rPr lang="en-GB" sz="1200" b="1" i="0" u="sng" kern="1200" dirty="0" smtClean="0">
                <a:solidFill>
                  <a:schemeClr val="tx1"/>
                </a:solidFill>
                <a:effectLst/>
                <a:latin typeface="+mn-lt"/>
                <a:ea typeface="+mn-ea"/>
                <a:cs typeface="+mn-cs"/>
                <a:hlinkClick r:id="rId4"/>
              </a:rPr>
              <a:t>Down's syndrome</a:t>
            </a:r>
            <a:r>
              <a:rPr lang="en-GB" sz="1200" b="0" i="0" kern="1200" dirty="0" smtClean="0">
                <a:solidFill>
                  <a:schemeClr val="tx1"/>
                </a:solidFill>
                <a:effectLst/>
                <a:latin typeface="+mn-lt"/>
                <a:ea typeface="+mn-ea"/>
                <a:cs typeface="+mn-cs"/>
              </a:rPr>
              <a:t> – a genetic condition that typically causes a learning disability and a range of physical features</a:t>
            </a:r>
          </a:p>
          <a:p>
            <a:r>
              <a:rPr lang="en-GB" sz="1200" b="1" i="0" u="sng" kern="1200" dirty="0" smtClean="0">
                <a:solidFill>
                  <a:schemeClr val="tx1"/>
                </a:solidFill>
                <a:effectLst/>
                <a:latin typeface="+mn-lt"/>
                <a:ea typeface="+mn-ea"/>
                <a:cs typeface="+mn-cs"/>
                <a:hlinkClick r:id="rId5"/>
              </a:rPr>
              <a:t>cerebral palsy</a:t>
            </a:r>
            <a:r>
              <a:rPr lang="en-GB" sz="1200" b="0" i="0" kern="1200" dirty="0" smtClean="0">
                <a:solidFill>
                  <a:schemeClr val="tx1"/>
                </a:solidFill>
                <a:effectLst/>
                <a:latin typeface="+mn-lt"/>
                <a:ea typeface="+mn-ea"/>
                <a:cs typeface="+mn-cs"/>
              </a:rPr>
              <a:t> – conditions that affect the brain and nervous system, causing problems with movement and co-ordination</a:t>
            </a:r>
          </a:p>
          <a:p>
            <a:r>
              <a:rPr lang="en-GB" sz="1200" b="1" i="0" kern="1200" dirty="0" smtClean="0">
                <a:solidFill>
                  <a:schemeClr val="tx1"/>
                </a:solidFill>
                <a:effectLst/>
                <a:latin typeface="+mn-lt"/>
                <a:ea typeface="+mn-ea"/>
                <a:cs typeface="+mn-cs"/>
              </a:rPr>
              <a:t>infantile spasms</a:t>
            </a:r>
            <a:r>
              <a:rPr lang="en-GB" sz="1200" b="0" i="0" kern="1200" dirty="0" smtClean="0">
                <a:solidFill>
                  <a:schemeClr val="tx1"/>
                </a:solidFill>
                <a:effectLst/>
                <a:latin typeface="+mn-lt"/>
                <a:ea typeface="+mn-ea"/>
                <a:cs typeface="+mn-cs"/>
              </a:rPr>
              <a:t> – a type of </a:t>
            </a:r>
            <a:r>
              <a:rPr lang="en-GB" sz="1200" b="0" i="0" u="sng" kern="1200" dirty="0" smtClean="0">
                <a:solidFill>
                  <a:schemeClr val="tx1"/>
                </a:solidFill>
                <a:effectLst/>
                <a:latin typeface="+mn-lt"/>
                <a:ea typeface="+mn-ea"/>
                <a:cs typeface="+mn-cs"/>
                <a:hlinkClick r:id="rId6"/>
              </a:rPr>
              <a:t>epilepsy</a:t>
            </a:r>
            <a:r>
              <a:rPr lang="en-GB" sz="1200" b="0" i="0" kern="1200" dirty="0" smtClean="0">
                <a:solidFill>
                  <a:schemeClr val="tx1"/>
                </a:solidFill>
                <a:effectLst/>
                <a:latin typeface="+mn-lt"/>
                <a:ea typeface="+mn-ea"/>
                <a:cs typeface="+mn-cs"/>
              </a:rPr>
              <a:t> that develops while a child is still very young (usually before they're one year old)</a:t>
            </a:r>
          </a:p>
          <a:p>
            <a:r>
              <a:rPr lang="en-GB" sz="1200" b="1" i="0" kern="1200" dirty="0" smtClean="0">
                <a:solidFill>
                  <a:schemeClr val="tx1"/>
                </a:solidFill>
                <a:effectLst/>
                <a:latin typeface="+mn-lt"/>
                <a:ea typeface="+mn-ea"/>
                <a:cs typeface="+mn-cs"/>
              </a:rPr>
              <a:t>neurofibromatosis</a:t>
            </a:r>
            <a:r>
              <a:rPr lang="en-GB" sz="1200" b="0" i="0" kern="1200" dirty="0" smtClean="0">
                <a:solidFill>
                  <a:schemeClr val="tx1"/>
                </a:solidFill>
                <a:effectLst/>
                <a:latin typeface="+mn-lt"/>
                <a:ea typeface="+mn-ea"/>
                <a:cs typeface="+mn-cs"/>
              </a:rPr>
              <a:t> – a number of genetic conditions that cause tumours to grow along the nerves (the main types </a:t>
            </a:r>
            <a:r>
              <a:rPr lang="en-GB" sz="1200" b="0" i="0" kern="1200" dirty="0" err="1" smtClean="0">
                <a:solidFill>
                  <a:schemeClr val="tx1"/>
                </a:solidFill>
                <a:effectLst/>
                <a:latin typeface="+mn-lt"/>
                <a:ea typeface="+mn-ea"/>
                <a:cs typeface="+mn-cs"/>
              </a:rPr>
              <a:t>are</a:t>
            </a:r>
            <a:r>
              <a:rPr lang="en-GB" sz="1200" b="0" i="0" u="sng" kern="1200" dirty="0" err="1" smtClean="0">
                <a:solidFill>
                  <a:schemeClr val="tx1"/>
                </a:solidFill>
                <a:effectLst/>
                <a:latin typeface="+mn-lt"/>
                <a:ea typeface="+mn-ea"/>
                <a:cs typeface="+mn-cs"/>
                <a:hlinkClick r:id="rId7"/>
              </a:rPr>
              <a:t>neurofibromatosis</a:t>
            </a:r>
            <a:r>
              <a:rPr lang="en-GB" sz="1200" b="0" i="0" u="sng" kern="1200" dirty="0" smtClean="0">
                <a:solidFill>
                  <a:schemeClr val="tx1"/>
                </a:solidFill>
                <a:effectLst/>
                <a:latin typeface="+mn-lt"/>
                <a:ea typeface="+mn-ea"/>
                <a:cs typeface="+mn-cs"/>
                <a:hlinkClick r:id="rId7"/>
              </a:rPr>
              <a:t> type 1</a:t>
            </a:r>
            <a:r>
              <a:rPr lang="en-GB" sz="1200" b="0" i="0" kern="1200" dirty="0" smtClean="0">
                <a:solidFill>
                  <a:schemeClr val="tx1"/>
                </a:solidFill>
                <a:effectLst/>
                <a:latin typeface="+mn-lt"/>
                <a:ea typeface="+mn-ea"/>
                <a:cs typeface="+mn-cs"/>
              </a:rPr>
              <a:t> and </a:t>
            </a:r>
            <a:r>
              <a:rPr lang="en-GB" sz="1200" b="0" i="0" u="sng" kern="1200" dirty="0" smtClean="0">
                <a:solidFill>
                  <a:schemeClr val="tx1"/>
                </a:solidFill>
                <a:effectLst/>
                <a:latin typeface="+mn-lt"/>
                <a:ea typeface="+mn-ea"/>
                <a:cs typeface="+mn-cs"/>
                <a:hlinkClick r:id="rId8"/>
              </a:rPr>
              <a:t>neurofibromatosis type 2</a:t>
            </a:r>
            <a:r>
              <a:rPr lang="en-GB" sz="1200" b="0" i="0" kern="1200" dirty="0" smtClean="0">
                <a:solidFill>
                  <a:schemeClr val="tx1"/>
                </a:solidFill>
                <a:effectLst/>
                <a:latin typeface="+mn-lt"/>
                <a:ea typeface="+mn-ea"/>
                <a:cs typeface="+mn-cs"/>
              </a:rPr>
              <a:t>)</a:t>
            </a:r>
          </a:p>
          <a:p>
            <a:r>
              <a:rPr lang="en-GB" sz="1200" b="1" i="0" kern="1200" dirty="0" smtClean="0">
                <a:solidFill>
                  <a:schemeClr val="tx1"/>
                </a:solidFill>
                <a:effectLst/>
                <a:latin typeface="+mn-lt"/>
                <a:ea typeface="+mn-ea"/>
                <a:cs typeface="+mn-cs"/>
              </a:rPr>
              <a:t>the rare genetic conditions </a:t>
            </a:r>
            <a:r>
              <a:rPr lang="en-GB" sz="1200" b="0" i="0" kern="1200" dirty="0" smtClean="0">
                <a:solidFill>
                  <a:schemeClr val="tx1"/>
                </a:solidFill>
                <a:effectLst/>
                <a:latin typeface="+mn-lt"/>
                <a:ea typeface="+mn-ea"/>
                <a:cs typeface="+mn-cs"/>
              </a:rPr>
              <a:t>fragile X syndrome, </a:t>
            </a:r>
            <a:r>
              <a:rPr lang="en-GB" sz="1200" b="0" i="0" u="sng" kern="1200" dirty="0" smtClean="0">
                <a:solidFill>
                  <a:schemeClr val="tx1"/>
                </a:solidFill>
                <a:effectLst/>
                <a:latin typeface="+mn-lt"/>
                <a:ea typeface="+mn-ea"/>
                <a:cs typeface="+mn-cs"/>
                <a:hlinkClick r:id="rId9"/>
              </a:rPr>
              <a:t>tuberous sclerosis</a:t>
            </a:r>
            <a:r>
              <a:rPr lang="en-GB" sz="1200" b="0" i="0" kern="1200" dirty="0" smtClean="0">
                <a:solidFill>
                  <a:schemeClr val="tx1"/>
                </a:solidFill>
                <a:effectLst/>
                <a:latin typeface="+mn-lt"/>
                <a:ea typeface="+mn-ea"/>
                <a:cs typeface="+mn-cs"/>
              </a:rPr>
              <a:t> and </a:t>
            </a:r>
            <a:r>
              <a:rPr lang="en-GB" sz="1200" b="0" i="0" u="sng" kern="1200" dirty="0" err="1" smtClean="0">
                <a:solidFill>
                  <a:schemeClr val="tx1"/>
                </a:solidFill>
                <a:effectLst/>
                <a:latin typeface="+mn-lt"/>
                <a:ea typeface="+mn-ea"/>
                <a:cs typeface="+mn-cs"/>
                <a:hlinkClick r:id="rId10"/>
              </a:rPr>
              <a:t>Rett</a:t>
            </a:r>
            <a:r>
              <a:rPr lang="en-GB" sz="1200" b="0" i="0" u="sng" kern="1200" dirty="0" smtClean="0">
                <a:solidFill>
                  <a:schemeClr val="tx1"/>
                </a:solidFill>
                <a:effectLst/>
                <a:latin typeface="+mn-lt"/>
                <a:ea typeface="+mn-ea"/>
                <a:cs typeface="+mn-cs"/>
                <a:hlinkClick r:id="rId10"/>
              </a:rPr>
              <a:t> syndrome</a:t>
            </a:r>
            <a:r>
              <a:rPr lang="en-GB" sz="1200" b="0" i="0" kern="1200" dirty="0" smtClean="0">
                <a:solidFill>
                  <a:schemeClr val="tx1"/>
                </a:solidFill>
                <a:effectLst/>
                <a:latin typeface="+mn-lt"/>
                <a:ea typeface="+mn-ea"/>
                <a:cs typeface="+mn-cs"/>
              </a:rPr>
              <a:t> </a:t>
            </a:r>
          </a:p>
          <a:p>
            <a:pPr marL="0" indent="0">
              <a:buFont typeface="Arial" panose="020B0604020202020204" pitchFamily="34" charset="0"/>
              <a:buNone/>
            </a:pP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the </a:t>
            </a:r>
            <a:r>
              <a:rPr lang="en-GB" sz="1200" b="0" i="0" u="sng" kern="1200" dirty="0" smtClean="0">
                <a:solidFill>
                  <a:schemeClr val="tx1"/>
                </a:solidFill>
                <a:effectLst/>
                <a:latin typeface="+mn-lt"/>
                <a:ea typeface="+mn-ea"/>
                <a:cs typeface="+mn-cs"/>
                <a:hlinkClick r:id="rId11"/>
              </a:rPr>
              <a:t>MMR vaccine</a:t>
            </a: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err="1" smtClean="0">
                <a:solidFill>
                  <a:schemeClr val="tx1"/>
                </a:solidFill>
                <a:effectLst/>
                <a:latin typeface="+mn-lt"/>
                <a:ea typeface="+mn-ea"/>
                <a:cs typeface="+mn-cs"/>
              </a:rPr>
              <a:t>thiomersal</a:t>
            </a:r>
            <a:r>
              <a:rPr lang="en-GB" sz="1200" b="0" i="0" kern="1200" dirty="0" smtClean="0">
                <a:solidFill>
                  <a:schemeClr val="tx1"/>
                </a:solidFill>
                <a:effectLst/>
                <a:latin typeface="+mn-lt"/>
                <a:ea typeface="+mn-ea"/>
                <a:cs typeface="+mn-cs"/>
              </a:rPr>
              <a:t> – a compound that contains mercury, which is used as a preservative in some vaccines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the way a person has been brought up</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diet, such as eating gluten or dairy product</a:t>
            </a:r>
          </a:p>
          <a:p>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9</a:t>
            </a:fld>
            <a:endParaRPr lang="en-GB"/>
          </a:p>
        </p:txBody>
      </p:sp>
    </p:spTree>
    <p:extLst>
      <p:ext uri="{BB962C8B-B14F-4D97-AF65-F5344CB8AC3E}">
        <p14:creationId xmlns:p14="http://schemas.microsoft.com/office/powerpoint/2010/main" val="32617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https://youtu.be/d4G0HTIUBlI</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10</a:t>
            </a:fld>
            <a:endParaRPr lang="en-GB"/>
          </a:p>
        </p:txBody>
      </p:sp>
    </p:spTree>
    <p:extLst>
      <p:ext uri="{BB962C8B-B14F-4D97-AF65-F5344CB8AC3E}">
        <p14:creationId xmlns:p14="http://schemas.microsoft.com/office/powerpoint/2010/main" val="284764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http://www.autism.org.uk/about/diagnosis/children.aspx </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11</a:t>
            </a:fld>
            <a:endParaRPr lang="en-GB"/>
          </a:p>
        </p:txBody>
      </p:sp>
    </p:spTree>
    <p:extLst>
      <p:ext uri="{BB962C8B-B14F-4D97-AF65-F5344CB8AC3E}">
        <p14:creationId xmlns:p14="http://schemas.microsoft.com/office/powerpoint/2010/main" val="218505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smtClean="0">
                <a:solidFill>
                  <a:schemeClr val="tx1"/>
                </a:solidFill>
                <a:effectLst/>
                <a:latin typeface="+mn-lt"/>
                <a:ea typeface="+mn-ea"/>
                <a:cs typeface="+mn-cs"/>
              </a:rPr>
              <a:t>The child or young person who is referred for an autism assessment will normally be seen by a team consisting of two or more professionals. Often this team has a paediatrician or a psychiatrist, a psychologist and/or a speech and language therapist.</a:t>
            </a:r>
          </a:p>
          <a:p>
            <a:pPr fontAlgn="base"/>
            <a:r>
              <a:rPr lang="en-GB" sz="1200" b="0" i="0" kern="1200" dirty="0" smtClean="0">
                <a:solidFill>
                  <a:schemeClr val="tx1"/>
                </a:solidFill>
                <a:effectLst/>
                <a:latin typeface="+mn-lt"/>
                <a:ea typeface="+mn-ea"/>
                <a:cs typeface="+mn-cs"/>
              </a:rPr>
              <a:t>These professionals will take a detailed developmental history. They will meet the child or young person to assess their social communication skills and other strengths or weaknesses such as their learning or language abilities.</a:t>
            </a:r>
          </a:p>
          <a:p>
            <a:pPr fontAlgn="base"/>
            <a:r>
              <a:rPr lang="en-GB" sz="1200" b="0" i="0" kern="1200" dirty="0" smtClean="0">
                <a:solidFill>
                  <a:schemeClr val="tx1"/>
                </a:solidFill>
                <a:effectLst/>
                <a:latin typeface="+mn-lt"/>
                <a:ea typeface="+mn-ea"/>
                <a:cs typeface="+mn-cs"/>
              </a:rPr>
              <a:t>They can recommend help such as extra support at school, treatment for other mental health problems or parenting advice. There is no cure for autism, but with help, the individual and their carers can learn to cope better.</a:t>
            </a:r>
          </a:p>
          <a:p>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12</a:t>
            </a:fld>
            <a:endParaRPr lang="en-GB"/>
          </a:p>
        </p:txBody>
      </p:sp>
    </p:spTree>
    <p:extLst>
      <p:ext uri="{BB962C8B-B14F-4D97-AF65-F5344CB8AC3E}">
        <p14:creationId xmlns:p14="http://schemas.microsoft.com/office/powerpoint/2010/main" val="233330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NICE guidance </a:t>
            </a:r>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13</a:t>
            </a:fld>
            <a:endParaRPr lang="en-GB"/>
          </a:p>
        </p:txBody>
      </p:sp>
    </p:spTree>
    <p:extLst>
      <p:ext uri="{BB962C8B-B14F-4D97-AF65-F5344CB8AC3E}">
        <p14:creationId xmlns:p14="http://schemas.microsoft.com/office/powerpoint/2010/main" val="2633900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B80347-C3C1-413C-84FC-78714C3FB245}" type="slidenum">
              <a:rPr lang="en-GB" smtClean="0"/>
              <a:t>14</a:t>
            </a:fld>
            <a:endParaRPr lang="en-GB"/>
          </a:p>
        </p:txBody>
      </p:sp>
    </p:spTree>
    <p:extLst>
      <p:ext uri="{BB962C8B-B14F-4D97-AF65-F5344CB8AC3E}">
        <p14:creationId xmlns:p14="http://schemas.microsoft.com/office/powerpoint/2010/main" val="142736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E46A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E64289A9-FCD4-47E8-99E5-0AEAB75ECE8C}"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80689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289A9-FCD4-47E8-99E5-0AEAB75ECE8C}"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269810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45957"/>
            <a:ext cx="2628900" cy="543100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745957"/>
            <a:ext cx="7734300" cy="54310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4289A9-FCD4-47E8-99E5-0AEAB75ECE8C}"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346648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Clr>
                <a:srgbClr val="E46A3D"/>
              </a:buClr>
              <a:defRPr/>
            </a:lvl1pPr>
            <a:lvl2pPr>
              <a:buClr>
                <a:srgbClr val="E46A3D"/>
              </a:buClr>
              <a:defRPr/>
            </a:lvl2pPr>
            <a:lvl3pPr>
              <a:buClr>
                <a:srgbClr val="E46A3D"/>
              </a:buClr>
              <a:defRPr/>
            </a:lvl3pPr>
            <a:lvl4pPr>
              <a:buClr>
                <a:srgbClr val="E46A3D"/>
              </a:buClr>
              <a:defRPr/>
            </a:lvl4pPr>
            <a:lvl5pPr>
              <a:buClr>
                <a:srgbClr val="E46A3D"/>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64289A9-FCD4-47E8-99E5-0AEAB75ECE8C}"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56772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b="1">
                <a:solidFill>
                  <a:srgbClr val="E46A3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64289A9-FCD4-47E8-99E5-0AEAB75ECE8C}"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65243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4289A9-FCD4-47E8-99E5-0AEAB75ECE8C}"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75180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49705"/>
            <a:ext cx="10515600" cy="104098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4289A9-FCD4-47E8-99E5-0AEAB75ECE8C}" type="datetimeFigureOut">
              <a:rPr lang="en-GB" smtClean="0"/>
              <a:t>14/07/2017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334708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4289A9-FCD4-47E8-99E5-0AEAB75ECE8C}" type="datetimeFigureOut">
              <a:rPr lang="en-GB" smtClean="0"/>
              <a:t>14/07/2017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2508647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289A9-FCD4-47E8-99E5-0AEAB75ECE8C}" type="datetimeFigureOut">
              <a:rPr lang="en-GB" smtClean="0"/>
              <a:t>14/07/2017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162935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289A9-FCD4-47E8-99E5-0AEAB75ECE8C}"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371858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289A9-FCD4-47E8-99E5-0AEAB75ECE8C}"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7670A9-59C6-4C86-9C23-C8361252B19C}" type="slidenum">
              <a:rPr lang="en-GB" smtClean="0"/>
              <a:t>‹#›</a:t>
            </a:fld>
            <a:endParaRPr lang="en-GB"/>
          </a:p>
        </p:txBody>
      </p:sp>
    </p:spTree>
    <p:extLst>
      <p:ext uri="{BB962C8B-B14F-4D97-AF65-F5344CB8AC3E}">
        <p14:creationId xmlns:p14="http://schemas.microsoft.com/office/powerpoint/2010/main" val="285355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738" y="469616"/>
            <a:ext cx="12193738" cy="59820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l="73844" t="25940" r="5119"/>
          <a:stretch/>
        </p:blipFill>
        <p:spPr>
          <a:xfrm>
            <a:off x="10611853" y="6464394"/>
            <a:ext cx="1467849" cy="362563"/>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2089" y="86898"/>
            <a:ext cx="785758" cy="785758"/>
          </a:xfrm>
          <a:prstGeom prst="rect">
            <a:avLst/>
          </a:prstGeom>
        </p:spPr>
      </p:pic>
      <p:sp>
        <p:nvSpPr>
          <p:cNvPr id="12" name="TextBox 11"/>
          <p:cNvSpPr txBox="1"/>
          <p:nvPr/>
        </p:nvSpPr>
        <p:spPr>
          <a:xfrm>
            <a:off x="8651204" y="54247"/>
            <a:ext cx="3340771" cy="400110"/>
          </a:xfrm>
          <a:prstGeom prst="rect">
            <a:avLst/>
          </a:prstGeom>
          <a:noFill/>
        </p:spPr>
        <p:txBody>
          <a:bodyPr wrap="square" rtlCol="0">
            <a:spAutoFit/>
          </a:bodyPr>
          <a:lstStyle/>
          <a:p>
            <a:pPr algn="r"/>
            <a:r>
              <a:rPr lang="en-GB" sz="2000" b="1" dirty="0" smtClean="0">
                <a:solidFill>
                  <a:schemeClr val="bg2">
                    <a:lumMod val="50000"/>
                  </a:schemeClr>
                </a:solidFill>
              </a:rPr>
              <a:t>Health and Wellbeing Service</a:t>
            </a:r>
            <a:endParaRPr lang="en-GB" sz="2000" b="1" dirty="0">
              <a:solidFill>
                <a:schemeClr val="bg2">
                  <a:lumMod val="50000"/>
                </a:schemeClr>
              </a:solidFill>
            </a:endParaRPr>
          </a:p>
        </p:txBody>
      </p:sp>
      <p:sp>
        <p:nvSpPr>
          <p:cNvPr id="13" name="TextBox 12"/>
          <p:cNvSpPr txBox="1"/>
          <p:nvPr/>
        </p:nvSpPr>
        <p:spPr>
          <a:xfrm>
            <a:off x="182745" y="6516770"/>
            <a:ext cx="2281055" cy="307777"/>
          </a:xfrm>
          <a:prstGeom prst="rect">
            <a:avLst/>
          </a:prstGeom>
          <a:noFill/>
        </p:spPr>
        <p:txBody>
          <a:bodyPr wrap="square" rtlCol="0">
            <a:spAutoFit/>
          </a:bodyPr>
          <a:lstStyle/>
          <a:p>
            <a:r>
              <a:rPr lang="en-GB" sz="1400" b="1" dirty="0" smtClean="0">
                <a:solidFill>
                  <a:srgbClr val="515151"/>
                </a:solidFill>
              </a:rPr>
              <a:t>www.leedsforlearning.co.uk</a:t>
            </a:r>
            <a:endParaRPr lang="en-GB" sz="1400" b="1" dirty="0">
              <a:solidFill>
                <a:srgbClr val="515151"/>
              </a:solidFill>
            </a:endParaRPr>
          </a:p>
        </p:txBody>
      </p:sp>
      <p:sp>
        <p:nvSpPr>
          <p:cNvPr id="2" name="Title Placeholder 1"/>
          <p:cNvSpPr>
            <a:spLocks noGrp="1"/>
          </p:cNvSpPr>
          <p:nvPr>
            <p:ph type="title"/>
          </p:nvPr>
        </p:nvSpPr>
        <p:spPr>
          <a:xfrm>
            <a:off x="838200" y="633744"/>
            <a:ext cx="10515600" cy="1056944"/>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2620867" y="6476665"/>
            <a:ext cx="12432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289A9-FCD4-47E8-99E5-0AEAB75ECE8C}" type="datetimeFigureOut">
              <a:rPr lang="en-GB" smtClean="0"/>
              <a:t>14/07/2017</a:t>
            </a:fld>
            <a:endParaRPr lang="en-GB"/>
          </a:p>
        </p:txBody>
      </p:sp>
      <p:sp>
        <p:nvSpPr>
          <p:cNvPr id="5" name="Footer Placeholder 4"/>
          <p:cNvSpPr>
            <a:spLocks noGrp="1"/>
          </p:cNvSpPr>
          <p:nvPr>
            <p:ph type="ftr" sz="quarter" idx="3"/>
          </p:nvPr>
        </p:nvSpPr>
        <p:spPr>
          <a:xfrm>
            <a:off x="4127500" y="647666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492959" y="6476665"/>
            <a:ext cx="18809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670A9-59C6-4C86-9C23-C8361252B19C}" type="slidenum">
              <a:rPr lang="en-GB" smtClean="0"/>
              <a:t>‹#›</a:t>
            </a:fld>
            <a:endParaRPr lang="en-GB"/>
          </a:p>
        </p:txBody>
      </p:sp>
      <p:cxnSp>
        <p:nvCxnSpPr>
          <p:cNvPr id="15" name="Straight Connector 14"/>
          <p:cNvCxnSpPr/>
          <p:nvPr/>
        </p:nvCxnSpPr>
        <p:spPr>
          <a:xfrm>
            <a:off x="1083469" y="469616"/>
            <a:ext cx="11108531"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38" y="469632"/>
            <a:ext cx="201763"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6451699"/>
            <a:ext cx="12192000" cy="0"/>
          </a:xfrm>
          <a:prstGeom prst="line">
            <a:avLst/>
          </a:prstGeom>
          <a:ln w="19050">
            <a:solidFill>
              <a:srgbClr val="5F30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213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6A3D"/>
        </a:buClr>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46A3D"/>
        </a:buClr>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46A3D"/>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E46A3D"/>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46A3D"/>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d4G0HTIUBlI"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d69tTXOvRq4"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H_czNGfkQec"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K7JbMEyPxHs"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youtube.com/playlist?list=PLDKGHjG_MJg7u1b26CM3DpWN6UGWzbCR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spcc.org.uk/globalassets/documents/publications/solution-focused-practice-toolkit.pdf" TargetMode="External"/><Relationship Id="rId2" Type="http://schemas.openxmlformats.org/officeDocument/2006/relationships/hyperlink" Target="http://www.solutionfocused.net/what-is-solution-focused-therapy/"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leedsforlearning.co.uk/"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utism.org.uk/about/what-is/cause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utism.org.uk/about/what-is/myths-facts-stats.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utism.org.uk/about/what-is/gender.a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t>‘Autistic Spectrum Conditions: developing school-based strategies for supporting pupils to learn’ </a:t>
            </a:r>
          </a:p>
        </p:txBody>
      </p:sp>
      <p:sp>
        <p:nvSpPr>
          <p:cNvPr id="3" name="Subtitle 2"/>
          <p:cNvSpPr>
            <a:spLocks noGrp="1"/>
          </p:cNvSpPr>
          <p:nvPr>
            <p:ph type="subTitle" idx="1"/>
          </p:nvPr>
        </p:nvSpPr>
        <p:spPr/>
        <p:txBody>
          <a:bodyPr/>
          <a:lstStyle/>
          <a:p>
            <a:r>
              <a:rPr lang="en-GB" dirty="0" smtClean="0"/>
              <a:t>Alison Cater </a:t>
            </a:r>
          </a:p>
          <a:p>
            <a:r>
              <a:rPr lang="en-GB" dirty="0" smtClean="0"/>
              <a:t>Ann Dix </a:t>
            </a:r>
          </a:p>
          <a:p>
            <a:r>
              <a:rPr lang="en-GB" dirty="0" smtClean="0"/>
              <a:t>Helen Mills </a:t>
            </a:r>
            <a:endParaRPr lang="en-GB" dirty="0"/>
          </a:p>
        </p:txBody>
      </p:sp>
    </p:spTree>
    <p:extLst>
      <p:ext uri="{BB962C8B-B14F-4D97-AF65-F5344CB8AC3E}">
        <p14:creationId xmlns:p14="http://schemas.microsoft.com/office/powerpoint/2010/main" val="374578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brief </a:t>
            </a:r>
            <a:endParaRPr lang="en-GB" dirty="0"/>
          </a:p>
        </p:txBody>
      </p:sp>
      <p:pic>
        <p:nvPicPr>
          <p:cNvPr id="4" name="d4G0HTIUBlI"/>
          <p:cNvPicPr>
            <a:picLocks noGrp="1" noRot="1" noChangeAspect="1"/>
          </p:cNvPicPr>
          <p:nvPr>
            <p:ph idx="1"/>
            <a:videoFile r:link="rId1"/>
          </p:nvPr>
        </p:nvPicPr>
        <p:blipFill>
          <a:blip r:embed="rId4"/>
          <a:stretch>
            <a:fillRect/>
          </a:stretch>
        </p:blipFill>
        <p:spPr>
          <a:xfrm>
            <a:off x="1825978" y="1600200"/>
            <a:ext cx="8540044" cy="4600575"/>
          </a:xfrm>
          <a:prstGeom prst="rect">
            <a:avLst/>
          </a:prstGeom>
        </p:spPr>
      </p:pic>
    </p:spTree>
    <p:extLst>
      <p:ext uri="{BB962C8B-B14F-4D97-AF65-F5344CB8AC3E}">
        <p14:creationId xmlns:p14="http://schemas.microsoft.com/office/powerpoint/2010/main" val="2737990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Some of the main signs that a child may be on the autism spectrum</a:t>
            </a:r>
            <a:endParaRPr lang="en-GB" dirty="0"/>
          </a:p>
        </p:txBody>
      </p:sp>
      <p:sp>
        <p:nvSpPr>
          <p:cNvPr id="3" name="Content Placeholder 2"/>
          <p:cNvSpPr>
            <a:spLocks noGrp="1"/>
          </p:cNvSpPr>
          <p:nvPr>
            <p:ph idx="1"/>
          </p:nvPr>
        </p:nvSpPr>
        <p:spPr/>
        <p:txBody>
          <a:bodyPr/>
          <a:lstStyle/>
          <a:p>
            <a:r>
              <a:rPr lang="en-GB" sz="2700" dirty="0"/>
              <a:t>not drawing their parents’ or others’ attention to objects or events, for example pointing at a toy or a book, or at something that is happening nearby (or a child may eventually do this, but later than expected)</a:t>
            </a:r>
          </a:p>
          <a:p>
            <a:r>
              <a:rPr lang="en-GB" sz="2700" dirty="0"/>
              <a:t>carrying out activities in a repetitive way, for example always playing the same game in the same way, or repeatedly lining toys up in a particular order</a:t>
            </a:r>
          </a:p>
          <a:p>
            <a:r>
              <a:rPr lang="en-GB" sz="2700" dirty="0"/>
              <a:t>resistance to change or doing things differently</a:t>
            </a:r>
          </a:p>
          <a:p>
            <a:r>
              <a:rPr lang="en-GB" sz="2700" dirty="0"/>
              <a:t>emerging difficulties with social interaction and social communication</a:t>
            </a:r>
          </a:p>
          <a:p>
            <a:r>
              <a:rPr lang="en-GB" sz="2700" dirty="0"/>
              <a:t>behaviour such as biting, pinching, kicking, pica (putting inedible items in the mouth), or self-injurious behaviour</a:t>
            </a:r>
            <a:r>
              <a:rPr lang="en-GB" sz="2700" dirty="0" smtClean="0"/>
              <a:t>.</a:t>
            </a:r>
            <a:endParaRPr lang="en-GB" sz="2700" dirty="0"/>
          </a:p>
        </p:txBody>
      </p:sp>
    </p:spTree>
    <p:extLst>
      <p:ext uri="{BB962C8B-B14F-4D97-AF65-F5344CB8AC3E}">
        <p14:creationId xmlns:p14="http://schemas.microsoft.com/office/powerpoint/2010/main" val="729935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 </a:t>
            </a:r>
            <a:endParaRPr lang="en-GB" dirty="0"/>
          </a:p>
        </p:txBody>
      </p:sp>
      <p:sp>
        <p:nvSpPr>
          <p:cNvPr id="3" name="Content Placeholder 2"/>
          <p:cNvSpPr>
            <a:spLocks noGrp="1"/>
          </p:cNvSpPr>
          <p:nvPr>
            <p:ph idx="1"/>
          </p:nvPr>
        </p:nvSpPr>
        <p:spPr/>
        <p:txBody>
          <a:bodyPr/>
          <a:lstStyle/>
          <a:p>
            <a:r>
              <a:rPr lang="en-GB" dirty="0" smtClean="0"/>
              <a:t>Usually done by a multi-disciplinary team</a:t>
            </a:r>
          </a:p>
          <a:p>
            <a:r>
              <a:rPr lang="en-GB" dirty="0" smtClean="0"/>
              <a:t>In Leeds CAMHS conduct specialist assessments for Autistic Spectrum Conditions (ASC)</a:t>
            </a:r>
            <a:endParaRPr lang="en-GB" dirty="0"/>
          </a:p>
        </p:txBody>
      </p:sp>
    </p:spTree>
    <p:extLst>
      <p:ext uri="{BB962C8B-B14F-4D97-AF65-F5344CB8AC3E}">
        <p14:creationId xmlns:p14="http://schemas.microsoft.com/office/powerpoint/2010/main" val="1620617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4157" y="1119527"/>
            <a:ext cx="9998765" cy="5262979"/>
          </a:xfrm>
          <a:prstGeom prst="rect">
            <a:avLst/>
          </a:prstGeom>
        </p:spPr>
        <p:txBody>
          <a:bodyPr wrap="square">
            <a:spAutoFit/>
          </a:bodyPr>
          <a:lstStyle/>
          <a:p>
            <a:pPr marL="342900" indent="-342900">
              <a:buClr>
                <a:srgbClr val="FFC000"/>
              </a:buClr>
              <a:buFont typeface="Arial" panose="020B0604020202020204" pitchFamily="34" charset="0"/>
              <a:buChar char="•"/>
            </a:pPr>
            <a:r>
              <a:rPr lang="en-GB" sz="2400" dirty="0"/>
              <a:t>detailed questions about parent's or carer's concerns and, if appropriate, the child's or young person's concerns</a:t>
            </a:r>
          </a:p>
          <a:p>
            <a:pPr marL="342900" indent="-342900">
              <a:buClr>
                <a:srgbClr val="FFC000"/>
              </a:buClr>
              <a:buFont typeface="Arial" panose="020B0604020202020204" pitchFamily="34" charset="0"/>
              <a:buChar char="•"/>
            </a:pPr>
            <a:endParaRPr lang="en-GB" sz="2400" dirty="0"/>
          </a:p>
          <a:p>
            <a:pPr marL="342900" indent="-342900">
              <a:buClr>
                <a:srgbClr val="FFC000"/>
              </a:buClr>
              <a:buFont typeface="Arial" panose="020B0604020202020204" pitchFamily="34" charset="0"/>
              <a:buChar char="•"/>
            </a:pPr>
            <a:r>
              <a:rPr lang="en-GB" sz="2400" dirty="0"/>
              <a:t>details of the child's or young person's experiences of home life, education and social care</a:t>
            </a:r>
          </a:p>
          <a:p>
            <a:pPr marL="342900" indent="-342900">
              <a:buClr>
                <a:srgbClr val="FFC000"/>
              </a:buClr>
              <a:buFont typeface="Arial" panose="020B0604020202020204" pitchFamily="34" charset="0"/>
              <a:buChar char="•"/>
            </a:pPr>
            <a:endParaRPr lang="en-GB" sz="2400" dirty="0"/>
          </a:p>
          <a:p>
            <a:pPr marL="342900" indent="-342900">
              <a:buClr>
                <a:srgbClr val="FFC000"/>
              </a:buClr>
              <a:buFont typeface="Arial" panose="020B0604020202020204" pitchFamily="34" charset="0"/>
              <a:buChar char="•"/>
            </a:pPr>
            <a:r>
              <a:rPr lang="en-GB" sz="2400" dirty="0"/>
              <a:t>a developmental history, focusing on developmental and behavioural features consistent with ICD-10 or DSM-IV criteria (consider using an autism-specific tool to gather this information)</a:t>
            </a:r>
          </a:p>
          <a:p>
            <a:pPr marL="342900" indent="-342900">
              <a:buClr>
                <a:srgbClr val="FFC000"/>
              </a:buClr>
              <a:buFont typeface="Arial" panose="020B0604020202020204" pitchFamily="34" charset="0"/>
              <a:buChar char="•"/>
            </a:pPr>
            <a:endParaRPr lang="en-GB" sz="2400" dirty="0"/>
          </a:p>
          <a:p>
            <a:pPr marL="342900" indent="-342900">
              <a:buClr>
                <a:srgbClr val="FFC000"/>
              </a:buClr>
              <a:buFont typeface="Arial" panose="020B0604020202020204" pitchFamily="34" charset="0"/>
              <a:buChar char="•"/>
            </a:pPr>
            <a:r>
              <a:rPr lang="en-GB" sz="2400" dirty="0"/>
              <a:t>assessment (through interaction with and observation of the child or young person) of social and communication skills and behaviours, focusing on features consistent with ICD-10 or DSM-IV criteria (consider using an autism-specific tool to gather this information</a:t>
            </a:r>
            <a:r>
              <a:rPr lang="en-GB" sz="2400" dirty="0" smtClean="0"/>
              <a:t>)</a:t>
            </a:r>
            <a:endParaRPr lang="en-GB" sz="2400" dirty="0"/>
          </a:p>
        </p:txBody>
      </p:sp>
      <p:sp>
        <p:nvSpPr>
          <p:cNvPr id="8" name="Title 7"/>
          <p:cNvSpPr>
            <a:spLocks noGrp="1"/>
          </p:cNvSpPr>
          <p:nvPr>
            <p:ph type="title"/>
          </p:nvPr>
        </p:nvSpPr>
        <p:spPr>
          <a:xfrm>
            <a:off x="954157" y="424194"/>
            <a:ext cx="10515600" cy="1056944"/>
          </a:xfrm>
        </p:spPr>
        <p:txBody>
          <a:bodyPr/>
          <a:lstStyle/>
          <a:p>
            <a:r>
              <a:rPr lang="en-GB" dirty="0" smtClean="0"/>
              <a:t>Assessment will include</a:t>
            </a:r>
            <a:endParaRPr lang="en-GB" dirty="0"/>
          </a:p>
        </p:txBody>
      </p:sp>
    </p:spTree>
    <p:extLst>
      <p:ext uri="{BB962C8B-B14F-4D97-AF65-F5344CB8AC3E}">
        <p14:creationId xmlns:p14="http://schemas.microsoft.com/office/powerpoint/2010/main" val="912802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373" y="512156"/>
            <a:ext cx="10634869" cy="6001643"/>
          </a:xfrm>
          <a:prstGeom prst="rect">
            <a:avLst/>
          </a:prstGeom>
        </p:spPr>
        <p:txBody>
          <a:bodyPr wrap="square">
            <a:spAutoFit/>
          </a:bodyPr>
          <a:lstStyle/>
          <a:p>
            <a:pPr marL="342900" indent="-342900">
              <a:buClr>
                <a:srgbClr val="FFC000"/>
              </a:buClr>
              <a:buFont typeface="Arial" panose="020B0604020202020204" pitchFamily="34" charset="0"/>
              <a:buChar char="•"/>
            </a:pPr>
            <a:r>
              <a:rPr lang="en-GB" sz="2400" dirty="0"/>
              <a:t>a medical history, including prenatal, perinatal and family history, and past and current health conditions</a:t>
            </a:r>
          </a:p>
          <a:p>
            <a:pPr marL="342900" indent="-342900">
              <a:buClr>
                <a:srgbClr val="FFC000"/>
              </a:buClr>
              <a:buFont typeface="Arial" panose="020B0604020202020204" pitchFamily="34" charset="0"/>
              <a:buChar char="•"/>
            </a:pPr>
            <a:endParaRPr lang="en-GB" sz="2400" dirty="0"/>
          </a:p>
          <a:p>
            <a:pPr marL="342900" indent="-342900">
              <a:buClr>
                <a:srgbClr val="FFC000"/>
              </a:buClr>
              <a:buFont typeface="Arial" panose="020B0604020202020204" pitchFamily="34" charset="0"/>
              <a:buChar char="•"/>
            </a:pPr>
            <a:r>
              <a:rPr lang="en-GB" sz="2400" dirty="0"/>
              <a:t>a physical examination</a:t>
            </a:r>
          </a:p>
          <a:p>
            <a:pPr marL="342900" indent="-342900">
              <a:buClr>
                <a:srgbClr val="FFC000"/>
              </a:buClr>
              <a:buFont typeface="Arial" panose="020B0604020202020204" pitchFamily="34" charset="0"/>
              <a:buChar char="•"/>
            </a:pPr>
            <a:endParaRPr lang="en-GB" sz="2400" dirty="0"/>
          </a:p>
          <a:p>
            <a:pPr marL="342900" indent="-342900">
              <a:buClr>
                <a:srgbClr val="FFC000"/>
              </a:buClr>
              <a:buFont typeface="Arial" panose="020B0604020202020204" pitchFamily="34" charset="0"/>
              <a:buChar char="•"/>
            </a:pPr>
            <a:r>
              <a:rPr lang="en-GB" sz="2400" dirty="0"/>
              <a:t>consideration of the differential diagnosis (see recommendation 1.5.7)</a:t>
            </a:r>
          </a:p>
          <a:p>
            <a:pPr marL="342900" indent="-342900">
              <a:buClr>
                <a:srgbClr val="FFC000"/>
              </a:buClr>
              <a:buFont typeface="Arial" panose="020B0604020202020204" pitchFamily="34" charset="0"/>
              <a:buChar char="•"/>
            </a:pPr>
            <a:endParaRPr lang="en-GB" sz="2400" dirty="0"/>
          </a:p>
          <a:p>
            <a:pPr marL="342900" indent="-342900">
              <a:buClr>
                <a:srgbClr val="FFC000"/>
              </a:buClr>
              <a:buFont typeface="Arial" panose="020B0604020202020204" pitchFamily="34" charset="0"/>
              <a:buChar char="•"/>
            </a:pPr>
            <a:r>
              <a:rPr lang="en-GB" sz="2400" dirty="0"/>
              <a:t>systematic assessment for conditions that may coexist with autism (see recommendation 1.5.15)</a:t>
            </a:r>
          </a:p>
          <a:p>
            <a:pPr marL="342900" indent="-342900">
              <a:buClr>
                <a:srgbClr val="FFC000"/>
              </a:buClr>
              <a:buFont typeface="Arial" panose="020B0604020202020204" pitchFamily="34" charset="0"/>
              <a:buChar char="•"/>
            </a:pPr>
            <a:endParaRPr lang="en-GB" sz="2400" dirty="0"/>
          </a:p>
          <a:p>
            <a:pPr marL="342900" indent="-342900">
              <a:buClr>
                <a:srgbClr val="FFC000"/>
              </a:buClr>
              <a:buFont typeface="Arial" panose="020B0604020202020204" pitchFamily="34" charset="0"/>
              <a:buChar char="•"/>
            </a:pPr>
            <a:r>
              <a:rPr lang="en-GB" sz="2400" dirty="0"/>
              <a:t>development of a profile of the child's or young person's strengths, skills, impairments and needs that can be used to create a needs-based management plan, taking into account family and educational context.</a:t>
            </a:r>
          </a:p>
          <a:p>
            <a:pPr marL="342900" indent="-342900">
              <a:buClr>
                <a:srgbClr val="FFC000"/>
              </a:buClr>
              <a:buFont typeface="Arial" panose="020B0604020202020204" pitchFamily="34" charset="0"/>
              <a:buChar char="•"/>
            </a:pPr>
            <a:endParaRPr lang="en-GB" sz="2400" dirty="0"/>
          </a:p>
          <a:p>
            <a:pPr marL="342900" indent="-342900">
              <a:buClr>
                <a:srgbClr val="FFC000"/>
              </a:buClr>
              <a:buFont typeface="Arial" panose="020B0604020202020204" pitchFamily="34" charset="0"/>
              <a:buChar char="•"/>
            </a:pPr>
            <a:r>
              <a:rPr lang="en-GB" sz="2400" dirty="0"/>
              <a:t>communication of assessment findings to the parent or carer and, if appropriate, the child or young person.</a:t>
            </a:r>
          </a:p>
        </p:txBody>
      </p:sp>
    </p:spTree>
    <p:extLst>
      <p:ext uri="{BB962C8B-B14F-4D97-AF65-F5344CB8AC3E}">
        <p14:creationId xmlns:p14="http://schemas.microsoft.com/office/powerpoint/2010/main" val="2856089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Uncertainty </a:t>
            </a:r>
            <a:endParaRPr lang="en-GB" dirty="0"/>
          </a:p>
        </p:txBody>
      </p:sp>
      <p:sp>
        <p:nvSpPr>
          <p:cNvPr id="3" name="Content Placeholder 2"/>
          <p:cNvSpPr>
            <a:spLocks noGrp="1"/>
          </p:cNvSpPr>
          <p:nvPr>
            <p:ph idx="1"/>
          </p:nvPr>
        </p:nvSpPr>
        <p:spPr/>
        <p:txBody>
          <a:bodyPr/>
          <a:lstStyle/>
          <a:p>
            <a:r>
              <a:rPr lang="en-GB" dirty="0"/>
              <a:t>People with autism often find it difficult to handle uncertainty about what is happening next, or what will happen in the future. If routine is broken or their 'need for sameness' is not met, they can become overwhelmingly anxious. On top of this, they often have limited understanding of the emotions they are feeling. They struggle with what they could do to make themselves feel better.</a:t>
            </a:r>
          </a:p>
        </p:txBody>
      </p:sp>
    </p:spTree>
    <p:extLst>
      <p:ext uri="{BB962C8B-B14F-4D97-AF65-F5344CB8AC3E}">
        <p14:creationId xmlns:p14="http://schemas.microsoft.com/office/powerpoint/2010/main" val="3633257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Rituals </a:t>
            </a:r>
            <a:endParaRPr lang="en-GB" dirty="0"/>
          </a:p>
        </p:txBody>
      </p:sp>
      <p:sp>
        <p:nvSpPr>
          <p:cNvPr id="3" name="Content Placeholder 2"/>
          <p:cNvSpPr>
            <a:spLocks noGrp="1"/>
          </p:cNvSpPr>
          <p:nvPr>
            <p:ph idx="1"/>
          </p:nvPr>
        </p:nvSpPr>
        <p:spPr/>
        <p:txBody>
          <a:bodyPr/>
          <a:lstStyle/>
          <a:p>
            <a:pPr fontAlgn="base"/>
            <a:r>
              <a:rPr lang="en-GB" sz="2800" dirty="0"/>
              <a:t>Rituals (such as the need to do the morning routine in a particular order), obsessions (like an intense interest in silky fabrics) and repetitive behaviour (for example, flicking light switches on and off) create problems when they intrude on family life, or other aspects of their lives.</a:t>
            </a:r>
          </a:p>
          <a:p>
            <a:pPr fontAlgn="base"/>
            <a:r>
              <a:rPr lang="en-GB" sz="2800" dirty="0"/>
              <a:t>These behaviours can also isolate the individual from interaction with other people; they restrict opportunities for developing appropriate skills</a:t>
            </a:r>
          </a:p>
          <a:p>
            <a:endParaRPr lang="en-GB" sz="2800" dirty="0"/>
          </a:p>
        </p:txBody>
      </p:sp>
    </p:spTree>
    <p:extLst>
      <p:ext uri="{BB962C8B-B14F-4D97-AF65-F5344CB8AC3E}">
        <p14:creationId xmlns:p14="http://schemas.microsoft.com/office/powerpoint/2010/main" val="1235126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Imagination </a:t>
            </a:r>
            <a:endParaRPr lang="en-GB" dirty="0"/>
          </a:p>
        </p:txBody>
      </p:sp>
      <p:sp>
        <p:nvSpPr>
          <p:cNvPr id="3" name="Content Placeholder 2"/>
          <p:cNvSpPr>
            <a:spLocks noGrp="1"/>
          </p:cNvSpPr>
          <p:nvPr>
            <p:ph idx="1"/>
          </p:nvPr>
        </p:nvSpPr>
        <p:spPr/>
        <p:txBody>
          <a:bodyPr/>
          <a:lstStyle/>
          <a:p>
            <a:pPr fontAlgn="base"/>
            <a:r>
              <a:rPr lang="en-GB" sz="2800" dirty="0" smtClean="0"/>
              <a:t>Some</a:t>
            </a:r>
            <a:r>
              <a:rPr lang="en-GB" sz="2800" dirty="0"/>
              <a:t>, but not all, individuals with autism have difficulties with imagination. This may be seen in:</a:t>
            </a:r>
          </a:p>
          <a:p>
            <a:pPr fontAlgn="base"/>
            <a:r>
              <a:rPr lang="en-GB" sz="2800" dirty="0"/>
              <a:t>Lack of pretend play in younger children</a:t>
            </a:r>
          </a:p>
          <a:p>
            <a:pPr fontAlgn="base"/>
            <a:r>
              <a:rPr lang="en-GB" sz="2800" dirty="0"/>
              <a:t>Difficulties writing stories and essays at school</a:t>
            </a:r>
          </a:p>
          <a:p>
            <a:pPr fontAlgn="base"/>
            <a:r>
              <a:rPr lang="en-GB" sz="2800" dirty="0"/>
              <a:t>Problems anticipating what might happen in the future</a:t>
            </a:r>
          </a:p>
          <a:p>
            <a:pPr fontAlgn="base"/>
            <a:r>
              <a:rPr lang="en-GB" sz="2800" dirty="0"/>
              <a:t>Predicting the consequences of actions</a:t>
            </a:r>
          </a:p>
          <a:p>
            <a:pPr fontAlgn="base"/>
            <a:r>
              <a:rPr lang="en-GB" sz="2800" dirty="0"/>
              <a:t>Recognising danger</a:t>
            </a:r>
          </a:p>
          <a:p>
            <a:pPr fontAlgn="base"/>
            <a:r>
              <a:rPr lang="en-GB" sz="2800" dirty="0"/>
              <a:t>Problems in thinking about how others may be thinking or </a:t>
            </a:r>
            <a:r>
              <a:rPr lang="en-GB" sz="2800" dirty="0" smtClean="0"/>
              <a:t>feeling</a:t>
            </a:r>
            <a:endParaRPr lang="en-GB" sz="2800" dirty="0"/>
          </a:p>
        </p:txBody>
      </p:sp>
    </p:spTree>
    <p:extLst>
      <p:ext uri="{BB962C8B-B14F-4D97-AF65-F5344CB8AC3E}">
        <p14:creationId xmlns:p14="http://schemas.microsoft.com/office/powerpoint/2010/main" val="3125288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voices of people with a diagnosis </a:t>
            </a:r>
            <a:endParaRPr lang="en-GB" dirty="0"/>
          </a:p>
        </p:txBody>
      </p:sp>
      <p:pic>
        <p:nvPicPr>
          <p:cNvPr id="4" name="d69tTXOvRq4"/>
          <p:cNvPicPr>
            <a:picLocks noGrp="1" noRot="1" noChangeAspect="1"/>
          </p:cNvPicPr>
          <p:nvPr>
            <p:ph idx="1"/>
            <a:videoFile r:link="rId1"/>
          </p:nvPr>
        </p:nvPicPr>
        <p:blipFill>
          <a:blip r:embed="rId4"/>
          <a:stretch>
            <a:fillRect/>
          </a:stretch>
        </p:blipFill>
        <p:spPr>
          <a:xfrm>
            <a:off x="2243666" y="1465262"/>
            <a:ext cx="7704667" cy="4333875"/>
          </a:xfrm>
          <a:prstGeom prst="rect">
            <a:avLst/>
          </a:prstGeom>
        </p:spPr>
      </p:pic>
    </p:spTree>
    <p:extLst>
      <p:ext uri="{BB962C8B-B14F-4D97-AF65-F5344CB8AC3E}">
        <p14:creationId xmlns:p14="http://schemas.microsoft.com/office/powerpoint/2010/main" val="2053462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Parents’ views </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1998" y="1379140"/>
            <a:ext cx="10387490" cy="4099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827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 and housekeeping</a:t>
            </a:r>
            <a:endParaRPr lang="en-GB" dirty="0"/>
          </a:p>
        </p:txBody>
      </p:sp>
      <p:sp>
        <p:nvSpPr>
          <p:cNvPr id="3" name="Content Placeholder 2"/>
          <p:cNvSpPr>
            <a:spLocks noGrp="1"/>
          </p:cNvSpPr>
          <p:nvPr>
            <p:ph idx="1"/>
          </p:nvPr>
        </p:nvSpPr>
        <p:spPr/>
        <p:txBody>
          <a:bodyPr/>
          <a:lstStyle/>
          <a:p>
            <a:pPr>
              <a:buClr>
                <a:srgbClr val="E46A3D"/>
              </a:buClr>
            </a:pPr>
            <a:r>
              <a:rPr lang="en-GB" dirty="0" smtClean="0"/>
              <a:t>Fire safety</a:t>
            </a:r>
          </a:p>
          <a:p>
            <a:pPr>
              <a:buClr>
                <a:srgbClr val="E46A3D"/>
              </a:buClr>
            </a:pPr>
            <a:endParaRPr lang="en-GB" dirty="0" smtClean="0"/>
          </a:p>
          <a:p>
            <a:pPr>
              <a:buClr>
                <a:srgbClr val="E46A3D"/>
              </a:buClr>
            </a:pPr>
            <a:r>
              <a:rPr lang="en-GB" dirty="0" smtClean="0"/>
              <a:t>Toilet facilities</a:t>
            </a:r>
          </a:p>
          <a:p>
            <a:pPr>
              <a:buClr>
                <a:srgbClr val="E46A3D"/>
              </a:buClr>
            </a:pPr>
            <a:endParaRPr lang="en-GB" dirty="0" smtClean="0"/>
          </a:p>
          <a:p>
            <a:pPr>
              <a:buClr>
                <a:srgbClr val="E46A3D"/>
              </a:buClr>
            </a:pPr>
            <a:r>
              <a:rPr lang="en-GB" dirty="0" smtClean="0"/>
              <a:t>Refreshments</a:t>
            </a:r>
          </a:p>
          <a:p>
            <a:pPr>
              <a:buClr>
                <a:srgbClr val="E46A3D"/>
              </a:buClr>
            </a:pPr>
            <a:endParaRPr lang="en-GB" dirty="0" smtClean="0"/>
          </a:p>
          <a:p>
            <a:pPr>
              <a:buClr>
                <a:srgbClr val="E46A3D"/>
              </a:buClr>
            </a:pPr>
            <a:r>
              <a:rPr lang="en-GB" dirty="0" smtClean="0"/>
              <a:t>Mobile phones to silent</a:t>
            </a:r>
          </a:p>
          <a:p>
            <a:pPr>
              <a:buClr>
                <a:srgbClr val="E46A3D"/>
              </a:buClr>
            </a:pPr>
            <a:endParaRPr lang="en-GB" dirty="0"/>
          </a:p>
        </p:txBody>
      </p:sp>
    </p:spTree>
    <p:extLst>
      <p:ext uri="{BB962C8B-B14F-4D97-AF65-F5344CB8AC3E}">
        <p14:creationId xmlns:p14="http://schemas.microsoft.com/office/powerpoint/2010/main" val="3521749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338"/>
          </a:xfrm>
        </p:spPr>
        <p:txBody>
          <a:bodyPr/>
          <a:lstStyle/>
          <a:p>
            <a:pPr marL="0" indent="0" algn="ctr">
              <a:buNone/>
            </a:pPr>
            <a:r>
              <a:rPr lang="en-GB" sz="7200" dirty="0" smtClean="0"/>
              <a:t>Break</a:t>
            </a:r>
          </a:p>
          <a:p>
            <a:pPr marL="0" indent="0" algn="ctr">
              <a:buNone/>
            </a:pPr>
            <a:r>
              <a:rPr lang="en-GB" sz="1800" dirty="0" smtClean="0">
                <a:hlinkClick r:id="rId2"/>
              </a:rPr>
              <a:t>an elephant in the room</a:t>
            </a:r>
            <a:r>
              <a:rPr lang="en-GB" sz="1800" dirty="0" smtClean="0"/>
              <a:t>  </a:t>
            </a:r>
            <a:endParaRPr lang="en-GB" sz="1800" dirty="0"/>
          </a:p>
        </p:txBody>
      </p:sp>
    </p:spTree>
    <p:extLst>
      <p:ext uri="{BB962C8B-B14F-4D97-AF65-F5344CB8AC3E}">
        <p14:creationId xmlns:p14="http://schemas.microsoft.com/office/powerpoint/2010/main" val="3068091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Interventions </a:t>
            </a:r>
            <a:endParaRPr lang="en-GB" dirty="0"/>
          </a:p>
        </p:txBody>
      </p:sp>
      <p:sp>
        <p:nvSpPr>
          <p:cNvPr id="3" name="Content Placeholder 2"/>
          <p:cNvSpPr>
            <a:spLocks noGrp="1"/>
          </p:cNvSpPr>
          <p:nvPr>
            <p:ph idx="1"/>
          </p:nvPr>
        </p:nvSpPr>
        <p:spPr>
          <a:xfrm>
            <a:off x="838200" y="1482725"/>
            <a:ext cx="10515600" cy="4351338"/>
          </a:xfrm>
        </p:spPr>
        <p:txBody>
          <a:bodyPr/>
          <a:lstStyle/>
          <a:p>
            <a:pPr marL="0" indent="0">
              <a:buNone/>
            </a:pPr>
            <a:r>
              <a:rPr lang="en-GB" sz="2400" b="1" dirty="0"/>
              <a:t>Psychosocial </a:t>
            </a:r>
            <a:r>
              <a:rPr lang="en-GB" sz="2400" b="1" dirty="0" smtClean="0"/>
              <a:t>interventions</a:t>
            </a:r>
          </a:p>
          <a:p>
            <a:r>
              <a:rPr lang="en-GB" sz="2800" dirty="0" smtClean="0"/>
              <a:t>Specific </a:t>
            </a:r>
            <a:r>
              <a:rPr lang="en-GB" sz="2800" dirty="0"/>
              <a:t>social-communication intervention for the core features of autism in children and young </a:t>
            </a:r>
            <a:r>
              <a:rPr lang="en-GB" sz="2800" dirty="0" smtClean="0"/>
              <a:t>people; play-based </a:t>
            </a:r>
            <a:r>
              <a:rPr lang="en-GB" sz="2800" dirty="0"/>
              <a:t>strategies with parents, carers and teachers to increase joint attention, engagement and reciprocal communication in the child or young person. Strategies should:</a:t>
            </a:r>
          </a:p>
          <a:p>
            <a:r>
              <a:rPr lang="en-GB" sz="2800" dirty="0"/>
              <a:t>be adjusted to the child or young person's developmental level</a:t>
            </a:r>
          </a:p>
          <a:p>
            <a:r>
              <a:rPr lang="en-GB" sz="2800" dirty="0"/>
              <a:t>aim to increase the parents', carers', teachers' or peers' understanding of, and sensitivity and responsiveness to, the child or young person's patterns of communication and </a:t>
            </a:r>
            <a:r>
              <a:rPr lang="en-GB" sz="2800" dirty="0" smtClean="0"/>
              <a:t>interaction</a:t>
            </a:r>
            <a:endParaRPr lang="en-GB" sz="2800" dirty="0"/>
          </a:p>
        </p:txBody>
      </p:sp>
    </p:spTree>
    <p:extLst>
      <p:ext uri="{BB962C8B-B14F-4D97-AF65-F5344CB8AC3E}">
        <p14:creationId xmlns:p14="http://schemas.microsoft.com/office/powerpoint/2010/main" val="1663131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3200" dirty="0"/>
              <a:t>include techniques of therapist modelling and video-interaction feedback</a:t>
            </a:r>
          </a:p>
          <a:p>
            <a:r>
              <a:rPr lang="en-GB" sz="3200" dirty="0"/>
              <a:t>include techniques to expand the child or young person's communication, interactive play and social routines.</a:t>
            </a:r>
            <a:br>
              <a:rPr lang="en-GB" sz="3200" dirty="0"/>
            </a:br>
            <a:r>
              <a:rPr lang="en-GB" sz="3200" dirty="0"/>
              <a:t/>
            </a:r>
            <a:br>
              <a:rPr lang="en-GB" sz="3200" dirty="0"/>
            </a:br>
            <a:r>
              <a:rPr lang="en-GB" sz="3200" dirty="0"/>
              <a:t>The intervention should be delivered by a trained professional. For pre‑school children consider parent, carer or teacher mediation. For school‑aged children consider peer mediation</a:t>
            </a:r>
          </a:p>
          <a:p>
            <a:endParaRPr lang="en-GB" dirty="0"/>
          </a:p>
        </p:txBody>
      </p:sp>
    </p:spTree>
    <p:extLst>
      <p:ext uri="{BB962C8B-B14F-4D97-AF65-F5344CB8AC3E}">
        <p14:creationId xmlns:p14="http://schemas.microsoft.com/office/powerpoint/2010/main" val="3439521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Classroom strategies </a:t>
            </a:r>
            <a:endParaRPr lang="en-GB" dirty="0"/>
          </a:p>
        </p:txBody>
      </p:sp>
      <p:sp>
        <p:nvSpPr>
          <p:cNvPr id="3" name="Content Placeholder 2"/>
          <p:cNvSpPr>
            <a:spLocks noGrp="1"/>
          </p:cNvSpPr>
          <p:nvPr>
            <p:ph idx="1"/>
          </p:nvPr>
        </p:nvSpPr>
        <p:spPr>
          <a:xfrm>
            <a:off x="838200" y="1609725"/>
            <a:ext cx="10515600" cy="4351338"/>
          </a:xfrm>
        </p:spPr>
        <p:txBody>
          <a:bodyPr/>
          <a:lstStyle/>
          <a:p>
            <a:r>
              <a:rPr lang="en-GB" dirty="0" smtClean="0"/>
              <a:t>Visual aids </a:t>
            </a:r>
          </a:p>
          <a:p>
            <a:r>
              <a:rPr lang="en-GB" dirty="0"/>
              <a:t>Comic Strip Conversations</a:t>
            </a:r>
          </a:p>
          <a:p>
            <a:r>
              <a:rPr lang="en-GB" dirty="0" smtClean="0"/>
              <a:t>Social stories </a:t>
            </a:r>
          </a:p>
          <a:p>
            <a:r>
              <a:rPr lang="en-GB" dirty="0" smtClean="0"/>
              <a:t>Social skills </a:t>
            </a:r>
          </a:p>
          <a:p>
            <a:r>
              <a:rPr lang="en-GB" dirty="0" smtClean="0"/>
              <a:t>Circle of friends</a:t>
            </a:r>
          </a:p>
          <a:p>
            <a:r>
              <a:rPr lang="en-GB" dirty="0"/>
              <a:t>The Picture Communication Exchange System (PECS)</a:t>
            </a:r>
          </a:p>
          <a:p>
            <a:r>
              <a:rPr lang="en-GB" dirty="0" smtClean="0"/>
              <a:t>TEACCH</a:t>
            </a:r>
          </a:p>
          <a:p>
            <a:r>
              <a:rPr lang="en-GB" dirty="0" smtClean="0"/>
              <a:t>Behaviour </a:t>
            </a:r>
            <a:endParaRPr lang="en-GB" dirty="0"/>
          </a:p>
          <a:p>
            <a:endParaRPr lang="en-GB" dirty="0"/>
          </a:p>
        </p:txBody>
      </p:sp>
    </p:spTree>
    <p:extLst>
      <p:ext uri="{BB962C8B-B14F-4D97-AF65-F5344CB8AC3E}">
        <p14:creationId xmlns:p14="http://schemas.microsoft.com/office/powerpoint/2010/main" val="1830768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SPELL</a:t>
            </a:r>
            <a:br>
              <a:rPr lang="en-GB" dirty="0"/>
            </a:br>
            <a:endParaRPr lang="en-GB" dirty="0"/>
          </a:p>
        </p:txBody>
      </p:sp>
      <p:sp>
        <p:nvSpPr>
          <p:cNvPr id="3" name="Content Placeholder 2"/>
          <p:cNvSpPr>
            <a:spLocks noGrp="1"/>
          </p:cNvSpPr>
          <p:nvPr>
            <p:ph idx="1"/>
          </p:nvPr>
        </p:nvSpPr>
        <p:spPr>
          <a:xfrm>
            <a:off x="838200" y="1482725"/>
            <a:ext cx="10515600" cy="4351338"/>
          </a:xfrm>
        </p:spPr>
        <p:txBody>
          <a:bodyPr/>
          <a:lstStyle/>
          <a:p>
            <a:pPr marL="0" indent="0">
              <a:buNone/>
            </a:pPr>
            <a:r>
              <a:rPr lang="en-GB" sz="2400" dirty="0" smtClean="0"/>
              <a:t>developed </a:t>
            </a:r>
            <a:r>
              <a:rPr lang="en-GB" sz="2400" dirty="0"/>
              <a:t>by The National Autistic Society's schools and services to understand and respond to the needs of children and adults with autism. </a:t>
            </a:r>
            <a:endParaRPr lang="en-GB" sz="2400" dirty="0" smtClean="0"/>
          </a:p>
          <a:p>
            <a:r>
              <a:rPr lang="en-GB" sz="2400" b="1" dirty="0" smtClean="0"/>
              <a:t>Structure</a:t>
            </a:r>
            <a:r>
              <a:rPr lang="en-GB" sz="2400" dirty="0"/>
              <a:t> makes the world a more predictable, accessible and safer place and can aid personal autonomy and independence.</a:t>
            </a:r>
          </a:p>
          <a:p>
            <a:r>
              <a:rPr lang="en-GB" sz="2400" b="1" dirty="0"/>
              <a:t>Positive</a:t>
            </a:r>
            <a:r>
              <a:rPr lang="en-GB" sz="2400" dirty="0"/>
              <a:t> approaches and expectations seek to establish and reinforce self-confidence and self-esteem by building on natural strengths, interest and abilities.</a:t>
            </a:r>
          </a:p>
          <a:p>
            <a:r>
              <a:rPr lang="en-GB" sz="2400" b="1" dirty="0"/>
              <a:t>Empathy</a:t>
            </a:r>
            <a:r>
              <a:rPr lang="en-GB" sz="2400" dirty="0"/>
              <a:t> is essential to underpin any approach designed to develop communication and reduce anxiety.</a:t>
            </a:r>
          </a:p>
          <a:p>
            <a:r>
              <a:rPr lang="en-GB" sz="2400" dirty="0"/>
              <a:t>The approaches and environment need to be </a:t>
            </a:r>
            <a:r>
              <a:rPr lang="en-GB" sz="2400" b="1" dirty="0"/>
              <a:t>low arousal</a:t>
            </a:r>
            <a:r>
              <a:rPr lang="en-GB" sz="2400" dirty="0"/>
              <a:t>: calm and ordered in such a way as to reduce anxiety and aid concentration.</a:t>
            </a:r>
          </a:p>
          <a:p>
            <a:r>
              <a:rPr lang="en-GB" sz="2400" dirty="0"/>
              <a:t>Strong </a:t>
            </a:r>
            <a:r>
              <a:rPr lang="en-GB" sz="2400" b="1" dirty="0"/>
              <a:t>links</a:t>
            </a:r>
            <a:r>
              <a:rPr lang="en-GB" sz="2400" dirty="0"/>
              <a:t> between the various components of the person's life or therapeutic programme will promote and sustain essential consistency.</a:t>
            </a:r>
          </a:p>
          <a:p>
            <a:endParaRPr lang="en-GB" sz="2400" dirty="0"/>
          </a:p>
        </p:txBody>
      </p:sp>
    </p:spTree>
    <p:extLst>
      <p:ext uri="{BB962C8B-B14F-4D97-AF65-F5344CB8AC3E}">
        <p14:creationId xmlns:p14="http://schemas.microsoft.com/office/powerpoint/2010/main" val="1629100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K7JbMEyPxHs"/>
          <p:cNvPicPr>
            <a:picLocks noGrp="1" noRot="1" noChangeAspect="1"/>
          </p:cNvPicPr>
          <p:nvPr>
            <p:ph idx="1"/>
            <a:videoFile r:link="rId1"/>
          </p:nvPr>
        </p:nvPicPr>
        <p:blipFill>
          <a:blip r:embed="rId4"/>
          <a:stretch>
            <a:fillRect/>
          </a:stretch>
        </p:blipFill>
        <p:spPr>
          <a:xfrm>
            <a:off x="2627489" y="1477962"/>
            <a:ext cx="6937022" cy="3902075"/>
          </a:xfrm>
          <a:prstGeom prst="rect">
            <a:avLst/>
          </a:prstGeom>
        </p:spPr>
      </p:pic>
    </p:spTree>
    <p:extLst>
      <p:ext uri="{BB962C8B-B14F-4D97-AF65-F5344CB8AC3E}">
        <p14:creationId xmlns:p14="http://schemas.microsoft.com/office/powerpoint/2010/main" val="2270242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951244"/>
            <a:ext cx="10515600" cy="1056944"/>
          </a:xfrm>
        </p:spPr>
        <p:txBody>
          <a:bodyPr/>
          <a:lstStyle/>
          <a:p>
            <a:r>
              <a:rPr lang="en-GB" dirty="0"/>
              <a:t>1. Starting </a:t>
            </a:r>
            <a:r>
              <a:rPr lang="en-GB" dirty="0" smtClean="0"/>
              <a:t>Point - Reduce Anxiety </a:t>
            </a:r>
            <a:r>
              <a:rPr lang="en-GB" dirty="0"/>
              <a:t>and </a:t>
            </a:r>
            <a:r>
              <a:rPr lang="en-GB" dirty="0" smtClean="0"/>
              <a:t>Increase Familiarity</a:t>
            </a:r>
            <a:r>
              <a:rPr lang="en-GB" dirty="0"/>
              <a:t/>
            </a:r>
            <a:br>
              <a:rPr lang="en-GB" dirty="0"/>
            </a:br>
            <a:endParaRPr lang="en-GB" dirty="0"/>
          </a:p>
        </p:txBody>
      </p:sp>
      <p:sp>
        <p:nvSpPr>
          <p:cNvPr id="3" name="Content Placeholder 2"/>
          <p:cNvSpPr>
            <a:spLocks noGrp="1"/>
          </p:cNvSpPr>
          <p:nvPr>
            <p:ph idx="1"/>
          </p:nvPr>
        </p:nvSpPr>
        <p:spPr>
          <a:xfrm>
            <a:off x="838200" y="1851025"/>
            <a:ext cx="10515600" cy="4351338"/>
          </a:xfrm>
        </p:spPr>
        <p:txBody>
          <a:bodyPr/>
          <a:lstStyle/>
          <a:p>
            <a:pPr algn="just"/>
            <a:r>
              <a:rPr lang="en-GB" sz="2700" dirty="0" smtClean="0"/>
              <a:t>Choose the right person to work with the child e.g. calm, confident, trained and a genuine want to work with the child </a:t>
            </a:r>
          </a:p>
          <a:p>
            <a:pPr algn="just"/>
            <a:r>
              <a:rPr lang="en-GB" sz="2700" dirty="0" smtClean="0"/>
              <a:t>Prior to meeting the child, show them a photo of the person who will be working with them and the activity they will be doing e.g. PECS</a:t>
            </a:r>
          </a:p>
          <a:p>
            <a:pPr algn="just"/>
            <a:r>
              <a:rPr lang="en-GB" sz="2700" dirty="0"/>
              <a:t>Get to know the child before you start teaching them</a:t>
            </a:r>
          </a:p>
          <a:p>
            <a:pPr algn="just"/>
            <a:r>
              <a:rPr lang="en-GB" sz="2700" dirty="0" smtClean="0"/>
              <a:t>Find </a:t>
            </a:r>
            <a:r>
              <a:rPr lang="en-GB" sz="2700" dirty="0"/>
              <a:t>out what they like and talk about </a:t>
            </a:r>
            <a:r>
              <a:rPr lang="en-GB" sz="2700" dirty="0" smtClean="0"/>
              <a:t>it</a:t>
            </a:r>
          </a:p>
          <a:p>
            <a:pPr algn="just"/>
            <a:r>
              <a:rPr lang="en-GB" sz="2700" dirty="0" smtClean="0"/>
              <a:t>Find out what they don’t like and avoid it</a:t>
            </a:r>
          </a:p>
          <a:p>
            <a:pPr algn="just"/>
            <a:r>
              <a:rPr lang="en-GB" sz="2700" dirty="0" smtClean="0"/>
              <a:t>Meet the child</a:t>
            </a:r>
            <a:r>
              <a:rPr lang="en-GB" sz="2700" dirty="0"/>
              <a:t> </a:t>
            </a:r>
            <a:r>
              <a:rPr lang="en-GB" sz="2700" dirty="0" smtClean="0"/>
              <a:t>in their </a:t>
            </a:r>
            <a:r>
              <a:rPr lang="en-GB" sz="2700" dirty="0"/>
              <a:t>safe </a:t>
            </a:r>
            <a:r>
              <a:rPr lang="en-GB" sz="2700" dirty="0" smtClean="0"/>
              <a:t>place (don’t expect too much early on)</a:t>
            </a:r>
          </a:p>
          <a:p>
            <a:pPr algn="just"/>
            <a:r>
              <a:rPr lang="en-GB" sz="2700" dirty="0" smtClean="0"/>
              <a:t>Pop </a:t>
            </a:r>
            <a:r>
              <a:rPr lang="en-GB" sz="2700" dirty="0"/>
              <a:t>in to say </a:t>
            </a:r>
            <a:r>
              <a:rPr lang="en-GB" sz="2700" dirty="0" smtClean="0"/>
              <a:t>hello - build trust and conversation</a:t>
            </a:r>
          </a:p>
          <a:p>
            <a:pPr algn="just"/>
            <a:r>
              <a:rPr lang="en-GB" sz="2700" dirty="0"/>
              <a:t>S</a:t>
            </a:r>
            <a:r>
              <a:rPr lang="en-GB" sz="2700" dirty="0" smtClean="0"/>
              <a:t>tart </a:t>
            </a:r>
            <a:r>
              <a:rPr lang="en-GB" sz="2700" dirty="0"/>
              <a:t>the </a:t>
            </a:r>
            <a:r>
              <a:rPr lang="en-GB" sz="2700" dirty="0" smtClean="0"/>
              <a:t>intervention.</a:t>
            </a:r>
            <a:endParaRPr lang="en-GB" sz="2700" dirty="0"/>
          </a:p>
        </p:txBody>
      </p:sp>
    </p:spTree>
    <p:extLst>
      <p:ext uri="{BB962C8B-B14F-4D97-AF65-F5344CB8AC3E}">
        <p14:creationId xmlns:p14="http://schemas.microsoft.com/office/powerpoint/2010/main" val="1909442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6644"/>
            <a:ext cx="10515600" cy="1056944"/>
          </a:xfrm>
        </p:spPr>
        <p:txBody>
          <a:bodyPr/>
          <a:lstStyle/>
          <a:p>
            <a:r>
              <a:rPr lang="en-GB" dirty="0"/>
              <a:t>2. The </a:t>
            </a:r>
            <a:r>
              <a:rPr lang="en-GB" dirty="0" smtClean="0"/>
              <a:t>Environment</a:t>
            </a:r>
            <a:r>
              <a:rPr lang="en-GB" dirty="0"/>
              <a:t/>
            </a:r>
            <a:br>
              <a:rPr lang="en-GB" dirty="0"/>
            </a:br>
            <a:endParaRPr lang="en-GB" dirty="0"/>
          </a:p>
        </p:txBody>
      </p:sp>
      <p:sp>
        <p:nvSpPr>
          <p:cNvPr id="3" name="Content Placeholder 2"/>
          <p:cNvSpPr>
            <a:spLocks noGrp="1"/>
          </p:cNvSpPr>
          <p:nvPr>
            <p:ph idx="1"/>
          </p:nvPr>
        </p:nvSpPr>
        <p:spPr/>
        <p:txBody>
          <a:bodyPr/>
          <a:lstStyle/>
          <a:p>
            <a:pPr algn="just"/>
            <a:r>
              <a:rPr lang="en-GB" dirty="0" smtClean="0"/>
              <a:t>Promote a calm and safe place e.g. calm music, low lighting, low stimulus displays e.g. not too busy or bright</a:t>
            </a:r>
          </a:p>
          <a:p>
            <a:pPr algn="just"/>
            <a:r>
              <a:rPr lang="en-GB" dirty="0" smtClean="0"/>
              <a:t>Promote familiarity e.g. objects that the child likes </a:t>
            </a:r>
          </a:p>
          <a:p>
            <a:pPr algn="just"/>
            <a:r>
              <a:rPr lang="en-GB" dirty="0" smtClean="0"/>
              <a:t>Prepare the child for changes to their normal routine e.g. when visiting new places and </a:t>
            </a:r>
            <a:r>
              <a:rPr lang="en-GB" dirty="0"/>
              <a:t>changing their timetable use </a:t>
            </a:r>
            <a:r>
              <a:rPr lang="en-GB" dirty="0" smtClean="0"/>
              <a:t>pictures and PECS beforehand.</a:t>
            </a:r>
            <a:endParaRPr lang="en-GB" dirty="0"/>
          </a:p>
        </p:txBody>
      </p:sp>
    </p:spTree>
    <p:extLst>
      <p:ext uri="{BB962C8B-B14F-4D97-AF65-F5344CB8AC3E}">
        <p14:creationId xmlns:p14="http://schemas.microsoft.com/office/powerpoint/2010/main" val="3248018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2344"/>
            <a:ext cx="10515600" cy="1056944"/>
          </a:xfrm>
        </p:spPr>
        <p:txBody>
          <a:bodyPr/>
          <a:lstStyle/>
          <a:p>
            <a:r>
              <a:rPr lang="en-GB" dirty="0"/>
              <a:t>3. Structure of the </a:t>
            </a:r>
            <a:r>
              <a:rPr lang="en-GB" dirty="0" smtClean="0"/>
              <a:t>Session</a:t>
            </a:r>
            <a:r>
              <a:rPr lang="en-GB" dirty="0"/>
              <a:t/>
            </a:r>
            <a:br>
              <a:rPr lang="en-GB" dirty="0"/>
            </a:br>
            <a:endParaRPr lang="en-GB" dirty="0"/>
          </a:p>
        </p:txBody>
      </p:sp>
      <p:sp>
        <p:nvSpPr>
          <p:cNvPr id="3" name="Content Placeholder 2"/>
          <p:cNvSpPr>
            <a:spLocks noGrp="1"/>
          </p:cNvSpPr>
          <p:nvPr>
            <p:ph idx="1"/>
          </p:nvPr>
        </p:nvSpPr>
        <p:spPr>
          <a:xfrm>
            <a:off x="825500" y="1368424"/>
            <a:ext cx="10515600" cy="5001895"/>
          </a:xfrm>
        </p:spPr>
        <p:txBody>
          <a:bodyPr/>
          <a:lstStyle/>
          <a:p>
            <a:pPr algn="just"/>
            <a:r>
              <a:rPr lang="en-GB" sz="3200" dirty="0" smtClean="0"/>
              <a:t>Introduce structure e.g. use PECS, same day and time, start and end activities the same</a:t>
            </a:r>
          </a:p>
          <a:p>
            <a:pPr algn="just"/>
            <a:r>
              <a:rPr lang="en-GB" sz="3200" dirty="0" smtClean="0"/>
              <a:t>Rules and boundaries </a:t>
            </a:r>
          </a:p>
          <a:p>
            <a:pPr algn="just"/>
            <a:r>
              <a:rPr lang="en-GB" sz="3200" dirty="0" smtClean="0"/>
              <a:t>Introduce new activities gradually</a:t>
            </a:r>
          </a:p>
          <a:p>
            <a:pPr algn="just"/>
            <a:r>
              <a:rPr lang="en-GB" sz="3200" dirty="0" smtClean="0"/>
              <a:t>Allow choice (two options)</a:t>
            </a:r>
          </a:p>
          <a:p>
            <a:pPr algn="just"/>
            <a:r>
              <a:rPr lang="en-GB" sz="3200" dirty="0" smtClean="0"/>
              <a:t>Use positive praise and rewards</a:t>
            </a:r>
          </a:p>
          <a:p>
            <a:pPr algn="just"/>
            <a:r>
              <a:rPr lang="en-GB" sz="3200" dirty="0" smtClean="0"/>
              <a:t>Be accepting of when things don’t go to plan, if a child has a ‘melt down’, helping them to feel safe and calm is key rather than the aim of the session.</a:t>
            </a:r>
            <a:endParaRPr lang="en-GB" sz="3200" dirty="0"/>
          </a:p>
        </p:txBody>
      </p:sp>
    </p:spTree>
    <p:extLst>
      <p:ext uri="{BB962C8B-B14F-4D97-AF65-F5344CB8AC3E}">
        <p14:creationId xmlns:p14="http://schemas.microsoft.com/office/powerpoint/2010/main" val="3824932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Monitor Progress and Set </a:t>
            </a:r>
            <a:r>
              <a:rPr lang="en-GB" dirty="0" smtClean="0"/>
              <a:t>Backs</a:t>
            </a:r>
            <a:endParaRPr lang="en-GB" dirty="0"/>
          </a:p>
        </p:txBody>
      </p:sp>
      <p:sp>
        <p:nvSpPr>
          <p:cNvPr id="3" name="Content Placeholder 2"/>
          <p:cNvSpPr>
            <a:spLocks noGrp="1"/>
          </p:cNvSpPr>
          <p:nvPr>
            <p:ph idx="1"/>
          </p:nvPr>
        </p:nvSpPr>
        <p:spPr>
          <a:xfrm>
            <a:off x="838200" y="1673225"/>
            <a:ext cx="10515600" cy="4351338"/>
          </a:xfrm>
        </p:spPr>
        <p:txBody>
          <a:bodyPr/>
          <a:lstStyle/>
          <a:p>
            <a:pPr algn="just"/>
            <a:r>
              <a:rPr lang="en-GB" sz="2800" dirty="0" smtClean="0"/>
              <a:t>Track the child’s progress  each session</a:t>
            </a:r>
          </a:p>
          <a:p>
            <a:pPr algn="just"/>
            <a:r>
              <a:rPr lang="en-GB" sz="2800" dirty="0" smtClean="0"/>
              <a:t>Be patient – some children need to observe for a few sessions, some only participate for a few minutes, yet trust me, they are learning! </a:t>
            </a:r>
          </a:p>
          <a:p>
            <a:pPr algn="just"/>
            <a:r>
              <a:rPr lang="en-GB" sz="2800" dirty="0" smtClean="0"/>
              <a:t>Managing behaviour - Become </a:t>
            </a:r>
            <a:r>
              <a:rPr lang="en-GB" sz="2800" dirty="0"/>
              <a:t>aware of and note </a:t>
            </a:r>
            <a:r>
              <a:rPr lang="en-GB" sz="2800" dirty="0" smtClean="0"/>
              <a:t>child’s:</a:t>
            </a:r>
          </a:p>
          <a:p>
            <a:pPr algn="just"/>
            <a:r>
              <a:rPr lang="en-GB" sz="2800" dirty="0" smtClean="0"/>
              <a:t>1. </a:t>
            </a:r>
            <a:r>
              <a:rPr lang="en-GB" sz="2800" dirty="0"/>
              <a:t>T</a:t>
            </a:r>
            <a:r>
              <a:rPr lang="en-GB" sz="2800" dirty="0" smtClean="0"/>
              <a:t>riggers that cause a child to have a ‘melt down’ or behave inappropriately (this make take some time) – Share whole school</a:t>
            </a:r>
          </a:p>
          <a:p>
            <a:pPr algn="just"/>
            <a:r>
              <a:rPr lang="en-GB" sz="2800" dirty="0" smtClean="0"/>
              <a:t>2. Likes and dislikes (these may change) - Share whole school</a:t>
            </a:r>
          </a:p>
          <a:p>
            <a:pPr algn="just"/>
            <a:r>
              <a:rPr lang="en-GB" sz="2800" dirty="0" smtClean="0"/>
              <a:t>Positive praise </a:t>
            </a:r>
            <a:endParaRPr lang="en-GB" sz="2800" dirty="0"/>
          </a:p>
          <a:p>
            <a:pPr algn="just"/>
            <a:r>
              <a:rPr lang="en-GB" sz="2800" dirty="0"/>
              <a:t>Reward for good behaviour, effort and progress e.g. dinosaur stickers on reward chart and rewards that the child </a:t>
            </a:r>
            <a:r>
              <a:rPr lang="en-GB" sz="2800" dirty="0" smtClean="0"/>
              <a:t>likes. </a:t>
            </a:r>
            <a:endParaRPr lang="en-GB" sz="2800" dirty="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311343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started </a:t>
            </a:r>
            <a:endParaRPr lang="en-GB" dirty="0"/>
          </a:p>
        </p:txBody>
      </p:sp>
      <p:sp>
        <p:nvSpPr>
          <p:cNvPr id="3" name="Content Placeholder 2"/>
          <p:cNvSpPr>
            <a:spLocks noGrp="1"/>
          </p:cNvSpPr>
          <p:nvPr>
            <p:ph idx="1"/>
          </p:nvPr>
        </p:nvSpPr>
        <p:spPr/>
        <p:txBody>
          <a:bodyPr/>
          <a:lstStyle/>
          <a:p>
            <a:endParaRPr lang="en-GB" dirty="0" smtClean="0"/>
          </a:p>
          <a:p>
            <a:r>
              <a:rPr lang="en-GB" dirty="0" smtClean="0"/>
              <a:t>Hopes and expectations </a:t>
            </a:r>
          </a:p>
          <a:p>
            <a:pPr marL="0" indent="0">
              <a:buNone/>
            </a:pPr>
            <a:endParaRPr lang="en-GB" dirty="0" smtClean="0"/>
          </a:p>
          <a:p>
            <a:r>
              <a:rPr lang="en-GB" dirty="0" smtClean="0"/>
              <a:t>Why focus on these topics </a:t>
            </a:r>
            <a:endParaRPr lang="en-GB" dirty="0"/>
          </a:p>
        </p:txBody>
      </p:sp>
    </p:spTree>
    <p:extLst>
      <p:ext uri="{BB962C8B-B14F-4D97-AF65-F5344CB8AC3E}">
        <p14:creationId xmlns:p14="http://schemas.microsoft.com/office/powerpoint/2010/main" val="3249178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7600" y="647700"/>
            <a:ext cx="10293888" cy="576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263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1</a:t>
            </a:r>
            <a:endParaRPr lang="en-GB" dirty="0"/>
          </a:p>
        </p:txBody>
      </p:sp>
      <p:sp>
        <p:nvSpPr>
          <p:cNvPr id="3" name="Content Placeholder 2"/>
          <p:cNvSpPr>
            <a:spLocks noGrp="1"/>
          </p:cNvSpPr>
          <p:nvPr>
            <p:ph idx="1"/>
          </p:nvPr>
        </p:nvSpPr>
        <p:spPr/>
        <p:txBody>
          <a:bodyPr/>
          <a:lstStyle/>
          <a:p>
            <a:r>
              <a:rPr lang="en-GB" dirty="0" err="1" smtClean="0"/>
              <a:t>Landgate</a:t>
            </a:r>
            <a:r>
              <a:rPr lang="en-GB" dirty="0" smtClean="0"/>
              <a:t> Autistic School</a:t>
            </a:r>
          </a:p>
          <a:p>
            <a:r>
              <a:rPr lang="en-GB" dirty="0" smtClean="0"/>
              <a:t>ASD Girl</a:t>
            </a:r>
          </a:p>
          <a:p>
            <a:r>
              <a:rPr lang="en-GB" dirty="0" smtClean="0"/>
              <a:t>Issue</a:t>
            </a:r>
          </a:p>
          <a:p>
            <a:r>
              <a:rPr lang="en-GB" dirty="0"/>
              <a:t>S</a:t>
            </a:r>
            <a:r>
              <a:rPr lang="en-GB" dirty="0" smtClean="0"/>
              <a:t>trategies implemented</a:t>
            </a:r>
          </a:p>
          <a:p>
            <a:r>
              <a:rPr lang="en-GB" dirty="0"/>
              <a:t>P</a:t>
            </a:r>
            <a:r>
              <a:rPr lang="en-GB" dirty="0" smtClean="0"/>
              <a:t>rogress made.    </a:t>
            </a:r>
            <a:endParaRPr lang="en-GB" dirty="0"/>
          </a:p>
          <a:p>
            <a:endParaRPr lang="en-GB" dirty="0"/>
          </a:p>
        </p:txBody>
      </p:sp>
    </p:spTree>
    <p:extLst>
      <p:ext uri="{BB962C8B-B14F-4D97-AF65-F5344CB8AC3E}">
        <p14:creationId xmlns:p14="http://schemas.microsoft.com/office/powerpoint/2010/main" val="2661278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a:t>
            </a:r>
            <a:r>
              <a:rPr lang="en-GB" dirty="0" smtClean="0"/>
              <a:t>2</a:t>
            </a:r>
            <a:endParaRPr lang="en-GB" dirty="0"/>
          </a:p>
        </p:txBody>
      </p:sp>
      <p:sp>
        <p:nvSpPr>
          <p:cNvPr id="3" name="Content Placeholder 2"/>
          <p:cNvSpPr>
            <a:spLocks noGrp="1"/>
          </p:cNvSpPr>
          <p:nvPr>
            <p:ph idx="1"/>
          </p:nvPr>
        </p:nvSpPr>
        <p:spPr/>
        <p:txBody>
          <a:bodyPr/>
          <a:lstStyle/>
          <a:p>
            <a:r>
              <a:rPr lang="en-GB" dirty="0" smtClean="0"/>
              <a:t>Corpus Christi Primary School</a:t>
            </a:r>
          </a:p>
          <a:p>
            <a:r>
              <a:rPr lang="en-GB" dirty="0" smtClean="0"/>
              <a:t>Small group intervention (2 ASD boys, 1 ADHD boy)</a:t>
            </a:r>
          </a:p>
          <a:p>
            <a:r>
              <a:rPr lang="en-GB" u="sng" dirty="0" smtClean="0">
                <a:hlinkClick r:id="rId3"/>
              </a:rPr>
              <a:t>https</a:t>
            </a:r>
            <a:r>
              <a:rPr lang="en-GB" u="sng" dirty="0">
                <a:hlinkClick r:id="rId3"/>
              </a:rPr>
              <a:t>://m.youtube.com/playlist?list=PLDKGHjG_MJg7u1b26CM3DpWN6UGWzbCRD</a:t>
            </a:r>
            <a:endParaRPr lang="en-GB" dirty="0" smtClean="0"/>
          </a:p>
          <a:p>
            <a:r>
              <a:rPr lang="en-GB" dirty="0"/>
              <a:t>Issue</a:t>
            </a:r>
          </a:p>
          <a:p>
            <a:r>
              <a:rPr lang="en-GB" dirty="0"/>
              <a:t>Strategies implemented</a:t>
            </a:r>
          </a:p>
          <a:p>
            <a:r>
              <a:rPr lang="en-GB" dirty="0"/>
              <a:t>Progress made.  </a:t>
            </a:r>
          </a:p>
        </p:txBody>
      </p:sp>
    </p:spTree>
    <p:extLst>
      <p:ext uri="{BB962C8B-B14F-4D97-AF65-F5344CB8AC3E}">
        <p14:creationId xmlns:p14="http://schemas.microsoft.com/office/powerpoint/2010/main" val="1011760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a:t>
            </a:r>
            <a:r>
              <a:rPr lang="en-GB" dirty="0" smtClean="0"/>
              <a:t>3</a:t>
            </a:r>
            <a:endParaRPr lang="en-GB" dirty="0"/>
          </a:p>
        </p:txBody>
      </p:sp>
      <p:sp>
        <p:nvSpPr>
          <p:cNvPr id="3" name="Content Placeholder 2"/>
          <p:cNvSpPr>
            <a:spLocks noGrp="1"/>
          </p:cNvSpPr>
          <p:nvPr>
            <p:ph idx="1"/>
          </p:nvPr>
        </p:nvSpPr>
        <p:spPr/>
        <p:txBody>
          <a:bodyPr/>
          <a:lstStyle/>
          <a:p>
            <a:r>
              <a:rPr lang="en-GB" dirty="0" smtClean="0"/>
              <a:t>St Theresa’s Catholic </a:t>
            </a:r>
            <a:r>
              <a:rPr lang="en-GB" dirty="0"/>
              <a:t>P</a:t>
            </a:r>
            <a:r>
              <a:rPr lang="en-GB" dirty="0" smtClean="0"/>
              <a:t>rimary School</a:t>
            </a:r>
          </a:p>
          <a:p>
            <a:r>
              <a:rPr lang="en-GB" dirty="0" smtClean="0"/>
              <a:t>Y3 Boy</a:t>
            </a:r>
          </a:p>
          <a:p>
            <a:r>
              <a:rPr lang="en-GB" dirty="0" smtClean="0"/>
              <a:t>Y3 Girl (name song)</a:t>
            </a:r>
          </a:p>
          <a:p>
            <a:r>
              <a:rPr lang="en-GB" dirty="0"/>
              <a:t>Issue</a:t>
            </a:r>
          </a:p>
          <a:p>
            <a:r>
              <a:rPr lang="en-GB" dirty="0"/>
              <a:t>Strategies implemented</a:t>
            </a:r>
          </a:p>
          <a:p>
            <a:r>
              <a:rPr lang="en-GB" dirty="0"/>
              <a:t>Progress made.  </a:t>
            </a:r>
          </a:p>
        </p:txBody>
      </p:sp>
    </p:spTree>
    <p:extLst>
      <p:ext uri="{BB962C8B-B14F-4D97-AF65-F5344CB8AC3E}">
        <p14:creationId xmlns:p14="http://schemas.microsoft.com/office/powerpoint/2010/main" val="34017152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Becoming Visible: identifying girls on the autistic spectrum</a:t>
            </a:r>
            <a:endParaRPr lang="en-US" dirty="0" smtClean="0"/>
          </a:p>
        </p:txBody>
      </p:sp>
      <p:pic>
        <p:nvPicPr>
          <p:cNvPr id="3075" name="Content Placeholder 5" descr="autism cover.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70351" y="1600201"/>
            <a:ext cx="4051300" cy="4525963"/>
          </a:xfrm>
        </p:spPr>
      </p:pic>
    </p:spTree>
    <p:extLst>
      <p:ext uri="{BB962C8B-B14F-4D97-AF65-F5344CB8AC3E}">
        <p14:creationId xmlns:p14="http://schemas.microsoft.com/office/powerpoint/2010/main" val="3824781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smtClean="0"/>
              <a:t>Diagnosing ASD</a:t>
            </a:r>
            <a:endParaRPr lang="en-US" altLang="en-US" smtClean="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GB" dirty="0" smtClean="0"/>
              <a:t>The ration of males to females in NAS schools is approx 5:1 and 4:1 in adult services.</a:t>
            </a:r>
          </a:p>
          <a:p>
            <a:pPr fontAlgn="auto">
              <a:spcAft>
                <a:spcPts val="0"/>
              </a:spcAft>
              <a:buFont typeface="Arial" pitchFamily="34" charset="0"/>
              <a:buChar char="•"/>
              <a:defRPr/>
            </a:pPr>
            <a:r>
              <a:rPr lang="en-GB" dirty="0" smtClean="0"/>
              <a:t>Wing (1981) found there were 15 times more males, although this fell to 2:1 when learning disabilities were included.</a:t>
            </a:r>
          </a:p>
          <a:p>
            <a:pPr fontAlgn="auto">
              <a:spcAft>
                <a:spcPts val="0"/>
              </a:spcAft>
              <a:buFont typeface="Arial" pitchFamily="34" charset="0"/>
              <a:buChar char="•"/>
              <a:defRPr/>
            </a:pPr>
            <a:r>
              <a:rPr lang="en-GB" dirty="0" smtClean="0"/>
              <a:t>Many women who are eventually diagnosed as ASD were initially diagnosed with learning difficulties, personality disorder, OCD and eating disorders. </a:t>
            </a:r>
            <a:r>
              <a:rPr lang="en-GB" sz="2400" dirty="0" smtClean="0"/>
              <a:t>(Reynolds 2013)</a:t>
            </a:r>
            <a:endParaRPr lang="en-US" sz="2400" dirty="0" smtClean="0"/>
          </a:p>
        </p:txBody>
      </p:sp>
    </p:spTree>
    <p:extLst>
      <p:ext uri="{BB962C8B-B14F-4D97-AF65-F5344CB8AC3E}">
        <p14:creationId xmlns:p14="http://schemas.microsoft.com/office/powerpoint/2010/main" val="774758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GB" dirty="0" smtClean="0"/>
              <a:t>Male and female brain development</a:t>
            </a:r>
            <a:endParaRPr lang="en-US" dirty="0" smtClean="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GB" dirty="0" smtClean="0"/>
              <a:t>Research suggests there is a difference in how male and female brain develops. (Baron Cohen 2003)</a:t>
            </a:r>
          </a:p>
          <a:p>
            <a:pPr fontAlgn="auto">
              <a:spcAft>
                <a:spcPts val="0"/>
              </a:spcAft>
              <a:buFont typeface="Arial" pitchFamily="34" charset="0"/>
              <a:buChar char="•"/>
              <a:defRPr/>
            </a:pPr>
            <a:r>
              <a:rPr lang="en-GB" dirty="0" smtClean="0"/>
              <a:t>In pregnancy, foetal testosterone surges between 8-24 weeks , which increases the growth of right hemisphere which deals with logic, systemising, patterning and structures.</a:t>
            </a:r>
          </a:p>
          <a:p>
            <a:pPr fontAlgn="auto">
              <a:spcAft>
                <a:spcPts val="0"/>
              </a:spcAft>
              <a:buFont typeface="Arial" pitchFamily="34" charset="0"/>
              <a:buChar char="•"/>
              <a:defRPr/>
            </a:pPr>
            <a:r>
              <a:rPr lang="en-GB" dirty="0" smtClean="0"/>
              <a:t>Lower levels of </a:t>
            </a:r>
            <a:r>
              <a:rPr lang="en-GB" dirty="0" err="1" smtClean="0"/>
              <a:t>fT</a:t>
            </a:r>
            <a:r>
              <a:rPr lang="en-GB" dirty="0" smtClean="0"/>
              <a:t> , typically found in girls lead to better communication skills, eye contact and use of language.</a:t>
            </a:r>
          </a:p>
          <a:p>
            <a:pPr fontAlgn="auto">
              <a:spcAft>
                <a:spcPts val="0"/>
              </a:spcAft>
              <a:buFont typeface="Arial" pitchFamily="34" charset="0"/>
              <a:buChar char="•"/>
              <a:defRPr/>
            </a:pPr>
            <a:r>
              <a:rPr lang="en-GB" dirty="0" smtClean="0"/>
              <a:t>Baron Cohen’s ‘Extreme Male brain’ theory suggests the male brain is predominately hardwired for understanding and building systems. It may take fewer changes in boys brains to push them into autism.</a:t>
            </a:r>
          </a:p>
        </p:txBody>
      </p:sp>
    </p:spTree>
    <p:extLst>
      <p:ext uri="{BB962C8B-B14F-4D97-AF65-F5344CB8AC3E}">
        <p14:creationId xmlns:p14="http://schemas.microsoft.com/office/powerpoint/2010/main" val="36182146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smtClean="0"/>
              <a:t>Triad of impairment</a:t>
            </a:r>
            <a:endParaRPr lang="en-US" altLang="en-US"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None/>
              <a:defRPr/>
            </a:pPr>
            <a:r>
              <a:rPr lang="en-GB" dirty="0" smtClean="0"/>
              <a:t>     Wing’s triad of impairment includes lack of eye contact, dislike of being touched, lack of social interaction and empathy , rigid and repetitive behaviours</a:t>
            </a:r>
          </a:p>
          <a:p>
            <a:pPr fontAlgn="auto">
              <a:spcAft>
                <a:spcPts val="0"/>
              </a:spcAft>
              <a:buFont typeface="Arial" pitchFamily="34" charset="0"/>
              <a:buChar char="•"/>
              <a:defRPr/>
            </a:pPr>
            <a:r>
              <a:rPr lang="en-GB" dirty="0" smtClean="0"/>
              <a:t>These are more prevalent in boys than girls, who may learn social interaction and copy skills such as turn taking, smiling, eye contact etc</a:t>
            </a:r>
          </a:p>
          <a:p>
            <a:pPr fontAlgn="auto">
              <a:spcAft>
                <a:spcPts val="0"/>
              </a:spcAft>
              <a:buFont typeface="Arial" pitchFamily="34" charset="0"/>
              <a:buChar char="•"/>
              <a:defRPr/>
            </a:pPr>
            <a:r>
              <a:rPr lang="en-GB" dirty="0" smtClean="0"/>
              <a:t>Girls go undetected because they have a non male- typical- presentation and an ability to camouflage their difficulties</a:t>
            </a:r>
          </a:p>
          <a:p>
            <a:pPr fontAlgn="auto">
              <a:spcAft>
                <a:spcPts val="0"/>
              </a:spcAft>
              <a:buFont typeface="Arial" pitchFamily="34" charset="0"/>
              <a:buChar char="•"/>
              <a:defRPr/>
            </a:pPr>
            <a:r>
              <a:rPr lang="en-GB" dirty="0" smtClean="0"/>
              <a:t>Girls may be more motivated to conform socially and “pretend to be normal” (Attwood 2006)</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40050162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GB" dirty="0" smtClean="0"/>
              <a:t>How do girls differ in ASD presentation?</a:t>
            </a:r>
            <a:endParaRPr lang="en-US" dirty="0" smtClean="0"/>
          </a:p>
        </p:txBody>
      </p:sp>
      <p:sp>
        <p:nvSpPr>
          <p:cNvPr id="8195" name="Content Placeholder 2"/>
          <p:cNvSpPr>
            <a:spLocks noGrp="1"/>
          </p:cNvSpPr>
          <p:nvPr>
            <p:ph idx="1"/>
          </p:nvPr>
        </p:nvSpPr>
        <p:spPr/>
        <p:txBody>
          <a:bodyPr/>
          <a:lstStyle/>
          <a:p>
            <a:r>
              <a:rPr lang="en-GB" altLang="en-US" sz="2400" smtClean="0"/>
              <a:t>Girls may be looked after by other girls in school, so will not appear isolated. They may also play with younger children</a:t>
            </a:r>
          </a:p>
          <a:p>
            <a:r>
              <a:rPr lang="en-GB" altLang="en-US" sz="2400" smtClean="0"/>
              <a:t>Girls may be very creative, but have difficulty with flexible thinking and prefer rigid routines.</a:t>
            </a:r>
          </a:p>
          <a:p>
            <a:r>
              <a:rPr lang="en-GB" altLang="en-US" sz="2400" smtClean="0"/>
              <a:t>Girls may have intense interests in animals, pop stars etc, which may appear like neuro-typical girls</a:t>
            </a:r>
          </a:p>
          <a:p>
            <a:r>
              <a:rPr lang="en-GB" altLang="en-US" sz="2400" smtClean="0"/>
              <a:t>Girls may appear to use imaginative play, but this may be repetitive and intense</a:t>
            </a:r>
          </a:p>
          <a:p>
            <a:r>
              <a:rPr lang="en-GB" altLang="en-US" sz="2400" smtClean="0"/>
              <a:t>Girls may have vivid imaginary worlds, write stories, draw and read fiction as a relief from social interaction</a:t>
            </a:r>
          </a:p>
          <a:p>
            <a:r>
              <a:rPr lang="en-GB" altLang="en-US" sz="2400" smtClean="0"/>
              <a:t>Girls tend not to be disruptive in class, preferring to withdraw into their own imaginary worlds</a:t>
            </a:r>
          </a:p>
          <a:p>
            <a:endParaRPr lang="en-GB" altLang="en-US" sz="2400" smtClean="0"/>
          </a:p>
          <a:p>
            <a:endParaRPr lang="en-US" altLang="en-US" sz="2400" smtClean="0"/>
          </a:p>
        </p:txBody>
      </p:sp>
    </p:spTree>
    <p:extLst>
      <p:ext uri="{BB962C8B-B14F-4D97-AF65-F5344CB8AC3E}">
        <p14:creationId xmlns:p14="http://schemas.microsoft.com/office/powerpoint/2010/main" val="530237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Puberty and beyond</a:t>
            </a:r>
            <a:endParaRPr lang="en-US" altLang="en-US" smtClean="0"/>
          </a:p>
        </p:txBody>
      </p:sp>
      <p:sp>
        <p:nvSpPr>
          <p:cNvPr id="3" name="Content Placeholder 2"/>
          <p:cNvSpPr>
            <a:spLocks noGrp="1"/>
          </p:cNvSpPr>
          <p:nvPr>
            <p:ph idx="1"/>
          </p:nvPr>
        </p:nvSpPr>
        <p:spPr>
          <a:xfrm>
            <a:off x="609600" y="1357313"/>
            <a:ext cx="10972800" cy="4768850"/>
          </a:xfrm>
        </p:spPr>
        <p:txBody>
          <a:bodyPr rtlCol="0">
            <a:normAutofit fontScale="70000" lnSpcReduction="20000"/>
          </a:bodyPr>
          <a:lstStyle/>
          <a:p>
            <a:pPr fontAlgn="auto">
              <a:spcAft>
                <a:spcPts val="0"/>
              </a:spcAft>
              <a:buFont typeface="Arial" pitchFamily="34" charset="0"/>
              <a:buChar char="•"/>
              <a:defRPr/>
            </a:pPr>
            <a:r>
              <a:rPr lang="en-GB" dirty="0" smtClean="0"/>
              <a:t>At puberty, girls lose the protective world of primary school and may struggle to fit in to the more tribal behaviour of teenage girls. </a:t>
            </a:r>
          </a:p>
          <a:p>
            <a:pPr fontAlgn="auto">
              <a:spcAft>
                <a:spcPts val="0"/>
              </a:spcAft>
              <a:buFont typeface="Arial" pitchFamily="34" charset="0"/>
              <a:buChar char="•"/>
              <a:defRPr/>
            </a:pPr>
            <a:r>
              <a:rPr lang="en-GB" dirty="0" smtClean="0"/>
              <a:t>Social interaction amongst teenagers becomes more important and ASD girls may become more aggressive and confrontational as they try to cope.</a:t>
            </a:r>
          </a:p>
          <a:p>
            <a:pPr fontAlgn="auto">
              <a:spcAft>
                <a:spcPts val="0"/>
              </a:spcAft>
              <a:buFont typeface="Arial" pitchFamily="34" charset="0"/>
              <a:buChar char="•"/>
              <a:defRPr/>
            </a:pPr>
            <a:r>
              <a:rPr lang="en-GB" dirty="0" smtClean="0"/>
              <a:t>Sex and relationships may cause difficulties and girls can be vulnerable to inappropriate relationships and grooming</a:t>
            </a:r>
          </a:p>
          <a:p>
            <a:pPr fontAlgn="auto">
              <a:spcAft>
                <a:spcPts val="0"/>
              </a:spcAft>
              <a:buFont typeface="Arial" pitchFamily="34" charset="0"/>
              <a:buChar char="•"/>
              <a:defRPr/>
            </a:pPr>
            <a:r>
              <a:rPr lang="en-GB" dirty="0" smtClean="0"/>
              <a:t>Social media can be helpful in allowing girls to communicate with others, but can also make them vulnerable as they are unable to differentiate between genuine friendship and inappropriate behaviours</a:t>
            </a:r>
          </a:p>
          <a:p>
            <a:pPr fontAlgn="auto">
              <a:spcAft>
                <a:spcPts val="0"/>
              </a:spcAft>
              <a:buFont typeface="Arial" pitchFamily="34" charset="0"/>
              <a:buChar char="•"/>
              <a:defRPr/>
            </a:pPr>
            <a:r>
              <a:rPr lang="en-GB" dirty="0" smtClean="0"/>
              <a:t>Some girls with ASD suggest that they may feel other’s emotions too intensely to cope, and may withdraw and self sooth.</a:t>
            </a:r>
          </a:p>
          <a:p>
            <a:pPr fontAlgn="auto">
              <a:spcAft>
                <a:spcPts val="0"/>
              </a:spcAft>
              <a:buFont typeface="Arial" pitchFamily="34" charset="0"/>
              <a:buChar char="•"/>
              <a:defRPr/>
            </a:pPr>
            <a:r>
              <a:rPr lang="en-GB" dirty="0" smtClean="0"/>
              <a:t>Many women with high functioning ASD speak of intense feelings of fear and anxiety, and this leads to social exhaustion when they return home. </a:t>
            </a:r>
          </a:p>
          <a:p>
            <a:pPr fontAlgn="auto">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3334753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overview</a:t>
            </a:r>
            <a:endParaRPr lang="en-GB" dirty="0"/>
          </a:p>
        </p:txBody>
      </p:sp>
      <p:sp>
        <p:nvSpPr>
          <p:cNvPr id="3" name="Content Placeholder 2"/>
          <p:cNvSpPr>
            <a:spLocks noGrp="1"/>
          </p:cNvSpPr>
          <p:nvPr>
            <p:ph idx="1"/>
          </p:nvPr>
        </p:nvSpPr>
        <p:spPr/>
        <p:txBody>
          <a:bodyPr/>
          <a:lstStyle/>
          <a:p>
            <a:r>
              <a:rPr lang="en-GB" sz="3200" dirty="0" smtClean="0"/>
              <a:t>What are we talking about and why?</a:t>
            </a:r>
          </a:p>
          <a:p>
            <a:r>
              <a:rPr lang="en-GB" sz="3200" dirty="0" smtClean="0"/>
              <a:t>What is the impact in schools?</a:t>
            </a:r>
          </a:p>
          <a:p>
            <a:r>
              <a:rPr lang="en-GB" sz="3200" dirty="0" smtClean="0"/>
              <a:t>Break </a:t>
            </a:r>
          </a:p>
          <a:p>
            <a:r>
              <a:rPr lang="en-GB" sz="3200" dirty="0" smtClean="0"/>
              <a:t>What can we do in schools?</a:t>
            </a:r>
          </a:p>
          <a:p>
            <a:r>
              <a:rPr lang="en-GB" sz="3200" dirty="0" smtClean="0"/>
              <a:t>Action planning</a:t>
            </a:r>
          </a:p>
          <a:p>
            <a:r>
              <a:rPr lang="en-GB" sz="3200" dirty="0" smtClean="0"/>
              <a:t>Evaluation </a:t>
            </a:r>
          </a:p>
          <a:p>
            <a:endParaRPr lang="en-GB" dirty="0"/>
          </a:p>
        </p:txBody>
      </p:sp>
    </p:spTree>
    <p:extLst>
      <p:ext uri="{BB962C8B-B14F-4D97-AF65-F5344CB8AC3E}">
        <p14:creationId xmlns:p14="http://schemas.microsoft.com/office/powerpoint/2010/main" val="29833555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What can help girls with ASD?</a:t>
            </a:r>
            <a:endParaRPr lang="en-US" altLang="en-US" smtClean="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None/>
              <a:defRPr/>
            </a:pPr>
            <a:r>
              <a:rPr lang="en-GB" dirty="0" smtClean="0"/>
              <a:t>Many people on the autistic spectrum prefer to think visually rather than verbally. Developing symbolic capacity encourages language development and reduction in stereotypical behaviours.</a:t>
            </a:r>
          </a:p>
          <a:p>
            <a:pPr fontAlgn="auto">
              <a:spcAft>
                <a:spcPts val="0"/>
              </a:spcAft>
              <a:buFont typeface="Arial" pitchFamily="34" charset="0"/>
              <a:buNone/>
              <a:defRPr/>
            </a:pPr>
            <a:r>
              <a:rPr lang="en-GB" smtClean="0"/>
              <a:t>Small group-work</a:t>
            </a:r>
            <a:endParaRPr lang="en-GB" dirty="0" smtClean="0"/>
          </a:p>
          <a:p>
            <a:pPr fontAlgn="auto">
              <a:spcAft>
                <a:spcPts val="0"/>
              </a:spcAft>
              <a:buFont typeface="Arial" pitchFamily="34" charset="0"/>
              <a:buNone/>
              <a:defRPr/>
            </a:pPr>
            <a:r>
              <a:rPr lang="en-GB" dirty="0" smtClean="0"/>
              <a:t>Structured games with rules</a:t>
            </a:r>
          </a:p>
          <a:p>
            <a:pPr fontAlgn="auto">
              <a:spcAft>
                <a:spcPts val="0"/>
              </a:spcAft>
              <a:buFont typeface="Arial" pitchFamily="34" charset="0"/>
              <a:buNone/>
              <a:defRPr/>
            </a:pPr>
            <a:r>
              <a:rPr lang="en-GB" dirty="0" smtClean="0"/>
              <a:t>Drama and role play</a:t>
            </a:r>
          </a:p>
          <a:p>
            <a:pPr fontAlgn="auto">
              <a:spcAft>
                <a:spcPts val="0"/>
              </a:spcAft>
              <a:buFont typeface="Arial" pitchFamily="34" charset="0"/>
              <a:buNone/>
              <a:defRPr/>
            </a:pPr>
            <a:r>
              <a:rPr lang="en-GB" dirty="0" smtClean="0"/>
              <a:t>Music and dance</a:t>
            </a:r>
          </a:p>
          <a:p>
            <a:pPr fontAlgn="auto">
              <a:spcAft>
                <a:spcPts val="0"/>
              </a:spcAft>
              <a:buFont typeface="Arial" pitchFamily="34" charset="0"/>
              <a:buNone/>
              <a:defRPr/>
            </a:pPr>
            <a:r>
              <a:rPr lang="en-GB" dirty="0" smtClean="0"/>
              <a:t>Social stories</a:t>
            </a:r>
          </a:p>
          <a:p>
            <a:pPr fontAlgn="auto">
              <a:spcAft>
                <a:spcPts val="0"/>
              </a:spcAft>
              <a:buFont typeface="Arial" pitchFamily="34" charset="0"/>
              <a:buNone/>
              <a:defRPr/>
            </a:pPr>
            <a:r>
              <a:rPr lang="en-GB" dirty="0" smtClean="0"/>
              <a:t>Creative play</a:t>
            </a:r>
          </a:p>
          <a:p>
            <a:pPr fontAlgn="auto">
              <a:spcAft>
                <a:spcPts val="0"/>
              </a:spcAft>
              <a:buFont typeface="Arial" pitchFamily="34" charset="0"/>
              <a:buNone/>
              <a:defRPr/>
            </a:pPr>
            <a:r>
              <a:rPr lang="en-GB" dirty="0" smtClean="0"/>
              <a:t>Puppets </a:t>
            </a:r>
          </a:p>
          <a:p>
            <a:pPr fontAlgn="auto">
              <a:spcAft>
                <a:spcPts val="0"/>
              </a:spcAft>
              <a:buFont typeface="Arial" pitchFamily="34" charset="0"/>
              <a:buNone/>
              <a:defRPr/>
            </a:pPr>
            <a:endParaRPr lang="en-US" dirty="0" smtClean="0"/>
          </a:p>
        </p:txBody>
      </p:sp>
    </p:spTree>
    <p:extLst>
      <p:ext uri="{BB962C8B-B14F-4D97-AF65-F5344CB8AC3E}">
        <p14:creationId xmlns:p14="http://schemas.microsoft.com/office/powerpoint/2010/main" val="36469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demo of how Solution Focused Practice works</a:t>
            </a:r>
            <a:endParaRPr lang="en-GB"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44" t="34221" r="5038" b="20540"/>
          <a:stretch/>
        </p:blipFill>
        <p:spPr bwMode="auto">
          <a:xfrm>
            <a:off x="1234934" y="2120900"/>
            <a:ext cx="9722132" cy="26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8313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focus in practice</a:t>
            </a:r>
            <a:endParaRPr lang="en-GB" dirty="0"/>
          </a:p>
        </p:txBody>
      </p:sp>
      <p:sp>
        <p:nvSpPr>
          <p:cNvPr id="3" name="Content Placeholder 2"/>
          <p:cNvSpPr>
            <a:spLocks noGrp="1"/>
          </p:cNvSpPr>
          <p:nvPr>
            <p:ph idx="1"/>
          </p:nvPr>
        </p:nvSpPr>
        <p:spPr/>
        <p:txBody>
          <a:bodyPr/>
          <a:lstStyle/>
          <a:p>
            <a:r>
              <a:rPr lang="en-GB" sz="2800" dirty="0" smtClean="0"/>
              <a:t>A simple guide to SF working is available at </a:t>
            </a:r>
            <a:r>
              <a:rPr lang="en-GB" sz="2800" dirty="0" smtClean="0">
                <a:hlinkClick r:id="rId2"/>
              </a:rPr>
              <a:t>http</a:t>
            </a:r>
            <a:r>
              <a:rPr lang="en-GB" sz="2800" dirty="0">
                <a:hlinkClick r:id="rId2"/>
              </a:rPr>
              <a:t>://www.solutionfocused.net/what-is-solution-focused-therapy</a:t>
            </a:r>
            <a:r>
              <a:rPr lang="en-GB" sz="2800" dirty="0" smtClean="0">
                <a:hlinkClick r:id="rId2"/>
              </a:rPr>
              <a:t>/</a:t>
            </a:r>
            <a:r>
              <a:rPr lang="en-GB" sz="2800" dirty="0" smtClean="0"/>
              <a:t> </a:t>
            </a:r>
          </a:p>
          <a:p>
            <a:pPr marL="0" indent="0">
              <a:buNone/>
            </a:pPr>
            <a:endParaRPr lang="en-GB" sz="2800" dirty="0"/>
          </a:p>
          <a:p>
            <a:r>
              <a:rPr lang="en-GB" sz="2800" dirty="0" smtClean="0"/>
              <a:t>The NSPCC has produced SF guidance ‘A </a:t>
            </a:r>
            <a:r>
              <a:rPr lang="en-GB" sz="2800" dirty="0"/>
              <a:t>toolkit for </a:t>
            </a:r>
            <a:r>
              <a:rPr lang="en-GB" sz="2800" dirty="0" smtClean="0"/>
              <a:t>working with children and </a:t>
            </a:r>
            <a:r>
              <a:rPr lang="en-GB" sz="2800" dirty="0"/>
              <a:t>young </a:t>
            </a:r>
            <a:r>
              <a:rPr lang="en-GB" sz="2800" dirty="0" smtClean="0"/>
              <a:t>people’ available at   </a:t>
            </a:r>
            <a:r>
              <a:rPr lang="en-GB" sz="2800" dirty="0" smtClean="0">
                <a:hlinkClick r:id="rId3"/>
              </a:rPr>
              <a:t>https</a:t>
            </a:r>
            <a:r>
              <a:rPr lang="en-GB" sz="2800" dirty="0">
                <a:hlinkClick r:id="rId3"/>
              </a:rPr>
              <a:t>://</a:t>
            </a:r>
            <a:r>
              <a:rPr lang="en-GB" sz="2800" dirty="0" smtClean="0">
                <a:hlinkClick r:id="rId3"/>
              </a:rPr>
              <a:t>www.nspcc.org.uk/globalassets/documents/publications/solution-focused-practice-toolkit.pdf</a:t>
            </a:r>
            <a:r>
              <a:rPr lang="en-GB" sz="2800" dirty="0" smtClean="0"/>
              <a:t> </a:t>
            </a:r>
            <a:endParaRPr lang="en-GB" sz="2800" dirty="0"/>
          </a:p>
        </p:txBody>
      </p:sp>
    </p:spTree>
    <p:extLst>
      <p:ext uri="{BB962C8B-B14F-4D97-AF65-F5344CB8AC3E}">
        <p14:creationId xmlns:p14="http://schemas.microsoft.com/office/powerpoint/2010/main" val="87397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 planning </a:t>
            </a:r>
            <a:endParaRPr lang="en-GB" dirty="0"/>
          </a:p>
        </p:txBody>
      </p:sp>
      <p:sp>
        <p:nvSpPr>
          <p:cNvPr id="3" name="Content Placeholder 2"/>
          <p:cNvSpPr>
            <a:spLocks noGrp="1"/>
          </p:cNvSpPr>
          <p:nvPr>
            <p:ph idx="1"/>
          </p:nvPr>
        </p:nvSpPr>
        <p:spPr/>
        <p:txBody>
          <a:bodyPr/>
          <a:lstStyle/>
          <a:p>
            <a:r>
              <a:rPr lang="en-GB" dirty="0" smtClean="0"/>
              <a:t>Pick an area to work on that you have some control over.</a:t>
            </a:r>
          </a:p>
          <a:p>
            <a:r>
              <a:rPr lang="en-GB" dirty="0" smtClean="0"/>
              <a:t>Be as specific as you can</a:t>
            </a:r>
          </a:p>
          <a:p>
            <a:r>
              <a:rPr lang="en-GB" dirty="0" smtClean="0"/>
              <a:t>Rate how things are in relation to this on a scale of 1-10 with 1 being low and 10 being high.</a:t>
            </a:r>
          </a:p>
          <a:p>
            <a:r>
              <a:rPr lang="en-GB" dirty="0" smtClean="0"/>
              <a:t>Work your way through the questions in pairs </a:t>
            </a:r>
            <a:endParaRPr lang="en-GB" dirty="0"/>
          </a:p>
        </p:txBody>
      </p:sp>
    </p:spTree>
    <p:extLst>
      <p:ext uri="{BB962C8B-B14F-4D97-AF65-F5344CB8AC3E}">
        <p14:creationId xmlns:p14="http://schemas.microsoft.com/office/powerpoint/2010/main" val="940314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 </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703479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Booking further training or SLDM sessions?</a:t>
            </a:r>
            <a:endParaRPr lang="en-GB" dirty="0"/>
          </a:p>
        </p:txBody>
      </p:sp>
      <p:sp>
        <p:nvSpPr>
          <p:cNvPr id="3" name="Content Placeholder 2"/>
          <p:cNvSpPr>
            <a:spLocks noGrp="1"/>
          </p:cNvSpPr>
          <p:nvPr>
            <p:ph idx="1"/>
          </p:nvPr>
        </p:nvSpPr>
        <p:spPr>
          <a:xfrm>
            <a:off x="0" y="1825625"/>
            <a:ext cx="12192000" cy="4536538"/>
          </a:xfrm>
        </p:spPr>
        <p:txBody>
          <a:bodyPr>
            <a:normAutofit/>
          </a:bodyPr>
          <a:lstStyle/>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smtClean="0"/>
          </a:p>
          <a:p>
            <a:pPr marL="0" indent="0">
              <a:buNone/>
            </a:pPr>
            <a:endParaRPr lang="en-GB" sz="2400" dirty="0"/>
          </a:p>
          <a:p>
            <a:pPr marL="0" indent="0" algn="ctr">
              <a:buNone/>
            </a:pPr>
            <a:r>
              <a:rPr lang="en-GB" sz="2400" dirty="0" smtClean="0"/>
              <a:t>Don’t forget to use </a:t>
            </a:r>
            <a:r>
              <a:rPr lang="en-GB" sz="2400" dirty="0" smtClean="0">
                <a:solidFill>
                  <a:srgbClr val="E46A3D"/>
                </a:solidFill>
                <a:hlinkClick r:id="rId2"/>
              </a:rPr>
              <a:t>www.leedsforlearning.co.uk</a:t>
            </a:r>
            <a:r>
              <a:rPr lang="en-GB" sz="2400" dirty="0" smtClean="0"/>
              <a:t> </a:t>
            </a:r>
            <a:endParaRPr lang="en-GB"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60" t="18778" r="5707" b="3071"/>
          <a:stretch/>
        </p:blipFill>
        <p:spPr bwMode="auto">
          <a:xfrm>
            <a:off x="78639" y="1809481"/>
            <a:ext cx="6746448" cy="36668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perspectiveContrastingRightFacing"/>
            <a:lightRig rig="twoPt" dir="t">
              <a:rot lat="0" lon="0" rev="7800000"/>
            </a:lightRig>
          </a:scene3d>
          <a:sp3d contourW="6350">
            <a:bevelT w="50800" h="16510"/>
            <a:contourClr>
              <a:srgbClr val="C0C0C0"/>
            </a:contourClr>
          </a:sp3d>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38" t="18973" r="5338" b="5239"/>
          <a:stretch/>
        </p:blipFill>
        <p:spPr bwMode="auto">
          <a:xfrm>
            <a:off x="4916398" y="1809482"/>
            <a:ext cx="6994365" cy="36668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perspectiveContrastingLeftFacing"/>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20725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Groundrules</a:t>
            </a:r>
            <a:r>
              <a:rPr lang="en-GB" dirty="0" smtClean="0"/>
              <a:t> </a:t>
            </a:r>
            <a:endParaRPr lang="en-GB" dirty="0"/>
          </a:p>
        </p:txBody>
      </p:sp>
      <p:sp>
        <p:nvSpPr>
          <p:cNvPr id="3" name="Content Placeholder 2"/>
          <p:cNvSpPr>
            <a:spLocks noGrp="1"/>
          </p:cNvSpPr>
          <p:nvPr>
            <p:ph idx="1"/>
          </p:nvPr>
        </p:nvSpPr>
        <p:spPr/>
        <p:txBody>
          <a:bodyPr/>
          <a:lstStyle/>
          <a:p>
            <a:r>
              <a:rPr lang="en-GB" dirty="0" smtClean="0"/>
              <a:t>How do we want to feel during this training?</a:t>
            </a:r>
          </a:p>
          <a:p>
            <a:endParaRPr lang="en-GB" dirty="0"/>
          </a:p>
          <a:p>
            <a:endParaRPr lang="en-GB" dirty="0" smtClean="0"/>
          </a:p>
          <a:p>
            <a:endParaRPr lang="en-GB" dirty="0"/>
          </a:p>
          <a:p>
            <a:r>
              <a:rPr lang="en-GB" dirty="0" smtClean="0"/>
              <a:t>What will we do to ensure we feel like this?</a:t>
            </a:r>
            <a:endParaRPr lang="en-GB" dirty="0"/>
          </a:p>
        </p:txBody>
      </p:sp>
    </p:spTree>
    <p:extLst>
      <p:ext uri="{BB962C8B-B14F-4D97-AF65-F5344CB8AC3E}">
        <p14:creationId xmlns:p14="http://schemas.microsoft.com/office/powerpoint/2010/main" val="2432290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we talking about?</a:t>
            </a:r>
            <a:endParaRPr lang="en-GB" dirty="0"/>
          </a:p>
        </p:txBody>
      </p:sp>
      <p:sp>
        <p:nvSpPr>
          <p:cNvPr id="3" name="Content Placeholder 2"/>
          <p:cNvSpPr>
            <a:spLocks noGrp="1"/>
          </p:cNvSpPr>
          <p:nvPr>
            <p:ph idx="1"/>
          </p:nvPr>
        </p:nvSpPr>
        <p:spPr/>
        <p:txBody>
          <a:bodyPr/>
          <a:lstStyle/>
          <a:p>
            <a:r>
              <a:rPr lang="en-GB" sz="2800" dirty="0"/>
              <a:t>Autism spectrum disorder (ASD) is the name for a range of similar conditions, including Asperger syndrome, that affect a person's social interaction, communication, interests and behaviour.</a:t>
            </a:r>
          </a:p>
          <a:p>
            <a:r>
              <a:rPr lang="en-GB" sz="2800" dirty="0"/>
              <a:t>In children with ASD, the symptoms are present before three years of age, although a diagnosis can sometimes be made after the age of three.</a:t>
            </a:r>
          </a:p>
          <a:p>
            <a:r>
              <a:rPr lang="en-GB" sz="2800" dirty="0"/>
              <a:t>It's estimated that about 1 in every 100 people in the UK has ASD. More boys are diagnosed with the condition than </a:t>
            </a:r>
            <a:r>
              <a:rPr lang="en-GB" sz="2800" dirty="0" smtClean="0"/>
              <a:t>girls</a:t>
            </a:r>
            <a:endParaRPr lang="en-GB" sz="2800" dirty="0"/>
          </a:p>
        </p:txBody>
      </p:sp>
    </p:spTree>
    <p:extLst>
      <p:ext uri="{BB962C8B-B14F-4D97-AF65-F5344CB8AC3E}">
        <p14:creationId xmlns:p14="http://schemas.microsoft.com/office/powerpoint/2010/main" val="4007565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Autism is a lifelong developmental disability that affects how people perceive the world and interact with others.</a:t>
            </a:r>
          </a:p>
          <a:p>
            <a:r>
              <a:rPr lang="en-GB" dirty="0"/>
              <a:t>Autistic people see, hear and feel the world differently to other people. If you are autistic, you are autistic for life; autism is not an illness or disease and cannot be '</a:t>
            </a:r>
            <a:r>
              <a:rPr lang="en-GB" dirty="0">
                <a:hlinkClick r:id="rId3"/>
              </a:rPr>
              <a:t>cured</a:t>
            </a:r>
            <a:r>
              <a:rPr lang="en-GB" dirty="0"/>
              <a:t>'. Often people feel being autistic is a fundamental aspect of their identity.</a:t>
            </a:r>
          </a:p>
          <a:p>
            <a:endParaRPr lang="en-GB" dirty="0"/>
          </a:p>
        </p:txBody>
      </p:sp>
    </p:spTree>
    <p:extLst>
      <p:ext uri="{BB962C8B-B14F-4D97-AF65-F5344CB8AC3E}">
        <p14:creationId xmlns:p14="http://schemas.microsoft.com/office/powerpoint/2010/main" val="2373262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Prevalence </a:t>
            </a:r>
            <a:endParaRPr lang="en-GB" dirty="0"/>
          </a:p>
        </p:txBody>
      </p:sp>
      <p:sp>
        <p:nvSpPr>
          <p:cNvPr id="3" name="Content Placeholder 2"/>
          <p:cNvSpPr>
            <a:spLocks noGrp="1"/>
          </p:cNvSpPr>
          <p:nvPr>
            <p:ph idx="1"/>
          </p:nvPr>
        </p:nvSpPr>
        <p:spPr/>
        <p:txBody>
          <a:bodyPr/>
          <a:lstStyle/>
          <a:p>
            <a:r>
              <a:rPr lang="en-GB" dirty="0"/>
              <a:t>There are </a:t>
            </a:r>
            <a:r>
              <a:rPr lang="en-GB" dirty="0">
                <a:hlinkClick r:id="rId3"/>
              </a:rPr>
              <a:t>around 700,000 people in the UK living with autism</a:t>
            </a:r>
            <a:r>
              <a:rPr lang="en-GB" dirty="0"/>
              <a:t> - that's more than 1 in 100. People from all nationalities and cultural, religious and social backgrounds can be autistic, although it appears to affect </a:t>
            </a:r>
            <a:r>
              <a:rPr lang="en-GB" dirty="0">
                <a:hlinkClick r:id="rId4"/>
              </a:rPr>
              <a:t>more men than women</a:t>
            </a:r>
            <a:r>
              <a:rPr lang="en-GB" dirty="0"/>
              <a:t>.</a:t>
            </a:r>
          </a:p>
        </p:txBody>
      </p:sp>
    </p:spTree>
    <p:extLst>
      <p:ext uri="{BB962C8B-B14F-4D97-AF65-F5344CB8AC3E}">
        <p14:creationId xmlns:p14="http://schemas.microsoft.com/office/powerpoint/2010/main" val="2347302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of Autism</a:t>
            </a:r>
            <a:endParaRPr lang="en-GB" dirty="0"/>
          </a:p>
        </p:txBody>
      </p:sp>
      <p:sp>
        <p:nvSpPr>
          <p:cNvPr id="3" name="Content Placeholder 2"/>
          <p:cNvSpPr>
            <a:spLocks noGrp="1"/>
          </p:cNvSpPr>
          <p:nvPr>
            <p:ph idx="1"/>
          </p:nvPr>
        </p:nvSpPr>
        <p:spPr/>
        <p:txBody>
          <a:bodyPr/>
          <a:lstStyle/>
          <a:p>
            <a:r>
              <a:rPr lang="en-GB" dirty="0" smtClean="0"/>
              <a:t>Genes</a:t>
            </a:r>
          </a:p>
          <a:p>
            <a:r>
              <a:rPr lang="en-GB" dirty="0" smtClean="0"/>
              <a:t>Environmental triggers </a:t>
            </a:r>
          </a:p>
          <a:p>
            <a:r>
              <a:rPr lang="en-GB" dirty="0" smtClean="0"/>
              <a:t>Other health conditions </a:t>
            </a:r>
          </a:p>
          <a:p>
            <a:r>
              <a:rPr lang="en-GB" dirty="0" smtClean="0"/>
              <a:t>Misconceptions about the causes of Autism  </a:t>
            </a:r>
          </a:p>
        </p:txBody>
      </p:sp>
    </p:spTree>
    <p:extLst>
      <p:ext uri="{BB962C8B-B14F-4D97-AF65-F5344CB8AC3E}">
        <p14:creationId xmlns:p14="http://schemas.microsoft.com/office/powerpoint/2010/main" val="277389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2858</TotalTime>
  <Words>2698</Words>
  <Application>Microsoft Office PowerPoint</Application>
  <PresentationFormat>Custom</PresentationFormat>
  <Paragraphs>293</Paragraphs>
  <Slides>45</Slides>
  <Notes>21</Notes>
  <HiddenSlides>0</HiddenSlides>
  <MMClips>3</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‘Autistic Spectrum Conditions: developing school-based strategies for supporting pupils to learn’ </vt:lpstr>
      <vt:lpstr>Welcome and housekeeping</vt:lpstr>
      <vt:lpstr>Getting started </vt:lpstr>
      <vt:lpstr>An overview</vt:lpstr>
      <vt:lpstr>Groundrules </vt:lpstr>
      <vt:lpstr>What are we talking about?</vt:lpstr>
      <vt:lpstr>PowerPoint Presentation</vt:lpstr>
      <vt:lpstr>Prevalence </vt:lpstr>
      <vt:lpstr>Causes of Autism</vt:lpstr>
      <vt:lpstr>In brief </vt:lpstr>
      <vt:lpstr>Some of the main signs that a child may be on the autism spectrum</vt:lpstr>
      <vt:lpstr>Diagnosis </vt:lpstr>
      <vt:lpstr>Assessment will include</vt:lpstr>
      <vt:lpstr>PowerPoint Presentation</vt:lpstr>
      <vt:lpstr>Uncertainty </vt:lpstr>
      <vt:lpstr>Rituals </vt:lpstr>
      <vt:lpstr>Imagination </vt:lpstr>
      <vt:lpstr>The voices of people with a diagnosis </vt:lpstr>
      <vt:lpstr>Parents’ views </vt:lpstr>
      <vt:lpstr>PowerPoint Presentation</vt:lpstr>
      <vt:lpstr>Interventions </vt:lpstr>
      <vt:lpstr>PowerPoint Presentation</vt:lpstr>
      <vt:lpstr>Classroom strategies </vt:lpstr>
      <vt:lpstr>SPELL </vt:lpstr>
      <vt:lpstr>PowerPoint Presentation</vt:lpstr>
      <vt:lpstr>1. Starting Point - Reduce Anxiety and Increase Familiarity </vt:lpstr>
      <vt:lpstr>2. The Environment </vt:lpstr>
      <vt:lpstr>3. Structure of the Session </vt:lpstr>
      <vt:lpstr>4. Monitor Progress and Set Backs</vt:lpstr>
      <vt:lpstr>PowerPoint Presentation</vt:lpstr>
      <vt:lpstr>Case Study 1</vt:lpstr>
      <vt:lpstr>Case Study 2</vt:lpstr>
      <vt:lpstr>Case Study 3</vt:lpstr>
      <vt:lpstr>Becoming Visible: identifying girls on the autistic spectrum</vt:lpstr>
      <vt:lpstr>Diagnosing ASD</vt:lpstr>
      <vt:lpstr>Male and female brain development</vt:lpstr>
      <vt:lpstr>Triad of impairment</vt:lpstr>
      <vt:lpstr>How do girls differ in ASD presentation?</vt:lpstr>
      <vt:lpstr>Puberty and beyond</vt:lpstr>
      <vt:lpstr>What can help girls with ASD?</vt:lpstr>
      <vt:lpstr>A demo of how Solution Focused Practice works</vt:lpstr>
      <vt:lpstr>Solution focus in practice</vt:lpstr>
      <vt:lpstr>Action planning </vt:lpstr>
      <vt:lpstr>Resources </vt:lpstr>
      <vt:lpstr>Booking further training or SLDM sessions?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McGlen</dc:creator>
  <cp:lastModifiedBy>Cater, Alison</cp:lastModifiedBy>
  <cp:revision>97</cp:revision>
  <cp:lastPrinted>2016-06-17T13:12:40Z</cp:lastPrinted>
  <dcterms:created xsi:type="dcterms:W3CDTF">2015-09-10T14:10:15Z</dcterms:created>
  <dcterms:modified xsi:type="dcterms:W3CDTF">2017-07-14T09:08:51Z</dcterms:modified>
</cp:coreProperties>
</file>