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77" r:id="rId6"/>
    <p:sldId id="276" r:id="rId7"/>
    <p:sldId id="257" r:id="rId8"/>
    <p:sldId id="274" r:id="rId9"/>
    <p:sldId id="261" r:id="rId10"/>
    <p:sldId id="275" r:id="rId11"/>
    <p:sldId id="262" r:id="rId12"/>
    <p:sldId id="272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8CBE44"/>
    <a:srgbClr val="DFFFFF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6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7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3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8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1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8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3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4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6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8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01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A45E-55E4-4226-AC27-95F086F88065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54BA-E90A-47D2-BC13-761FF60FA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2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givers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M_LX-RRbkr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86"/>
          <a:stretch/>
        </p:blipFill>
        <p:spPr bwMode="auto">
          <a:xfrm>
            <a:off x="658416" y="116632"/>
            <a:ext cx="8066956" cy="705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6699"/>
                </a:solidFill>
              </a:rPr>
              <a:t/>
            </a:r>
            <a:br>
              <a:rPr lang="en-GB" sz="3600" dirty="0" smtClean="0">
                <a:solidFill>
                  <a:srgbClr val="006699"/>
                </a:solidFill>
              </a:rPr>
            </a:br>
            <a:r>
              <a:rPr lang="en-GB" sz="3600" dirty="0">
                <a:solidFill>
                  <a:srgbClr val="006699"/>
                </a:solidFill>
              </a:rPr>
              <a:t/>
            </a:r>
            <a:br>
              <a:rPr lang="en-GB" sz="3600" dirty="0">
                <a:solidFill>
                  <a:srgbClr val="006699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The project </a:t>
            </a:r>
            <a:r>
              <a:rPr lang="en-GB" sz="3600" dirty="0">
                <a:solidFill>
                  <a:schemeClr val="tx2"/>
                </a:solidFill>
              </a:rPr>
              <a:t>was </a:t>
            </a:r>
            <a:r>
              <a:rPr lang="en-GB" sz="3600" dirty="0" smtClean="0">
                <a:solidFill>
                  <a:schemeClr val="tx2"/>
                </a:solidFill>
              </a:rPr>
              <a:t>‘very </a:t>
            </a:r>
            <a:r>
              <a:rPr lang="en-GB" sz="3600" dirty="0">
                <a:solidFill>
                  <a:schemeClr val="tx2"/>
                </a:solidFill>
              </a:rPr>
              <a:t>effective in </a:t>
            </a:r>
            <a:r>
              <a:rPr lang="en-GB" sz="3600" dirty="0" smtClean="0">
                <a:solidFill>
                  <a:schemeClr val="tx2"/>
                </a:solidFill>
              </a:rPr>
              <a:t>increasing </a:t>
            </a:r>
            <a:r>
              <a:rPr lang="en-GB" sz="3600" b="1" dirty="0" smtClean="0">
                <a:solidFill>
                  <a:schemeClr val="tx2"/>
                </a:solidFill>
              </a:rPr>
              <a:t>empathy</a:t>
            </a:r>
            <a:r>
              <a:rPr lang="en-GB" sz="3600" dirty="0">
                <a:solidFill>
                  <a:schemeClr val="tx2"/>
                </a:solidFill>
              </a:rPr>
              <a:t> levels, </a:t>
            </a:r>
            <a:r>
              <a:rPr lang="en-GB" sz="3600" b="1" dirty="0">
                <a:solidFill>
                  <a:schemeClr val="tx2"/>
                </a:solidFill>
              </a:rPr>
              <a:t>problem-solving, grit</a:t>
            </a:r>
            <a:r>
              <a:rPr lang="en-GB" sz="3600" dirty="0">
                <a:solidFill>
                  <a:schemeClr val="tx2"/>
                </a:solidFill>
              </a:rPr>
              <a:t>, and </a:t>
            </a:r>
            <a:r>
              <a:rPr lang="en-GB" sz="3600" b="1" dirty="0">
                <a:solidFill>
                  <a:schemeClr val="tx2"/>
                </a:solidFill>
              </a:rPr>
              <a:t>community </a:t>
            </a:r>
            <a:r>
              <a:rPr lang="en-GB" sz="3600" b="1" dirty="0" smtClean="0">
                <a:solidFill>
                  <a:schemeClr val="tx2"/>
                </a:solidFill>
              </a:rPr>
              <a:t>skills’</a:t>
            </a:r>
            <a:r>
              <a:rPr lang="en-GB" sz="3600" dirty="0" smtClean="0">
                <a:solidFill>
                  <a:schemeClr val="tx2"/>
                </a:solidFill>
              </a:rPr>
              <a:t> </a:t>
            </a:r>
            <a:r>
              <a:rPr lang="en-GB" sz="3600" dirty="0">
                <a:solidFill>
                  <a:schemeClr val="tx2"/>
                </a:solidFill>
              </a:rPr>
              <a:t>as in each of these areas there were </a:t>
            </a:r>
            <a:r>
              <a:rPr lang="en-GB" sz="3600" dirty="0" smtClean="0">
                <a:solidFill>
                  <a:schemeClr val="tx2"/>
                </a:solidFill>
              </a:rPr>
              <a:t>‘statistically </a:t>
            </a:r>
            <a:r>
              <a:rPr lang="en-GB" sz="3600" dirty="0">
                <a:solidFill>
                  <a:schemeClr val="tx2"/>
                </a:solidFill>
              </a:rPr>
              <a:t>significant </a:t>
            </a:r>
            <a:r>
              <a:rPr lang="en-GB" sz="3600" dirty="0" smtClean="0">
                <a:solidFill>
                  <a:schemeClr val="tx2"/>
                </a:solidFill>
              </a:rPr>
              <a:t>differences </a:t>
            </a:r>
            <a:r>
              <a:rPr lang="en-GB" sz="3600" dirty="0">
                <a:solidFill>
                  <a:schemeClr val="tx2"/>
                </a:solidFill>
              </a:rPr>
              <a:t>between the pupils who participated in the project and the control group</a:t>
            </a:r>
            <a:r>
              <a:rPr lang="en-GB" sz="3600" dirty="0" smtClean="0">
                <a:solidFill>
                  <a:schemeClr val="tx2"/>
                </a:solidFill>
              </a:rPr>
              <a:t>.’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2700" b="1" dirty="0" smtClean="0">
                <a:solidFill>
                  <a:schemeClr val="tx2"/>
                </a:solidFill>
              </a:rPr>
              <a:t>From the results of a randomised control trial run by the Cabinet Office in Spring 2015 with participating schools in Kent and Birmingham</a:t>
            </a:r>
            <a:r>
              <a:rPr lang="en-GB" sz="2700" b="1" dirty="0" smtClean="0">
                <a:solidFill>
                  <a:schemeClr val="tx2"/>
                </a:solidFill>
              </a:rPr>
              <a:t/>
            </a:r>
            <a:br>
              <a:rPr lang="en-GB" sz="2700" b="1" dirty="0" smtClean="0">
                <a:solidFill>
                  <a:schemeClr val="tx2"/>
                </a:solidFill>
              </a:rPr>
            </a:br>
            <a:endParaRPr lang="en-GB" sz="2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380"/>
            <a:ext cx="9144000" cy="42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en-GB" sz="3600" i="1" dirty="0">
                <a:solidFill>
                  <a:schemeClr val="tx2"/>
                </a:solidFill>
              </a:rPr>
              <a:t>‘Almost all teachers (98%) would recommend the MADC to other schools, highlighting the unique qualities of the projects created, how it brings children and classes together, impact on pupil confidence and self-belief.’ </a:t>
            </a:r>
            <a:r>
              <a:rPr lang="en-GB" sz="3600" i="1" dirty="0" smtClean="0">
                <a:solidFill>
                  <a:schemeClr val="tx2"/>
                </a:solidFill>
              </a:rPr>
              <a:t/>
            </a:r>
            <a:br>
              <a:rPr lang="en-GB" sz="3600" i="1" dirty="0" smtClean="0">
                <a:solidFill>
                  <a:schemeClr val="tx2"/>
                </a:solidFill>
              </a:rPr>
            </a:br>
            <a:r>
              <a:rPr lang="en-GB" sz="2200" b="1" dirty="0" smtClean="0">
                <a:solidFill>
                  <a:schemeClr val="tx2"/>
                </a:solidFill>
              </a:rPr>
              <a:t>Independent evaluation report </a:t>
            </a:r>
            <a:r>
              <a:rPr lang="en-GB" sz="2200" b="1" dirty="0">
                <a:solidFill>
                  <a:schemeClr val="tx2"/>
                </a:solidFill>
              </a:rPr>
              <a:t>by York </a:t>
            </a:r>
            <a:r>
              <a:rPr lang="en-GB" sz="2200" b="1" dirty="0" smtClean="0">
                <a:solidFill>
                  <a:schemeClr val="tx2"/>
                </a:solidFill>
              </a:rPr>
              <a:t>Consulting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8" y="476672"/>
            <a:ext cx="88569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5770984" cy="384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1" y="620688"/>
            <a:ext cx="338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Yorkshire Evening Post 10</a:t>
            </a:r>
            <a:r>
              <a:rPr lang="en-GB" sz="2400" baseline="30000" dirty="0" smtClean="0">
                <a:solidFill>
                  <a:schemeClr val="tx2"/>
                </a:solidFill>
              </a:rPr>
              <a:t>th</a:t>
            </a:r>
            <a:r>
              <a:rPr lang="en-GB" sz="2400" dirty="0" smtClean="0">
                <a:solidFill>
                  <a:schemeClr val="tx2"/>
                </a:solidFill>
              </a:rPr>
              <a:t> June </a:t>
            </a:r>
            <a:r>
              <a:rPr lang="en-GB" sz="2400" dirty="0" smtClean="0">
                <a:solidFill>
                  <a:schemeClr val="tx2"/>
                </a:solidFill>
              </a:rPr>
              <a:t>2014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1" r="17977" b="40586"/>
          <a:stretch/>
        </p:blipFill>
        <p:spPr>
          <a:xfrm rot="5656782">
            <a:off x="-1000379" y="1506206"/>
            <a:ext cx="6264697" cy="361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1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95" y="404664"/>
            <a:ext cx="3859285" cy="14348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7544" y="1824288"/>
            <a:ext cx="2832570" cy="2105286"/>
            <a:chOff x="467544" y="1824288"/>
            <a:chExt cx="2832570" cy="2105286"/>
          </a:xfrm>
        </p:grpSpPr>
        <p:sp>
          <p:nvSpPr>
            <p:cNvPr id="3" name="TextBox 2"/>
            <p:cNvSpPr txBox="1"/>
            <p:nvPr/>
          </p:nvSpPr>
          <p:spPr>
            <a:xfrm>
              <a:off x="467544" y="2636912"/>
              <a:ext cx="2832570" cy="1292662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Website resources</a:t>
              </a:r>
            </a:p>
            <a:p>
              <a:pPr algn="ctr"/>
              <a:endParaRPr lang="en-GB" dirty="0">
                <a:solidFill>
                  <a:schemeClr val="tx2"/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Over 150 lessons</a:t>
              </a: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Interactive whiteboard tools</a:t>
              </a:r>
            </a:p>
          </p:txBody>
        </p:sp>
        <p:sp>
          <p:nvSpPr>
            <p:cNvPr id="6" name="Down Arrow 5"/>
            <p:cNvSpPr/>
            <p:nvPr/>
          </p:nvSpPr>
          <p:spPr>
            <a:xfrm rot="1148499">
              <a:off x="1324355" y="1824288"/>
              <a:ext cx="1502262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52120" y="1824289"/>
            <a:ext cx="2714333" cy="2105285"/>
            <a:chOff x="5652120" y="1824289"/>
            <a:chExt cx="2714333" cy="2105285"/>
          </a:xfrm>
        </p:grpSpPr>
        <p:sp>
          <p:nvSpPr>
            <p:cNvPr id="5" name="TextBox 4"/>
            <p:cNvSpPr txBox="1"/>
            <p:nvPr/>
          </p:nvSpPr>
          <p:spPr>
            <a:xfrm>
              <a:off x="5652120" y="2636912"/>
              <a:ext cx="2714333" cy="1292662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INSET Training</a:t>
              </a:r>
            </a:p>
            <a:p>
              <a:pPr algn="ctr"/>
              <a:endParaRPr lang="en-GB" dirty="0">
                <a:solidFill>
                  <a:schemeClr val="tx2"/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After-school staff meetings</a:t>
              </a: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Half-day/Full-day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20272784">
              <a:off x="6076883" y="1824289"/>
              <a:ext cx="1502262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299" y="3801400"/>
            <a:ext cx="3834961" cy="2072390"/>
            <a:chOff x="2603299" y="3801400"/>
            <a:chExt cx="3834961" cy="2072390"/>
          </a:xfrm>
        </p:grpSpPr>
        <p:sp>
          <p:nvSpPr>
            <p:cNvPr id="4" name="TextBox 3"/>
            <p:cNvSpPr txBox="1"/>
            <p:nvPr/>
          </p:nvSpPr>
          <p:spPr>
            <a:xfrm>
              <a:off x="2603299" y="4581128"/>
              <a:ext cx="3834961" cy="1292662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Make a Difference Challenge</a:t>
              </a:r>
            </a:p>
            <a:p>
              <a:pPr algn="ctr"/>
              <a:endParaRPr lang="en-GB" dirty="0">
                <a:solidFill>
                  <a:schemeClr val="tx2"/>
                </a:solidFill>
              </a:endParaRP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Active citizenship project for KS2</a:t>
              </a: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Jan - July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3735905" y="3801400"/>
              <a:ext cx="1502262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70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12130"/>
          <a:stretch/>
        </p:blipFill>
        <p:spPr bwMode="auto">
          <a:xfrm>
            <a:off x="539552" y="0"/>
            <a:ext cx="8191330" cy="69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052736"/>
            <a:ext cx="8576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08" y="242018"/>
            <a:ext cx="3238928" cy="180357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002117" y="2162629"/>
            <a:ext cx="6095937" cy="3817257"/>
          </a:xfrm>
          <a:custGeom>
            <a:avLst/>
            <a:gdLst>
              <a:gd name="connsiteX0" fmla="*/ 1064288 w 5837885"/>
              <a:gd name="connsiteY0" fmla="*/ 0 h 3817257"/>
              <a:gd name="connsiteX1" fmla="*/ 3822003 w 5837885"/>
              <a:gd name="connsiteY1" fmla="*/ 333828 h 3817257"/>
              <a:gd name="connsiteX2" fmla="*/ 338574 w 5837885"/>
              <a:gd name="connsiteY2" fmla="*/ 595085 h 3817257"/>
              <a:gd name="connsiteX3" fmla="*/ 295031 w 5837885"/>
              <a:gd name="connsiteY3" fmla="*/ 986971 h 3817257"/>
              <a:gd name="connsiteX4" fmla="*/ 1760974 w 5837885"/>
              <a:gd name="connsiteY4" fmla="*/ 1973942 h 3817257"/>
              <a:gd name="connsiteX5" fmla="*/ 3038231 w 5837885"/>
              <a:gd name="connsiteY5" fmla="*/ 2162628 h 3817257"/>
              <a:gd name="connsiteX6" fmla="*/ 5287946 w 5837885"/>
              <a:gd name="connsiteY6" fmla="*/ 2743200 h 3817257"/>
              <a:gd name="connsiteX7" fmla="*/ 5824974 w 5837885"/>
              <a:gd name="connsiteY7" fmla="*/ 3599542 h 3817257"/>
              <a:gd name="connsiteX8" fmla="*/ 4939603 w 5837885"/>
              <a:gd name="connsiteY8" fmla="*/ 3817257 h 3817257"/>
              <a:gd name="connsiteX9" fmla="*/ 4939603 w 5837885"/>
              <a:gd name="connsiteY9" fmla="*/ 3817257 h 3817257"/>
              <a:gd name="connsiteX0" fmla="*/ 1321654 w 6095251"/>
              <a:gd name="connsiteY0" fmla="*/ 0 h 3817257"/>
              <a:gd name="connsiteX1" fmla="*/ 4079369 w 6095251"/>
              <a:gd name="connsiteY1" fmla="*/ 333828 h 3817257"/>
              <a:gd name="connsiteX2" fmla="*/ 595940 w 6095251"/>
              <a:gd name="connsiteY2" fmla="*/ 595085 h 3817257"/>
              <a:gd name="connsiteX3" fmla="*/ 131483 w 6095251"/>
              <a:gd name="connsiteY3" fmla="*/ 1204686 h 3817257"/>
              <a:gd name="connsiteX4" fmla="*/ 2018340 w 6095251"/>
              <a:gd name="connsiteY4" fmla="*/ 1973942 h 3817257"/>
              <a:gd name="connsiteX5" fmla="*/ 3295597 w 6095251"/>
              <a:gd name="connsiteY5" fmla="*/ 2162628 h 3817257"/>
              <a:gd name="connsiteX6" fmla="*/ 5545312 w 6095251"/>
              <a:gd name="connsiteY6" fmla="*/ 2743200 h 3817257"/>
              <a:gd name="connsiteX7" fmla="*/ 6082340 w 6095251"/>
              <a:gd name="connsiteY7" fmla="*/ 3599542 h 3817257"/>
              <a:gd name="connsiteX8" fmla="*/ 5196969 w 6095251"/>
              <a:gd name="connsiteY8" fmla="*/ 3817257 h 3817257"/>
              <a:gd name="connsiteX9" fmla="*/ 5196969 w 6095251"/>
              <a:gd name="connsiteY9" fmla="*/ 3817257 h 3817257"/>
              <a:gd name="connsiteX0" fmla="*/ 1321654 w 6095937"/>
              <a:gd name="connsiteY0" fmla="*/ 0 h 3817257"/>
              <a:gd name="connsiteX1" fmla="*/ 4079369 w 6095937"/>
              <a:gd name="connsiteY1" fmla="*/ 333828 h 3817257"/>
              <a:gd name="connsiteX2" fmla="*/ 595940 w 6095937"/>
              <a:gd name="connsiteY2" fmla="*/ 595085 h 3817257"/>
              <a:gd name="connsiteX3" fmla="*/ 131483 w 6095937"/>
              <a:gd name="connsiteY3" fmla="*/ 1204686 h 3817257"/>
              <a:gd name="connsiteX4" fmla="*/ 2018340 w 6095937"/>
              <a:gd name="connsiteY4" fmla="*/ 1973942 h 3817257"/>
              <a:gd name="connsiteX5" fmla="*/ 3223026 w 6095937"/>
              <a:gd name="connsiteY5" fmla="*/ 2235199 h 3817257"/>
              <a:gd name="connsiteX6" fmla="*/ 5545312 w 6095937"/>
              <a:gd name="connsiteY6" fmla="*/ 2743200 h 3817257"/>
              <a:gd name="connsiteX7" fmla="*/ 6082340 w 6095937"/>
              <a:gd name="connsiteY7" fmla="*/ 3599542 h 3817257"/>
              <a:gd name="connsiteX8" fmla="*/ 5196969 w 6095937"/>
              <a:gd name="connsiteY8" fmla="*/ 3817257 h 3817257"/>
              <a:gd name="connsiteX9" fmla="*/ 5196969 w 6095937"/>
              <a:gd name="connsiteY9" fmla="*/ 3817257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5937" h="3817257">
                <a:moveTo>
                  <a:pt x="1321654" y="0"/>
                </a:moveTo>
                <a:cubicBezTo>
                  <a:pt x="2760987" y="117323"/>
                  <a:pt x="4200321" y="234647"/>
                  <a:pt x="4079369" y="333828"/>
                </a:cubicBezTo>
                <a:cubicBezTo>
                  <a:pt x="3958417" y="433009"/>
                  <a:pt x="1253921" y="449942"/>
                  <a:pt x="595940" y="595085"/>
                </a:cubicBezTo>
                <a:cubicBezTo>
                  <a:pt x="-62041" y="740228"/>
                  <a:pt x="-105584" y="974877"/>
                  <a:pt x="131483" y="1204686"/>
                </a:cubicBezTo>
                <a:cubicBezTo>
                  <a:pt x="368550" y="1434496"/>
                  <a:pt x="1503083" y="1802190"/>
                  <a:pt x="2018340" y="1973942"/>
                </a:cubicBezTo>
                <a:cubicBezTo>
                  <a:pt x="2533597" y="2145694"/>
                  <a:pt x="2635197" y="2106989"/>
                  <a:pt x="3223026" y="2235199"/>
                </a:cubicBezTo>
                <a:cubicBezTo>
                  <a:pt x="3810855" y="2363409"/>
                  <a:pt x="5068760" y="2515810"/>
                  <a:pt x="5545312" y="2743200"/>
                </a:cubicBezTo>
                <a:cubicBezTo>
                  <a:pt x="6021864" y="2970590"/>
                  <a:pt x="6140397" y="3420533"/>
                  <a:pt x="6082340" y="3599542"/>
                </a:cubicBezTo>
                <a:cubicBezTo>
                  <a:pt x="6024283" y="3778551"/>
                  <a:pt x="5196969" y="3817257"/>
                  <a:pt x="5196969" y="3817257"/>
                </a:cubicBezTo>
                <a:lnTo>
                  <a:pt x="5196969" y="3817257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7730" y="1875066"/>
            <a:ext cx="2736304" cy="400110"/>
          </a:xfrm>
          <a:prstGeom prst="rect">
            <a:avLst/>
          </a:prstGeom>
          <a:solidFill>
            <a:srgbClr val="DFFFFF"/>
          </a:solidFill>
          <a:ln>
            <a:solidFill>
              <a:srgbClr val="00669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Teachers’ Train</a:t>
            </a:r>
            <a:r>
              <a:rPr lang="en-GB" sz="2000" dirty="0" smtClean="0">
                <a:solidFill>
                  <a:schemeClr val="tx2"/>
                </a:solidFill>
              </a:rPr>
              <a:t>i</a:t>
            </a:r>
            <a:r>
              <a:rPr lang="en-GB" dirty="0" smtClean="0">
                <a:solidFill>
                  <a:schemeClr val="tx2"/>
                </a:solidFill>
              </a:rPr>
              <a:t>ng Day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1251" y="2087031"/>
            <a:ext cx="2736304" cy="923330"/>
          </a:xfrm>
          <a:prstGeom prst="rect">
            <a:avLst/>
          </a:prstGeom>
          <a:solidFill>
            <a:srgbClr val="DFFFFF"/>
          </a:solidFill>
          <a:ln>
            <a:solidFill>
              <a:srgbClr val="00669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Children choose a social or environmental problem as their project cause.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26" y="3129417"/>
            <a:ext cx="3827558" cy="1477328"/>
          </a:xfrm>
          <a:prstGeom prst="rect">
            <a:avLst/>
          </a:prstGeom>
          <a:solidFill>
            <a:srgbClr val="DFFFFF"/>
          </a:solidFill>
          <a:ln>
            <a:solidFill>
              <a:srgbClr val="00669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Children research causes and effects of the problem and find out more about the issue. Go-Givers suggest resources/organisations to help children with their research.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3656" y="3861048"/>
            <a:ext cx="2984309" cy="1200329"/>
          </a:xfrm>
          <a:prstGeom prst="rect">
            <a:avLst/>
          </a:prstGeom>
          <a:solidFill>
            <a:srgbClr val="DFFFFF"/>
          </a:solidFill>
          <a:ln>
            <a:solidFill>
              <a:srgbClr val="00669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Children ‘Make a Difference’ to the problem by fundraising, raising awareness or taking direct action.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417" y="5315025"/>
            <a:ext cx="4932052" cy="923330"/>
          </a:xfrm>
          <a:prstGeom prst="rect">
            <a:avLst/>
          </a:prstGeom>
          <a:solidFill>
            <a:srgbClr val="DFFFFF"/>
          </a:solidFill>
          <a:ln>
            <a:solidFill>
              <a:srgbClr val="00669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Representatives from each school make a persuasive presentation at </a:t>
            </a:r>
            <a:r>
              <a:rPr lang="en-GB" b="1" dirty="0" smtClean="0">
                <a:solidFill>
                  <a:schemeClr val="tx2"/>
                </a:solidFill>
              </a:rPr>
              <a:t>Leeds </a:t>
            </a:r>
            <a:r>
              <a:rPr lang="en-GB" b="1" dirty="0" smtClean="0">
                <a:solidFill>
                  <a:schemeClr val="tx2"/>
                </a:solidFill>
              </a:rPr>
              <a:t>Trinity </a:t>
            </a:r>
            <a:r>
              <a:rPr lang="en-GB" b="1" dirty="0" smtClean="0">
                <a:solidFill>
                  <a:schemeClr val="tx2"/>
                </a:solidFill>
              </a:rPr>
              <a:t>University</a:t>
            </a:r>
            <a:r>
              <a:rPr lang="en-GB" dirty="0" smtClean="0">
                <a:solidFill>
                  <a:schemeClr val="tx2"/>
                </a:solidFill>
              </a:rPr>
              <a:t> tell others how they can help.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 flipH="1">
            <a:off x="4211960" y="2133601"/>
            <a:ext cx="216024" cy="2582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5400000" flipH="1">
            <a:off x="4716415" y="4199956"/>
            <a:ext cx="216024" cy="2582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6429829" y="5979886"/>
            <a:ext cx="812800" cy="0"/>
          </a:xfrm>
          <a:custGeom>
            <a:avLst/>
            <a:gdLst>
              <a:gd name="connsiteX0" fmla="*/ 812800 w 812800"/>
              <a:gd name="connsiteY0" fmla="*/ 0 h 0"/>
              <a:gd name="connsiteX1" fmla="*/ 14514 w 812800"/>
              <a:gd name="connsiteY1" fmla="*/ 0 h 0"/>
              <a:gd name="connsiteX2" fmla="*/ 14514 w 812800"/>
              <a:gd name="connsiteY2" fmla="*/ 0 h 0"/>
              <a:gd name="connsiteX3" fmla="*/ 0 w 812800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>
                <a:moveTo>
                  <a:pt x="812800" y="0"/>
                </a:moveTo>
                <a:lnTo>
                  <a:pt x="14514" y="0"/>
                </a:lnTo>
                <a:lnTo>
                  <a:pt x="14514" y="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 rot="16200000" flipH="1">
            <a:off x="7134616" y="5850756"/>
            <a:ext cx="216024" cy="2582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874442"/>
          </a:xfrm>
        </p:spPr>
        <p:txBody>
          <a:bodyPr>
            <a:normAutofit/>
          </a:bodyPr>
          <a:lstStyle/>
          <a:p>
            <a:r>
              <a:rPr lang="en-GB" sz="3600" i="1" dirty="0" smtClean="0">
                <a:solidFill>
                  <a:schemeClr val="tx2"/>
                </a:solidFill>
              </a:rPr>
              <a:t>‘The </a:t>
            </a:r>
            <a:r>
              <a:rPr lang="en-GB" sz="3600" i="1" dirty="0">
                <a:solidFill>
                  <a:schemeClr val="tx2"/>
                </a:solidFill>
              </a:rPr>
              <a:t>MADC challenge case studies highlight the value Go-Givers has in allowing the less academically able pupils to shine</a:t>
            </a:r>
            <a:r>
              <a:rPr lang="en-GB" sz="3600" i="1" dirty="0" smtClean="0">
                <a:solidFill>
                  <a:schemeClr val="tx2"/>
                </a:solidFill>
              </a:rPr>
              <a:t>.’</a:t>
            </a:r>
            <a:br>
              <a:rPr lang="en-GB" sz="3600" i="1" dirty="0" smtClean="0">
                <a:solidFill>
                  <a:schemeClr val="tx2"/>
                </a:solidFill>
              </a:rPr>
            </a:br>
            <a:r>
              <a:rPr lang="en-GB" sz="2200" b="1" dirty="0" smtClean="0">
                <a:solidFill>
                  <a:schemeClr val="tx2"/>
                </a:solidFill>
              </a:rPr>
              <a:t>Independent evaluation report by York Consulting</a:t>
            </a:r>
            <a:r>
              <a:rPr lang="en-GB" sz="2200" dirty="0" smtClean="0">
                <a:solidFill>
                  <a:schemeClr val="tx2"/>
                </a:solidFill>
              </a:rPr>
              <a:t/>
            </a:r>
            <a:br>
              <a:rPr lang="en-GB" sz="2200" dirty="0" smtClean="0">
                <a:solidFill>
                  <a:schemeClr val="tx2"/>
                </a:solidFill>
              </a:rPr>
            </a:br>
            <a:endParaRPr lang="en-GB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19461"/>
            <a:ext cx="8558513" cy="63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‘All </a:t>
            </a:r>
            <a:r>
              <a:rPr lang="en-GB" sz="3600" dirty="0">
                <a:solidFill>
                  <a:schemeClr val="tx2"/>
                </a:solidFill>
              </a:rPr>
              <a:t>schools report very positive experiences form the challenge, with wide-ranging benefits to child development (social, academic, emotional), the wider community, and school culture</a:t>
            </a:r>
            <a:r>
              <a:rPr lang="en-GB" sz="3600" dirty="0" smtClean="0">
                <a:solidFill>
                  <a:schemeClr val="tx2"/>
                </a:solidFill>
              </a:rPr>
              <a:t>.’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/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2200" b="1" dirty="0" smtClean="0">
                <a:solidFill>
                  <a:schemeClr val="tx2"/>
                </a:solidFill>
              </a:rPr>
              <a:t>Independent </a:t>
            </a:r>
            <a:r>
              <a:rPr lang="en-GB" sz="2200" b="1" dirty="0" smtClean="0">
                <a:solidFill>
                  <a:schemeClr val="tx2"/>
                </a:solidFill>
              </a:rPr>
              <a:t>evaluation report by York Consulting</a:t>
            </a:r>
            <a:r>
              <a:rPr lang="en-GB" sz="2200" dirty="0" smtClean="0">
                <a:solidFill>
                  <a:schemeClr val="tx2"/>
                </a:solidFill>
              </a:rPr>
              <a:t/>
            </a:r>
            <a:br>
              <a:rPr lang="en-GB" sz="2200" dirty="0" smtClean="0">
                <a:solidFill>
                  <a:schemeClr val="tx2"/>
                </a:solidFill>
              </a:rPr>
            </a:br>
            <a:endParaRPr lang="en-GB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400"/>
            <a:ext cx="9144000" cy="63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204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‘The MADC challenge case studies highlight the value Go-Givers has in allowing the less academically able pupils to shine.’ Independent evaluation report by York Consulting </vt:lpstr>
      <vt:lpstr>PowerPoint Presentation</vt:lpstr>
      <vt:lpstr>‘All schools report very positive experiences form the challenge, with wide-ranging benefits to child development (social, academic, emotional), the wider community, and school culture.’  Independent evaluation report by York Consulting </vt:lpstr>
      <vt:lpstr>PowerPoint Presentation</vt:lpstr>
      <vt:lpstr>  The project was ‘very effective in increasing empathy levels, problem-solving, grit, and community skills’ as in each of these areas there were ‘statistically significant differences between the pupils who participated in the project and the control group.’  From the results of a randomised control trial run by the Cabinet Office in Spring 2015 with participating schools in Kent and Birmingham </vt:lpstr>
      <vt:lpstr>PowerPoint Presentation</vt:lpstr>
      <vt:lpstr>‘Almost all teachers (98%) would recommend the MADC to other schools, highlighting the unique qualities of the projects created, how it brings children and classes together, impact on pupil confidence and self-belief.’  Independent evaluation report by York Consulting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Lebreton</dc:creator>
  <cp:lastModifiedBy>Ruth Le Breton</cp:lastModifiedBy>
  <cp:revision>25</cp:revision>
  <dcterms:created xsi:type="dcterms:W3CDTF">2013-10-03T10:20:45Z</dcterms:created>
  <dcterms:modified xsi:type="dcterms:W3CDTF">2015-11-18T16:22:28Z</dcterms:modified>
</cp:coreProperties>
</file>