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8" r:id="rId3"/>
    <p:sldId id="270" r:id="rId4"/>
    <p:sldId id="287" r:id="rId5"/>
    <p:sldId id="288" r:id="rId6"/>
    <p:sldId id="260" r:id="rId7"/>
    <p:sldId id="289" r:id="rId8"/>
    <p:sldId id="296" r:id="rId9"/>
    <p:sldId id="297" r:id="rId10"/>
    <p:sldId id="295" r:id="rId11"/>
    <p:sldId id="290" r:id="rId12"/>
    <p:sldId id="286" r:id="rId13"/>
  </p:sldIdLst>
  <p:sldSz cx="18288000" cy="10287000"/>
  <p:notesSz cx="6858000" cy="9144000"/>
  <p:embeddedFontLst>
    <p:embeddedFont>
      <p:font typeface="ONE YOU SANS Web" panose="020B0604020202020204" charset="0"/>
      <p:regular r:id="rId15"/>
    </p:embeddedFont>
    <p:embeddedFont>
      <p:font typeface="Helveticish Bold" panose="020B0604020202020204" charset="0"/>
      <p:regular r:id="rId16"/>
    </p:embeddedFont>
    <p:embeddedFont>
      <p:font typeface="Arimo" panose="020B0604020202020204" charset="0"/>
      <p:regular r:id="rId17"/>
    </p:embeddedFont>
    <p:embeddedFont>
      <p:font typeface="Calibri" panose="020F0502020204030204" pitchFamily="34" charset="0"/>
      <p:regular r:id="rId18"/>
      <p:bold r:id="rId19"/>
      <p:italic r:id="rId20"/>
      <p:boldItalic r:id="rId21"/>
    </p:embeddedFont>
    <p:embeddedFont>
      <p:font typeface="Helveticish"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A8A8"/>
    <a:srgbClr val="FFFFFF"/>
    <a:srgbClr val="98989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42"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93346-FF6D-4EAA-A7DA-900856977E8C}" type="datetimeFigureOut">
              <a:rPr lang="en-GB" smtClean="0"/>
              <a:t>16/12/2020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BEBFD-BBE0-4E42-AF69-82FE3ED97354}" type="slidenum">
              <a:rPr lang="en-GB" smtClean="0"/>
              <a:t>‹#›</a:t>
            </a:fld>
            <a:endParaRPr lang="en-GB"/>
          </a:p>
        </p:txBody>
      </p:sp>
    </p:spTree>
    <p:extLst>
      <p:ext uri="{BB962C8B-B14F-4D97-AF65-F5344CB8AC3E}">
        <p14:creationId xmlns:p14="http://schemas.microsoft.com/office/powerpoint/2010/main" val="160746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p:cNvGrpSpPr/>
          <p:nvPr/>
        </p:nvGrpSpPr>
        <p:grpSpPr>
          <a:xfrm>
            <a:off x="11773023" y="0"/>
            <a:ext cx="6514977" cy="10287000"/>
            <a:chOff x="0" y="0"/>
            <a:chExt cx="8686636" cy="137160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8686636" cy="13716000"/>
            </a:xfrm>
            <a:prstGeom prst="rect">
              <a:avLst/>
            </a:prstGeom>
          </p:spPr>
        </p:pic>
      </p:grpSp>
      <p:sp>
        <p:nvSpPr>
          <p:cNvPr id="4" name="AutoShape 4"/>
          <p:cNvSpPr/>
          <p:nvPr/>
        </p:nvSpPr>
        <p:spPr>
          <a:xfrm>
            <a:off x="0" y="8078440"/>
            <a:ext cx="11773023" cy="2208560"/>
          </a:xfrm>
          <a:prstGeom prst="rect">
            <a:avLst/>
          </a:prstGeom>
          <a:solidFill>
            <a:srgbClr val="FFCC00"/>
          </a:solidFill>
        </p:spPr>
      </p:sp>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3287" y="304684"/>
            <a:ext cx="1711714" cy="1711714"/>
          </a:xfrm>
          <a:prstGeom prst="rect">
            <a:avLst/>
          </a:prstGeom>
        </p:spPr>
      </p:pic>
      <p:sp>
        <p:nvSpPr>
          <p:cNvPr id="9" name="TextBox 9"/>
          <p:cNvSpPr txBox="1"/>
          <p:nvPr/>
        </p:nvSpPr>
        <p:spPr>
          <a:xfrm>
            <a:off x="23191" y="9182720"/>
            <a:ext cx="1072489" cy="1365250"/>
          </a:xfrm>
          <a:prstGeom prst="rect">
            <a:avLst/>
          </a:prstGeom>
        </p:spPr>
        <p:txBody>
          <a:bodyPr lIns="0" tIns="0" rIns="0" bIns="0" rtlCol="0" anchor="t">
            <a:spAutoFit/>
          </a:bodyPr>
          <a:lstStyle/>
          <a:p>
            <a:pPr algn="ctr">
              <a:lnSpc>
                <a:spcPts val="9800"/>
              </a:lnSpc>
            </a:pPr>
            <a:r>
              <a:rPr lang="en-US" sz="7000" dirty="0">
                <a:solidFill>
                  <a:srgbClr val="F9FCFF"/>
                </a:solidFill>
                <a:latin typeface="ONE YOU SANS Web"/>
              </a:rPr>
              <a:t>01</a:t>
            </a:r>
          </a:p>
        </p:txBody>
      </p:sp>
      <p:pic>
        <p:nvPicPr>
          <p:cNvPr id="11" name="Picture 2" descr="One You Leeds">
            <a:extLst>
              <a:ext uri="{FF2B5EF4-FFF2-40B4-BE49-F238E27FC236}">
                <a16:creationId xmlns="" xmlns:a16="http://schemas.microsoft.com/office/drawing/2014/main" id="{4B4EC4BD-5269-439A-8092-491274B75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33" y="3010691"/>
            <a:ext cx="11163592" cy="2057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5437" t="10382" r="35803" b="12022"/>
          <a:stretch/>
        </p:blipFill>
        <p:spPr>
          <a:xfrm>
            <a:off x="38100" y="-28575"/>
            <a:ext cx="7099479" cy="10287000"/>
          </a:xfrm>
          <a:prstGeom prst="rect">
            <a:avLst/>
          </a:prstGeom>
        </p:spPr>
      </p:pic>
      <p:pic>
        <p:nvPicPr>
          <p:cNvPr id="4" name="Picture 3"/>
          <p:cNvPicPr>
            <a:picLocks noChangeAspect="1"/>
          </p:cNvPicPr>
          <p:nvPr/>
        </p:nvPicPr>
        <p:blipFill rotWithShape="1">
          <a:blip r:embed="rId3"/>
          <a:srcRect l="35359" t="16667" r="35359" b="9375"/>
          <a:stretch/>
        </p:blipFill>
        <p:spPr>
          <a:xfrm>
            <a:off x="7391399" y="-54746"/>
            <a:ext cx="4807299" cy="6826365"/>
          </a:xfrm>
          <a:prstGeom prst="rect">
            <a:avLst/>
          </a:prstGeom>
        </p:spPr>
      </p:pic>
      <p:pic>
        <p:nvPicPr>
          <p:cNvPr id="5" name="Picture 4"/>
          <p:cNvPicPr>
            <a:picLocks noChangeAspect="1"/>
          </p:cNvPicPr>
          <p:nvPr/>
        </p:nvPicPr>
        <p:blipFill rotWithShape="1">
          <a:blip r:embed="rId4"/>
          <a:srcRect l="35359" t="19791" r="35358" b="7292"/>
          <a:stretch/>
        </p:blipFill>
        <p:spPr>
          <a:xfrm>
            <a:off x="12198699" y="26535"/>
            <a:ext cx="4800600" cy="6720840"/>
          </a:xfrm>
          <a:prstGeom prst="rect">
            <a:avLst/>
          </a:prstGeom>
        </p:spPr>
      </p:pic>
      <p:sp>
        <p:nvSpPr>
          <p:cNvPr id="2" name="TextBox 1"/>
          <p:cNvSpPr txBox="1"/>
          <p:nvPr/>
        </p:nvSpPr>
        <p:spPr>
          <a:xfrm>
            <a:off x="7924800" y="7200900"/>
            <a:ext cx="7772400" cy="2062103"/>
          </a:xfrm>
          <a:prstGeom prst="rect">
            <a:avLst/>
          </a:prstGeom>
          <a:noFill/>
        </p:spPr>
        <p:txBody>
          <a:bodyPr wrap="square" rtlCol="0">
            <a:spAutoFit/>
          </a:bodyPr>
          <a:lstStyle/>
          <a:p>
            <a:r>
              <a:rPr lang="en-GB" sz="3200" dirty="0" smtClean="0">
                <a:solidFill>
                  <a:srgbClr val="00A8A8"/>
                </a:solidFill>
                <a:latin typeface="Helveticish" panose="020B0604020202020204" charset="0"/>
                <a:ea typeface="Helveticish" panose="020B0604020202020204" charset="0"/>
                <a:cs typeface="Helveticish" panose="020B0604020202020204" charset="0"/>
              </a:rPr>
              <a:t>Each participant will be emailed a participant workbook full of useful resources to help them set a goal after the session.</a:t>
            </a:r>
            <a:endParaRPr lang="en-GB" sz="3200" dirty="0">
              <a:solidFill>
                <a:srgbClr val="00A8A8"/>
              </a:solidFill>
              <a:latin typeface="Helveticish" panose="020B0604020202020204" charset="0"/>
              <a:ea typeface="Helveticish" panose="020B0604020202020204" charset="0"/>
              <a:cs typeface="Helveticish" panose="020B0604020202020204" charset="0"/>
            </a:endParaRPr>
          </a:p>
        </p:txBody>
      </p:sp>
      <p:sp>
        <p:nvSpPr>
          <p:cNvPr id="6" name="Rectangle 5"/>
          <p:cNvSpPr/>
          <p:nvPr/>
        </p:nvSpPr>
        <p:spPr>
          <a:xfrm>
            <a:off x="16484421" y="8942917"/>
            <a:ext cx="1063112" cy="1297728"/>
          </a:xfrm>
          <a:prstGeom prst="rect">
            <a:avLst/>
          </a:prstGeom>
        </p:spPr>
        <p:txBody>
          <a:bodyPr wrap="none">
            <a:spAutoFit/>
          </a:bodyPr>
          <a:lstStyle/>
          <a:p>
            <a:pPr algn="ctr">
              <a:lnSpc>
                <a:spcPts val="9800"/>
              </a:lnSpc>
            </a:pPr>
            <a:r>
              <a:rPr lang="en-US" sz="7000" dirty="0" smtClean="0">
                <a:solidFill>
                  <a:srgbClr val="FFCC00"/>
                </a:solidFill>
                <a:latin typeface="ONE YOU SANS Web"/>
              </a:rPr>
              <a:t>10</a:t>
            </a:r>
            <a:endParaRPr lang="en-US" sz="7000" dirty="0">
              <a:solidFill>
                <a:srgbClr val="FFCC00"/>
              </a:solidFill>
              <a:latin typeface="ONE YOU SANS Web"/>
            </a:endParaRPr>
          </a:p>
        </p:txBody>
      </p:sp>
    </p:spTree>
    <p:extLst>
      <p:ext uri="{BB962C8B-B14F-4D97-AF65-F5344CB8AC3E}">
        <p14:creationId xmlns:p14="http://schemas.microsoft.com/office/powerpoint/2010/main" val="114588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07830" y="0"/>
            <a:ext cx="5129171" cy="10287000"/>
          </a:xfrm>
          <a:prstGeom prst="rect">
            <a:avLst/>
          </a:prstGeom>
          <a:solidFill>
            <a:srgbClr val="FFCC00"/>
          </a:solidFill>
        </p:spPr>
      </p:sp>
      <p:sp>
        <p:nvSpPr>
          <p:cNvPr id="5" name="TextBox 5"/>
          <p:cNvSpPr txBox="1"/>
          <p:nvPr/>
        </p:nvSpPr>
        <p:spPr>
          <a:xfrm>
            <a:off x="12832666" y="-49600"/>
            <a:ext cx="1191063" cy="1205395"/>
          </a:xfrm>
          <a:prstGeom prst="rect">
            <a:avLst/>
          </a:prstGeom>
        </p:spPr>
        <p:txBody>
          <a:bodyPr lIns="0" tIns="0" rIns="0" bIns="0" rtlCol="0" anchor="t">
            <a:spAutoFit/>
          </a:bodyPr>
          <a:lstStyle/>
          <a:p>
            <a:pPr algn="ctr">
              <a:lnSpc>
                <a:spcPts val="9800"/>
              </a:lnSpc>
            </a:pPr>
            <a:r>
              <a:rPr lang="en-US" sz="7000" dirty="0" smtClean="0">
                <a:solidFill>
                  <a:srgbClr val="F9FCFF"/>
                </a:solidFill>
                <a:latin typeface="ONE YOU SANS Web"/>
              </a:rPr>
              <a:t>11</a:t>
            </a:r>
            <a:endParaRPr lang="en-US" sz="7000" dirty="0">
              <a:solidFill>
                <a:srgbClr val="F9FCFF"/>
              </a:solidFill>
              <a:latin typeface="ONE YOU SANS Web"/>
            </a:endParaRPr>
          </a:p>
        </p:txBody>
      </p:sp>
      <p:sp>
        <p:nvSpPr>
          <p:cNvPr id="7" name="TextBox 7"/>
          <p:cNvSpPr txBox="1"/>
          <p:nvPr/>
        </p:nvSpPr>
        <p:spPr>
          <a:xfrm>
            <a:off x="375775" y="3314700"/>
            <a:ext cx="11942273" cy="6586418"/>
          </a:xfrm>
          <a:prstGeom prst="rect">
            <a:avLst/>
          </a:prstGeom>
        </p:spPr>
        <p:txBody>
          <a:bodyPr wrap="square" lIns="0" tIns="0" rIns="0" bIns="0" rtlCol="0" anchor="t">
            <a:spAutoFit/>
          </a:bodyPr>
          <a:lstStyle/>
          <a:p>
            <a:r>
              <a:rPr lang="en-US" sz="2800" b="1" dirty="0" smtClean="0">
                <a:solidFill>
                  <a:srgbClr val="00A8A8"/>
                </a:solidFill>
                <a:latin typeface="BPreplay" panose="02000503000000020004" pitchFamily="50" charset="0"/>
              </a:rPr>
              <a:t>Carers Leeds </a:t>
            </a:r>
            <a:r>
              <a:rPr lang="en-US" sz="2800" dirty="0" smtClean="0">
                <a:solidFill>
                  <a:srgbClr val="00A8A8"/>
                </a:solidFill>
                <a:latin typeface="BPreplay" panose="02000503000000020004" pitchFamily="50" charset="0"/>
              </a:rPr>
              <a:t>- </a:t>
            </a:r>
            <a:r>
              <a:rPr lang="en-GB" sz="2800" dirty="0">
                <a:solidFill>
                  <a:srgbClr val="00A8A8"/>
                </a:solidFill>
                <a:latin typeface="BPreplay" panose="02000503000000020004" pitchFamily="50" charset="0"/>
              </a:rPr>
              <a:t>5 out of 6 attendees were VERY SATISFIED with the event</a:t>
            </a:r>
          </a:p>
          <a:p>
            <a:r>
              <a:rPr lang="en-GB" sz="2800" dirty="0">
                <a:solidFill>
                  <a:srgbClr val="00A8A8"/>
                </a:solidFill>
                <a:latin typeface="BPreplay" panose="02000503000000020004" pitchFamily="50" charset="0"/>
              </a:rPr>
              <a:t> </a:t>
            </a:r>
            <a:r>
              <a:rPr lang="en-GB" sz="2800" dirty="0" smtClean="0">
                <a:solidFill>
                  <a:srgbClr val="00A8A8"/>
                </a:solidFill>
                <a:latin typeface="BPreplay" panose="02000503000000020004" pitchFamily="50" charset="0"/>
              </a:rPr>
              <a:t>They </a:t>
            </a:r>
            <a:r>
              <a:rPr lang="en-GB" sz="2800" dirty="0">
                <a:solidFill>
                  <a:srgbClr val="00A8A8"/>
                </a:solidFill>
                <a:latin typeface="BPreplay" panose="02000503000000020004" pitchFamily="50" charset="0"/>
              </a:rPr>
              <a:t>all reported learning something new. </a:t>
            </a:r>
          </a:p>
          <a:p>
            <a:r>
              <a:rPr lang="en-GB" sz="2800" dirty="0">
                <a:solidFill>
                  <a:srgbClr val="00A8A8"/>
                </a:solidFill>
                <a:latin typeface="BPreplay" panose="02000503000000020004" pitchFamily="50" charset="0"/>
              </a:rPr>
              <a:t> </a:t>
            </a:r>
            <a:r>
              <a:rPr lang="en-GB" sz="2800" dirty="0" smtClean="0">
                <a:solidFill>
                  <a:srgbClr val="00A8A8"/>
                </a:solidFill>
                <a:latin typeface="BPreplay" panose="02000503000000020004" pitchFamily="50" charset="0"/>
              </a:rPr>
              <a:t>2 </a:t>
            </a:r>
            <a:r>
              <a:rPr lang="en-GB" sz="2800" dirty="0">
                <a:solidFill>
                  <a:srgbClr val="00A8A8"/>
                </a:solidFill>
                <a:latin typeface="BPreplay" panose="02000503000000020004" pitchFamily="50" charset="0"/>
              </a:rPr>
              <a:t>made comments:</a:t>
            </a:r>
          </a:p>
          <a:p>
            <a:r>
              <a:rPr lang="en-GB" sz="2800" dirty="0">
                <a:solidFill>
                  <a:srgbClr val="00A8A8"/>
                </a:solidFill>
                <a:latin typeface="BPreplay" panose="02000503000000020004" pitchFamily="50" charset="0"/>
              </a:rPr>
              <a:t>“I’m going to look at the website“</a:t>
            </a:r>
          </a:p>
          <a:p>
            <a:r>
              <a:rPr lang="en-GB" sz="2800" dirty="0">
                <a:solidFill>
                  <a:srgbClr val="00A8A8"/>
                </a:solidFill>
                <a:latin typeface="BPreplay" panose="02000503000000020004" pitchFamily="50" charset="0"/>
              </a:rPr>
              <a:t> </a:t>
            </a:r>
            <a:r>
              <a:rPr lang="en-GB" sz="2800" dirty="0" smtClean="0">
                <a:solidFill>
                  <a:srgbClr val="00A8A8"/>
                </a:solidFill>
                <a:latin typeface="BPreplay" panose="02000503000000020004" pitchFamily="50" charset="0"/>
              </a:rPr>
              <a:t>“</a:t>
            </a:r>
            <a:r>
              <a:rPr lang="en-GB" sz="2800" dirty="0">
                <a:solidFill>
                  <a:srgbClr val="00A8A8"/>
                </a:solidFill>
                <a:latin typeface="BPreplay" panose="02000503000000020004" pitchFamily="50" charset="0"/>
              </a:rPr>
              <a:t>Good pointer to other services that I wasn’t aware of.  Very helpful, thank you</a:t>
            </a:r>
            <a:r>
              <a:rPr lang="en-GB" sz="2800" dirty="0" smtClean="0">
                <a:solidFill>
                  <a:srgbClr val="00A8A8"/>
                </a:solidFill>
                <a:latin typeface="BPreplay" panose="02000503000000020004" pitchFamily="50" charset="0"/>
              </a:rPr>
              <a:t>!”</a:t>
            </a:r>
            <a:endParaRPr lang="en-US" sz="3200" dirty="0">
              <a:solidFill>
                <a:srgbClr val="00A4A6"/>
              </a:solidFill>
              <a:latin typeface="Arimo"/>
            </a:endParaRPr>
          </a:p>
          <a:p>
            <a:endParaRPr lang="en-US" sz="3200" dirty="0">
              <a:solidFill>
                <a:srgbClr val="00A4A6"/>
              </a:solidFill>
              <a:latin typeface="Arimo"/>
            </a:endParaRPr>
          </a:p>
          <a:p>
            <a:r>
              <a:rPr lang="en-US" sz="3200" b="1" dirty="0" smtClean="0">
                <a:solidFill>
                  <a:srgbClr val="00A4A6"/>
                </a:solidFill>
                <a:latin typeface="BPreplay" panose="02000503000000020004" pitchFamily="50" charset="0"/>
              </a:rPr>
              <a:t>Touchstone - </a:t>
            </a:r>
            <a:r>
              <a:rPr lang="en-GB" sz="2800" i="1" dirty="0">
                <a:solidFill>
                  <a:srgbClr val="00A8A8"/>
                </a:solidFill>
                <a:latin typeface="BPreplay" panose="02000503000000020004" pitchFamily="50" charset="0"/>
              </a:rPr>
              <a:t>“During Lockdown we have ran the ‘One you Leeds Change for the Better session’ within two Mentally Healthy Leeds online groups, Time for You and BurMANtofts Skill and Social. It has been great to be able to talk about health and nutrition and the group attendees felt the session was useful, particularly as it was done within an interactive manner that allowed for group discussions. Belinda Saywell (MHL group facilitator) has reported that some group attendees have gone on to sign up to Be Smoke Free and Eat Better as a result of joining the session.”</a:t>
            </a:r>
            <a:endParaRPr lang="en-GB" sz="2800" b="1" dirty="0">
              <a:solidFill>
                <a:srgbClr val="00A8A8"/>
              </a:solidFill>
              <a:latin typeface="BPreplay" panose="02000503000000020004" pitchFamily="50" charset="0"/>
            </a:endParaRPr>
          </a:p>
        </p:txBody>
      </p:sp>
      <p:sp>
        <p:nvSpPr>
          <p:cNvPr id="8" name="TextBox 6"/>
          <p:cNvSpPr txBox="1"/>
          <p:nvPr/>
        </p:nvSpPr>
        <p:spPr>
          <a:xfrm>
            <a:off x="393134" y="876300"/>
            <a:ext cx="11627254" cy="1794722"/>
          </a:xfrm>
          <a:prstGeom prst="rect">
            <a:avLst/>
          </a:prstGeom>
        </p:spPr>
        <p:txBody>
          <a:bodyPr lIns="0" tIns="0" rIns="0" bIns="0" rtlCol="0" anchor="t">
            <a:spAutoFit/>
          </a:bodyPr>
          <a:lstStyle/>
          <a:p>
            <a:pPr algn="ctr">
              <a:lnSpc>
                <a:spcPts val="14560"/>
              </a:lnSpc>
            </a:pPr>
            <a:r>
              <a:rPr lang="en-US" sz="10400" dirty="0" smtClean="0">
                <a:solidFill>
                  <a:srgbClr val="00A4A6"/>
                </a:solidFill>
                <a:latin typeface="ONE YOU SANS Web"/>
              </a:rPr>
              <a:t>People thought…</a:t>
            </a:r>
            <a:endParaRPr lang="en-US" sz="4000" dirty="0">
              <a:solidFill>
                <a:srgbClr val="00A4A6"/>
              </a:solidFill>
              <a:latin typeface="ONE YOU SANS Web"/>
            </a:endParaRPr>
          </a:p>
        </p:txBody>
      </p:sp>
      <p:grpSp>
        <p:nvGrpSpPr>
          <p:cNvPr id="9" name="Group 3"/>
          <p:cNvGrpSpPr/>
          <p:nvPr/>
        </p:nvGrpSpPr>
        <p:grpSpPr>
          <a:xfrm>
            <a:off x="14043607" y="38100"/>
            <a:ext cx="4320593" cy="10248900"/>
            <a:chOff x="0" y="0"/>
            <a:chExt cx="5323779" cy="12053934"/>
          </a:xfrm>
        </p:grpSpPr>
        <p:pic>
          <p:nvPicPr>
            <p:cNvPr id="10" name="Picture 4"/>
            <p:cNvPicPr>
              <a:picLocks noChangeAspect="1"/>
            </p:cNvPicPr>
            <p:nvPr/>
          </p:nvPicPr>
          <p:blipFill rotWithShape="1">
            <a:blip r:embed="rId2" cstate="email">
              <a:extLst>
                <a:ext uri="{28A0092B-C50C-407E-A947-70E740481C1C}">
                  <a14:useLocalDpi xmlns:a14="http://schemas.microsoft.com/office/drawing/2010/main"/>
                </a:ext>
              </a:extLst>
            </a:blip>
            <a:srcRect r="26207"/>
            <a:stretch/>
          </p:blipFill>
          <p:spPr>
            <a:xfrm>
              <a:off x="0" y="0"/>
              <a:ext cx="5323779" cy="12053934"/>
            </a:xfrm>
            <a:prstGeom prst="rect">
              <a:avLst/>
            </a:prstGeom>
          </p:spPr>
        </p:pic>
      </p:grpSp>
    </p:spTree>
    <p:extLst>
      <p:ext uri="{BB962C8B-B14F-4D97-AF65-F5344CB8AC3E}">
        <p14:creationId xmlns:p14="http://schemas.microsoft.com/office/powerpoint/2010/main" val="42685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A8A8"/>
        </a:solidFill>
        <a:effectLst/>
      </p:bgPr>
    </p:bg>
    <p:spTree>
      <p:nvGrpSpPr>
        <p:cNvPr id="1" name=""/>
        <p:cNvGrpSpPr/>
        <p:nvPr/>
      </p:nvGrpSpPr>
      <p:grpSpPr>
        <a:xfrm>
          <a:off x="0" y="0"/>
          <a:ext cx="0" cy="0"/>
          <a:chOff x="0" y="0"/>
          <a:chExt cx="0" cy="0"/>
        </a:xfrm>
      </p:grpSpPr>
      <p:sp>
        <p:nvSpPr>
          <p:cNvPr id="3" name="TextBox 3"/>
          <p:cNvSpPr txBox="1"/>
          <p:nvPr/>
        </p:nvSpPr>
        <p:spPr>
          <a:xfrm>
            <a:off x="0" y="9105900"/>
            <a:ext cx="1191063" cy="1205395"/>
          </a:xfrm>
          <a:prstGeom prst="rect">
            <a:avLst/>
          </a:prstGeom>
        </p:spPr>
        <p:txBody>
          <a:bodyPr lIns="0" tIns="0" rIns="0" bIns="0" rtlCol="0" anchor="t">
            <a:spAutoFit/>
          </a:bodyPr>
          <a:lstStyle/>
          <a:p>
            <a:pPr algn="ctr">
              <a:lnSpc>
                <a:spcPts val="9800"/>
              </a:lnSpc>
            </a:pPr>
            <a:r>
              <a:rPr lang="en-US" sz="7000" dirty="0" smtClean="0">
                <a:solidFill>
                  <a:srgbClr val="F9FCFF"/>
                </a:solidFill>
                <a:latin typeface="ONE YOU SANS Web"/>
              </a:rPr>
              <a:t>12</a:t>
            </a:r>
            <a:endParaRPr lang="en-US" sz="7000" dirty="0">
              <a:solidFill>
                <a:srgbClr val="F9FCFF"/>
              </a:solidFill>
              <a:latin typeface="ONE YOU SANS Web"/>
            </a:endParaRPr>
          </a:p>
        </p:txBody>
      </p:sp>
      <p:sp>
        <p:nvSpPr>
          <p:cNvPr id="4" name="TextBox 4"/>
          <p:cNvSpPr txBox="1"/>
          <p:nvPr/>
        </p:nvSpPr>
        <p:spPr>
          <a:xfrm>
            <a:off x="1752600" y="6516737"/>
            <a:ext cx="16192500" cy="3770263"/>
          </a:xfrm>
          <a:prstGeom prst="rect">
            <a:avLst/>
          </a:prstGeom>
        </p:spPr>
        <p:txBody>
          <a:bodyPr wrap="square" lIns="0" tIns="0" rIns="0" bIns="0" rtlCol="0" anchor="t">
            <a:spAutoFit/>
          </a:bodyPr>
          <a:lstStyle/>
          <a:p>
            <a:pPr algn="r">
              <a:lnSpc>
                <a:spcPts val="9799"/>
              </a:lnSpc>
            </a:pPr>
            <a:r>
              <a:rPr lang="en-US" sz="7000" dirty="0">
                <a:solidFill>
                  <a:srgbClr val="FFFFFF"/>
                </a:solidFill>
                <a:latin typeface="ONE YOU SANS Web"/>
              </a:rPr>
              <a:t>0800 169 4219</a:t>
            </a:r>
          </a:p>
          <a:p>
            <a:pPr algn="r">
              <a:lnSpc>
                <a:spcPts val="9799"/>
              </a:lnSpc>
            </a:pPr>
            <a:r>
              <a:rPr lang="en-US" sz="7000" dirty="0" smtClean="0">
                <a:solidFill>
                  <a:srgbClr val="FFFFFF"/>
                </a:solidFill>
                <a:latin typeface="ONE YOU SANS Web"/>
              </a:rPr>
              <a:t>oneyouleeds.co.uk</a:t>
            </a:r>
          </a:p>
          <a:p>
            <a:pPr algn="r">
              <a:lnSpc>
                <a:spcPts val="9799"/>
              </a:lnSpc>
            </a:pPr>
            <a:r>
              <a:rPr lang="en-US" sz="7000" dirty="0" smtClean="0">
                <a:solidFill>
                  <a:srgbClr val="FFFFFF"/>
                </a:solidFill>
                <a:latin typeface="ONE YOU SANS Web"/>
              </a:rPr>
              <a:t>holly.birkinshaw@reedwellbeing.com</a:t>
            </a:r>
            <a:endParaRPr lang="en-US" sz="7000" dirty="0">
              <a:solidFill>
                <a:srgbClr val="FFFFFF"/>
              </a:solidFill>
              <a:latin typeface="ONE YOU SANS Web"/>
            </a:endParaRPr>
          </a:p>
        </p:txBody>
      </p:sp>
      <p:pic>
        <p:nvPicPr>
          <p:cNvPr id="3074" name="Picture 2">
            <a:extLst>
              <a:ext uri="{FF2B5EF4-FFF2-40B4-BE49-F238E27FC236}">
                <a16:creationId xmlns="" xmlns:a16="http://schemas.microsoft.com/office/drawing/2014/main" id="{6276E187-4B49-4692-A943-A9838DF97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07" y="215660"/>
            <a:ext cx="14216026" cy="5461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AutoShape 2"/>
          <p:cNvSpPr/>
          <p:nvPr/>
        </p:nvSpPr>
        <p:spPr>
          <a:xfrm>
            <a:off x="0" y="0"/>
            <a:ext cx="5373503" cy="10287000"/>
          </a:xfrm>
          <a:prstGeom prst="rect">
            <a:avLst/>
          </a:prstGeom>
          <a:solidFill>
            <a:srgbClr val="FFCC00"/>
          </a:solidFill>
        </p:spPr>
      </p:sp>
      <p:grpSp>
        <p:nvGrpSpPr>
          <p:cNvPr id="3" name="Group 3"/>
          <p:cNvGrpSpPr/>
          <p:nvPr/>
        </p:nvGrpSpPr>
        <p:grpSpPr>
          <a:xfrm>
            <a:off x="0" y="0"/>
            <a:ext cx="5373503" cy="8829898"/>
            <a:chOff x="0" y="0"/>
            <a:chExt cx="7164671" cy="11773197"/>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7164671" cy="11773197"/>
            </a:xfrm>
            <a:prstGeom prst="rect">
              <a:avLst/>
            </a:prstGeom>
          </p:spPr>
        </p:pic>
      </p:grpSp>
      <p:sp>
        <p:nvSpPr>
          <p:cNvPr id="5" name="TextBox 5"/>
          <p:cNvSpPr txBox="1"/>
          <p:nvPr/>
        </p:nvSpPr>
        <p:spPr>
          <a:xfrm>
            <a:off x="5734043" y="357414"/>
            <a:ext cx="11831249" cy="1722010"/>
          </a:xfrm>
          <a:prstGeom prst="rect">
            <a:avLst/>
          </a:prstGeom>
        </p:spPr>
        <p:txBody>
          <a:bodyPr lIns="0" tIns="0" rIns="0" bIns="0" rtlCol="0" anchor="t">
            <a:spAutoFit/>
          </a:bodyPr>
          <a:lstStyle/>
          <a:p>
            <a:pPr algn="ctr">
              <a:lnSpc>
                <a:spcPts val="14000"/>
              </a:lnSpc>
            </a:pPr>
            <a:r>
              <a:rPr lang="en-US" sz="10000" dirty="0" smtClean="0">
                <a:solidFill>
                  <a:srgbClr val="00A4A6"/>
                </a:solidFill>
                <a:latin typeface="ONE YOU SANS Web"/>
              </a:rPr>
              <a:t>About us</a:t>
            </a:r>
            <a:endParaRPr lang="en-US" sz="10000" dirty="0">
              <a:solidFill>
                <a:srgbClr val="00A4A6"/>
              </a:solidFill>
              <a:latin typeface="ONE YOU SANS Web"/>
            </a:endParaRPr>
          </a:p>
        </p:txBody>
      </p:sp>
      <p:sp>
        <p:nvSpPr>
          <p:cNvPr id="6" name="TextBox 6"/>
          <p:cNvSpPr txBox="1"/>
          <p:nvPr/>
        </p:nvSpPr>
        <p:spPr>
          <a:xfrm>
            <a:off x="5734043" y="2596861"/>
            <a:ext cx="11729251" cy="6104235"/>
          </a:xfrm>
          <a:prstGeom prst="rect">
            <a:avLst/>
          </a:prstGeom>
        </p:spPr>
        <p:txBody>
          <a:bodyPr lIns="0" tIns="0" rIns="0" bIns="0" rtlCol="0" anchor="t">
            <a:spAutoFit/>
          </a:bodyPr>
          <a:lstStyle/>
          <a:p>
            <a:r>
              <a:rPr lang="en-GB" sz="2800" dirty="0" smtClean="0">
                <a:solidFill>
                  <a:srgbClr val="00A8A8"/>
                </a:solidFill>
                <a:latin typeface="BPreplay" panose="02000503000000020004" pitchFamily="50" charset="0"/>
                <a:ea typeface="Helveticish" panose="020B0604020202020204" charset="0"/>
                <a:cs typeface="Helveticish" panose="020B0604020202020204" charset="0"/>
              </a:rPr>
              <a:t>One </a:t>
            </a:r>
            <a:r>
              <a:rPr lang="en-GB" sz="2800" dirty="0">
                <a:solidFill>
                  <a:srgbClr val="00A8A8"/>
                </a:solidFill>
                <a:latin typeface="BPreplay" panose="02000503000000020004" pitchFamily="50" charset="0"/>
                <a:ea typeface="Helveticish" panose="020B0604020202020204" charset="0"/>
                <a:cs typeface="Helveticish" panose="020B0604020202020204" charset="0"/>
              </a:rPr>
              <a:t>You Leeds is a free healthy living service funded by Leeds City Council. We are an easy to access option for residents to address a range of lifestyle issues</a:t>
            </a:r>
            <a:r>
              <a:rPr lang="en-GB" sz="2800" dirty="0" smtClean="0">
                <a:solidFill>
                  <a:srgbClr val="00A8A8"/>
                </a:solidFill>
                <a:latin typeface="BPreplay" panose="02000503000000020004" pitchFamily="50" charset="0"/>
                <a:ea typeface="Helveticish" panose="020B0604020202020204" charset="0"/>
                <a:cs typeface="Helveticish" panose="020B0604020202020204" charset="0"/>
              </a:rPr>
              <a:t>.</a:t>
            </a:r>
          </a:p>
          <a:p>
            <a:endParaRPr lang="en-GB" sz="2800" dirty="0" smtClean="0">
              <a:solidFill>
                <a:srgbClr val="00A8A8"/>
              </a:solidFill>
              <a:latin typeface="BPreplay" panose="02000503000000020004" pitchFamily="50" charset="0"/>
              <a:ea typeface="Helveticish" panose="020B0604020202020204" charset="0"/>
              <a:cs typeface="Helveticish" panose="020B0604020202020204" charset="0"/>
            </a:endParaRPr>
          </a:p>
          <a:p>
            <a:r>
              <a:rPr lang="en-GB" sz="2800" dirty="0" smtClean="0">
                <a:solidFill>
                  <a:srgbClr val="00A8A8"/>
                </a:solidFill>
                <a:latin typeface="BPreplay" panose="02000503000000020004" pitchFamily="50" charset="0"/>
                <a:ea typeface="Helveticish" panose="020B0604020202020204" charset="0"/>
                <a:cs typeface="Helveticish" panose="020B0604020202020204" charset="0"/>
              </a:rPr>
              <a:t>A </a:t>
            </a:r>
            <a:r>
              <a:rPr lang="en-GB" sz="2800" dirty="0">
                <a:solidFill>
                  <a:srgbClr val="00A8A8"/>
                </a:solidFill>
                <a:latin typeface="BPreplay" panose="02000503000000020004" pitchFamily="50" charset="0"/>
                <a:ea typeface="Helveticish" panose="020B0604020202020204" charset="0"/>
                <a:cs typeface="Helveticish" panose="020B0604020202020204" charset="0"/>
              </a:rPr>
              <a:t>range of options are available, including support for self help, one to one healthy living interventions and group sessions</a:t>
            </a:r>
            <a:r>
              <a:rPr lang="en-GB" sz="2800" dirty="0" smtClean="0">
                <a:solidFill>
                  <a:srgbClr val="00A8A8"/>
                </a:solidFill>
                <a:latin typeface="BPreplay" panose="02000503000000020004" pitchFamily="50" charset="0"/>
                <a:ea typeface="Helveticish" panose="020B0604020202020204" charset="0"/>
                <a:cs typeface="Helveticish" panose="020B0604020202020204" charset="0"/>
              </a:rPr>
              <a:t>.</a:t>
            </a:r>
          </a:p>
          <a:p>
            <a:r>
              <a:rPr lang="en-GB" sz="2800" dirty="0">
                <a:solidFill>
                  <a:srgbClr val="00A8A8"/>
                </a:solidFill>
                <a:latin typeface="BPreplay" panose="02000503000000020004" pitchFamily="50" charset="0"/>
                <a:ea typeface="Helveticish" panose="020B0604020202020204" charset="0"/>
                <a:cs typeface="Helveticish" panose="020B0604020202020204" charset="0"/>
              </a:rPr>
              <a:t/>
            </a:r>
            <a:br>
              <a:rPr lang="en-GB" sz="2800" dirty="0">
                <a:solidFill>
                  <a:srgbClr val="00A8A8"/>
                </a:solidFill>
                <a:latin typeface="BPreplay" panose="02000503000000020004" pitchFamily="50" charset="0"/>
                <a:ea typeface="Helveticish" panose="020B0604020202020204" charset="0"/>
                <a:cs typeface="Helveticish" panose="020B0604020202020204" charset="0"/>
              </a:rPr>
            </a:br>
            <a:r>
              <a:rPr lang="en-GB" sz="2800" dirty="0" smtClean="0">
                <a:solidFill>
                  <a:srgbClr val="00A8A8"/>
                </a:solidFill>
                <a:latin typeface="BPreplay" panose="02000503000000020004" pitchFamily="50" charset="0"/>
                <a:ea typeface="Helveticish" panose="020B0604020202020204" charset="0"/>
                <a:cs typeface="Helveticish" panose="020B0604020202020204" charset="0"/>
              </a:rPr>
              <a:t>Due </a:t>
            </a:r>
            <a:r>
              <a:rPr lang="en-GB" sz="2800" dirty="0">
                <a:solidFill>
                  <a:srgbClr val="00A8A8"/>
                </a:solidFill>
                <a:latin typeface="BPreplay" panose="02000503000000020004" pitchFamily="50" charset="0"/>
                <a:ea typeface="Helveticish" panose="020B0604020202020204" charset="0"/>
                <a:cs typeface="Helveticish" panose="020B0604020202020204" charset="0"/>
              </a:rPr>
              <a:t>to Covid-19 and government restrictions all our services are currently running </a:t>
            </a:r>
            <a:r>
              <a:rPr lang="en-GB" sz="2800" dirty="0" smtClean="0">
                <a:solidFill>
                  <a:srgbClr val="00A8A8"/>
                </a:solidFill>
                <a:latin typeface="BPreplay" panose="02000503000000020004" pitchFamily="50" charset="0"/>
                <a:ea typeface="Helveticish" panose="020B0604020202020204" charset="0"/>
                <a:cs typeface="Helveticish" panose="020B0604020202020204" charset="0"/>
              </a:rPr>
              <a:t>remotely</a:t>
            </a:r>
            <a:r>
              <a:rPr lang="en-GB" sz="2800" dirty="0">
                <a:solidFill>
                  <a:srgbClr val="00A8A8"/>
                </a:solidFill>
                <a:latin typeface="BPreplay" panose="02000503000000020004" pitchFamily="50" charset="0"/>
                <a:ea typeface="Helveticish" panose="020B0604020202020204" charset="0"/>
                <a:cs typeface="Helveticish" panose="020B0604020202020204" charset="0"/>
              </a:rPr>
              <a:t> </a:t>
            </a:r>
            <a:r>
              <a:rPr lang="en-GB" sz="2800" dirty="0" smtClean="0">
                <a:solidFill>
                  <a:srgbClr val="00A8A8"/>
                </a:solidFill>
                <a:latin typeface="BPreplay" panose="02000503000000020004" pitchFamily="50" charset="0"/>
                <a:ea typeface="Helveticish" panose="020B0604020202020204" charset="0"/>
                <a:cs typeface="Helveticish" panose="020B0604020202020204" charset="0"/>
              </a:rPr>
              <a:t>over the phone and through video link with resources being sent by postal distribution. </a:t>
            </a:r>
            <a:endParaRPr lang="en-GB" sz="2800" dirty="0">
              <a:solidFill>
                <a:srgbClr val="00A8A8"/>
              </a:solidFill>
              <a:latin typeface="BPreplay" panose="02000503000000020004" pitchFamily="50" charset="0"/>
              <a:ea typeface="Helveticish" panose="020B0604020202020204" charset="0"/>
              <a:cs typeface="Helveticish" panose="020B0604020202020204" charset="0"/>
            </a:endParaRPr>
          </a:p>
          <a:p>
            <a:pPr marL="412751" lvl="1">
              <a:lnSpc>
                <a:spcPts val="7000"/>
              </a:lnSpc>
            </a:pPr>
            <a:endParaRPr lang="en-US" sz="5000" dirty="0" smtClean="0">
              <a:solidFill>
                <a:srgbClr val="00A4A6"/>
              </a:solidFill>
              <a:latin typeface="Helveticish"/>
            </a:endParaRPr>
          </a:p>
          <a:p>
            <a:pPr marL="825501" lvl="1" indent="-412750">
              <a:lnSpc>
                <a:spcPts val="7000"/>
              </a:lnSpc>
              <a:buFont typeface="Arial"/>
              <a:buChar char="•"/>
            </a:pPr>
            <a:endParaRPr lang="en-US" sz="5000" dirty="0">
              <a:solidFill>
                <a:srgbClr val="00A4A6"/>
              </a:solidFill>
              <a:latin typeface="Helveticish"/>
            </a:endParaRPr>
          </a:p>
        </p:txBody>
      </p:sp>
      <p:sp>
        <p:nvSpPr>
          <p:cNvPr id="7" name="TextBox 7"/>
          <p:cNvSpPr txBox="1"/>
          <p:nvPr/>
        </p:nvSpPr>
        <p:spPr>
          <a:xfrm>
            <a:off x="6626" y="9182100"/>
            <a:ext cx="1191063" cy="1205395"/>
          </a:xfrm>
          <a:prstGeom prst="rect">
            <a:avLst/>
          </a:prstGeom>
        </p:spPr>
        <p:txBody>
          <a:bodyPr lIns="0" tIns="0" rIns="0" bIns="0" rtlCol="0" anchor="t">
            <a:spAutoFit/>
          </a:bodyPr>
          <a:lstStyle/>
          <a:p>
            <a:pPr algn="ctr">
              <a:lnSpc>
                <a:spcPts val="9800"/>
              </a:lnSpc>
            </a:pPr>
            <a:r>
              <a:rPr lang="en-US" sz="7000" dirty="0" smtClean="0">
                <a:solidFill>
                  <a:srgbClr val="F9FCFF"/>
                </a:solidFill>
                <a:latin typeface="ONE YOU SANS Web"/>
              </a:rPr>
              <a:t>02</a:t>
            </a:r>
            <a:endParaRPr lang="en-US" sz="7000" dirty="0">
              <a:solidFill>
                <a:srgbClr val="F9FCFF"/>
              </a:solidFill>
              <a:latin typeface="ONE YOU SANS We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191000"/>
            <a:chOff x="0" y="0"/>
            <a:chExt cx="24384000" cy="55880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24384000" cy="5588000"/>
            </a:xfrm>
            <a:prstGeom prst="rect">
              <a:avLst/>
            </a:prstGeom>
          </p:spPr>
        </p:pic>
      </p:grpSp>
      <p:sp>
        <p:nvSpPr>
          <p:cNvPr id="4" name="TextBox 4"/>
          <p:cNvSpPr txBox="1"/>
          <p:nvPr/>
        </p:nvSpPr>
        <p:spPr>
          <a:xfrm>
            <a:off x="408325" y="4314825"/>
            <a:ext cx="17471350" cy="3879215"/>
          </a:xfrm>
          <a:prstGeom prst="rect">
            <a:avLst/>
          </a:prstGeom>
        </p:spPr>
        <p:txBody>
          <a:bodyPr lIns="0" tIns="0" rIns="0" bIns="0" rtlCol="0" anchor="t">
            <a:spAutoFit/>
          </a:bodyPr>
          <a:lstStyle/>
          <a:p>
            <a:pPr algn="ctr">
              <a:lnSpc>
                <a:spcPts val="14560"/>
              </a:lnSpc>
            </a:pPr>
            <a:r>
              <a:rPr lang="en-US" sz="10400">
                <a:solidFill>
                  <a:srgbClr val="00A4A6"/>
                </a:solidFill>
                <a:latin typeface="ONE YOU SANS Web"/>
              </a:rPr>
              <a:t>MAKING SMALL CHANGES CAn make a big difference</a:t>
            </a:r>
          </a:p>
        </p:txBody>
      </p:sp>
      <p:sp>
        <p:nvSpPr>
          <p:cNvPr id="5" name="TextBox 5"/>
          <p:cNvSpPr txBox="1"/>
          <p:nvPr/>
        </p:nvSpPr>
        <p:spPr>
          <a:xfrm>
            <a:off x="17112682" y="9182100"/>
            <a:ext cx="1191063" cy="1205395"/>
          </a:xfrm>
          <a:prstGeom prst="rect">
            <a:avLst/>
          </a:prstGeom>
        </p:spPr>
        <p:txBody>
          <a:bodyPr lIns="0" tIns="0" rIns="0" bIns="0" rtlCol="0" anchor="t">
            <a:spAutoFit/>
          </a:bodyPr>
          <a:lstStyle/>
          <a:p>
            <a:pPr algn="ctr">
              <a:lnSpc>
                <a:spcPts val="9800"/>
              </a:lnSpc>
            </a:pPr>
            <a:r>
              <a:rPr lang="en-US" sz="7000" dirty="0" smtClean="0">
                <a:solidFill>
                  <a:srgbClr val="F9FCFF"/>
                </a:solidFill>
                <a:latin typeface="ONE YOU SANS Web"/>
              </a:rPr>
              <a:t>03</a:t>
            </a:r>
            <a:endParaRPr lang="en-US" sz="7000" dirty="0">
              <a:solidFill>
                <a:srgbClr val="F9FCFF"/>
              </a:solidFill>
              <a:latin typeface="ONE YOU SANS We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D2C90EB-CE0D-4ABC-A766-0492D49C2BE7}"/>
              </a:ext>
            </a:extLst>
          </p:cNvPr>
          <p:cNvPicPr>
            <a:picLocks noChangeAspect="1"/>
          </p:cNvPicPr>
          <p:nvPr/>
        </p:nvPicPr>
        <p:blipFill rotWithShape="1">
          <a:blip r:embed="rId2"/>
          <a:srcRect r="66868" b="50846"/>
          <a:stretch/>
        </p:blipFill>
        <p:spPr>
          <a:xfrm>
            <a:off x="109306" y="77199"/>
            <a:ext cx="5986694" cy="3389902"/>
          </a:xfrm>
          <a:prstGeom prst="rect">
            <a:avLst/>
          </a:prstGeom>
        </p:spPr>
      </p:pic>
      <p:sp>
        <p:nvSpPr>
          <p:cNvPr id="3" name="TextBox 3"/>
          <p:cNvSpPr txBox="1"/>
          <p:nvPr/>
        </p:nvSpPr>
        <p:spPr>
          <a:xfrm>
            <a:off x="16987631" y="0"/>
            <a:ext cx="1191063" cy="1205395"/>
          </a:xfrm>
          <a:prstGeom prst="rect">
            <a:avLst/>
          </a:prstGeom>
        </p:spPr>
        <p:txBody>
          <a:bodyPr lIns="0" tIns="0" rIns="0" bIns="0" rtlCol="0" anchor="t">
            <a:spAutoFit/>
          </a:bodyPr>
          <a:lstStyle/>
          <a:p>
            <a:pPr algn="ctr">
              <a:lnSpc>
                <a:spcPts val="9800"/>
              </a:lnSpc>
            </a:pPr>
            <a:r>
              <a:rPr lang="en-US" sz="7000" dirty="0">
                <a:solidFill>
                  <a:srgbClr val="F9FCFF"/>
                </a:solidFill>
                <a:latin typeface="ONE YOU SANS Web"/>
              </a:rPr>
              <a:t>28</a:t>
            </a:r>
          </a:p>
        </p:txBody>
      </p:sp>
      <p:sp>
        <p:nvSpPr>
          <p:cNvPr id="5" name="Rectangle 4">
            <a:extLst>
              <a:ext uri="{FF2B5EF4-FFF2-40B4-BE49-F238E27FC236}">
                <a16:creationId xmlns="" xmlns:a16="http://schemas.microsoft.com/office/drawing/2014/main" id="{81267F93-F52A-4DD5-ABDA-8012E9F52294}"/>
              </a:ext>
            </a:extLst>
          </p:cNvPr>
          <p:cNvSpPr/>
          <p:nvPr/>
        </p:nvSpPr>
        <p:spPr>
          <a:xfrm>
            <a:off x="12233064" y="124419"/>
            <a:ext cx="4597589" cy="1200329"/>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A great way of getting support to manage your weight in a friendly, group environment with no requirements to follow a set diet</a:t>
            </a:r>
          </a:p>
        </p:txBody>
      </p:sp>
      <p:sp>
        <p:nvSpPr>
          <p:cNvPr id="7" name="Rectangle 6">
            <a:extLst>
              <a:ext uri="{FF2B5EF4-FFF2-40B4-BE49-F238E27FC236}">
                <a16:creationId xmlns="" xmlns:a16="http://schemas.microsoft.com/office/drawing/2014/main" id="{8B70A83C-0998-4F4F-99F7-CF9884D266E2}"/>
              </a:ext>
            </a:extLst>
          </p:cNvPr>
          <p:cNvSpPr/>
          <p:nvPr/>
        </p:nvSpPr>
        <p:spPr>
          <a:xfrm>
            <a:off x="12154574" y="3008842"/>
            <a:ext cx="4754568" cy="923330"/>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Health cooking classes delivered by Jamie Oliver’s Ministry of Food – only £8 per class or £2 if you meet eligibility criteria</a:t>
            </a:r>
          </a:p>
        </p:txBody>
      </p:sp>
      <p:sp>
        <p:nvSpPr>
          <p:cNvPr id="8" name="Rectangle 7">
            <a:extLst>
              <a:ext uri="{FF2B5EF4-FFF2-40B4-BE49-F238E27FC236}">
                <a16:creationId xmlns="" xmlns:a16="http://schemas.microsoft.com/office/drawing/2014/main" id="{5C82FE52-F474-4C4D-9D83-D85BAFC1029E}"/>
              </a:ext>
            </a:extLst>
          </p:cNvPr>
          <p:cNvSpPr/>
          <p:nvPr/>
        </p:nvSpPr>
        <p:spPr>
          <a:xfrm>
            <a:off x="6248400" y="214534"/>
            <a:ext cx="4795631" cy="923330"/>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One to one or group support for up to 12 weeks, including behaviour change and free nicotine replacement therapy</a:t>
            </a:r>
          </a:p>
        </p:txBody>
      </p:sp>
      <p:sp>
        <p:nvSpPr>
          <p:cNvPr id="9" name="Rectangle 8">
            <a:extLst>
              <a:ext uri="{FF2B5EF4-FFF2-40B4-BE49-F238E27FC236}">
                <a16:creationId xmlns="" xmlns:a16="http://schemas.microsoft.com/office/drawing/2014/main" id="{8013991F-D781-42D9-A3BE-66D2DE7FF612}"/>
              </a:ext>
            </a:extLst>
          </p:cNvPr>
          <p:cNvSpPr/>
          <p:nvPr/>
        </p:nvSpPr>
        <p:spPr>
          <a:xfrm>
            <a:off x="6248400" y="3609059"/>
            <a:ext cx="4795631" cy="923330"/>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A range of cardio and strength based classes, available as live delivery (remote or face to face) or pre-recorded videos</a:t>
            </a:r>
          </a:p>
        </p:txBody>
      </p:sp>
      <p:sp>
        <p:nvSpPr>
          <p:cNvPr id="11" name="Rectangle 10">
            <a:extLst>
              <a:ext uri="{FF2B5EF4-FFF2-40B4-BE49-F238E27FC236}">
                <a16:creationId xmlns="" xmlns:a16="http://schemas.microsoft.com/office/drawing/2014/main" id="{89CD2158-758F-4F99-AF3D-527950F48FA7}"/>
              </a:ext>
            </a:extLst>
          </p:cNvPr>
          <p:cNvSpPr/>
          <p:nvPr/>
        </p:nvSpPr>
        <p:spPr>
          <a:xfrm>
            <a:off x="109306" y="3565399"/>
            <a:ext cx="4597589" cy="923330"/>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Support to improve your eating habits with a coach – even if you’re not overweight</a:t>
            </a:r>
          </a:p>
        </p:txBody>
      </p:sp>
      <p:pic>
        <p:nvPicPr>
          <p:cNvPr id="12" name="Picture 11">
            <a:extLst>
              <a:ext uri="{FF2B5EF4-FFF2-40B4-BE49-F238E27FC236}">
                <a16:creationId xmlns="" xmlns:a16="http://schemas.microsoft.com/office/drawing/2014/main" id="{3D2C90EB-CE0D-4ABC-A766-0492D49C2BE7}"/>
              </a:ext>
            </a:extLst>
          </p:cNvPr>
          <p:cNvPicPr>
            <a:picLocks noChangeAspect="1"/>
          </p:cNvPicPr>
          <p:nvPr/>
        </p:nvPicPr>
        <p:blipFill rotWithShape="1">
          <a:blip r:embed="rId2"/>
          <a:srcRect l="33736" t="49990" r="33370" b="836"/>
          <a:stretch/>
        </p:blipFill>
        <p:spPr>
          <a:xfrm>
            <a:off x="6309341" y="3524058"/>
            <a:ext cx="5943600" cy="3391283"/>
          </a:xfrm>
          <a:prstGeom prst="rect">
            <a:avLst/>
          </a:prstGeom>
        </p:spPr>
      </p:pic>
      <p:pic>
        <p:nvPicPr>
          <p:cNvPr id="13" name="Picture 12">
            <a:extLst>
              <a:ext uri="{FF2B5EF4-FFF2-40B4-BE49-F238E27FC236}">
                <a16:creationId xmlns="" xmlns:a16="http://schemas.microsoft.com/office/drawing/2014/main" id="{3D2C90EB-CE0D-4ABC-A766-0492D49C2BE7}"/>
              </a:ext>
            </a:extLst>
          </p:cNvPr>
          <p:cNvPicPr>
            <a:picLocks noChangeAspect="1"/>
          </p:cNvPicPr>
          <p:nvPr/>
        </p:nvPicPr>
        <p:blipFill rotWithShape="1">
          <a:blip r:embed="rId2"/>
          <a:srcRect l="33553" r="33554" b="51951"/>
          <a:stretch/>
        </p:blipFill>
        <p:spPr>
          <a:xfrm>
            <a:off x="6309341" y="77199"/>
            <a:ext cx="5943600" cy="3313702"/>
          </a:xfrm>
          <a:prstGeom prst="rect">
            <a:avLst/>
          </a:prstGeom>
        </p:spPr>
      </p:pic>
      <p:pic>
        <p:nvPicPr>
          <p:cNvPr id="14" name="Picture 13">
            <a:extLst>
              <a:ext uri="{FF2B5EF4-FFF2-40B4-BE49-F238E27FC236}">
                <a16:creationId xmlns="" xmlns:a16="http://schemas.microsoft.com/office/drawing/2014/main" id="{3D2C90EB-CE0D-4ABC-A766-0492D49C2BE7}"/>
              </a:ext>
            </a:extLst>
          </p:cNvPr>
          <p:cNvPicPr>
            <a:picLocks noChangeAspect="1"/>
          </p:cNvPicPr>
          <p:nvPr/>
        </p:nvPicPr>
        <p:blipFill rotWithShape="1">
          <a:blip r:embed="rId2"/>
          <a:srcRect l="66630" t="1864" b="50713"/>
          <a:stretch/>
        </p:blipFill>
        <p:spPr>
          <a:xfrm>
            <a:off x="6302715" y="7048498"/>
            <a:ext cx="6029788" cy="3270567"/>
          </a:xfrm>
          <a:prstGeom prst="rect">
            <a:avLst/>
          </a:prstGeom>
        </p:spPr>
      </p:pic>
      <p:sp>
        <p:nvSpPr>
          <p:cNvPr id="15" name="AutoShape 4"/>
          <p:cNvSpPr/>
          <p:nvPr/>
        </p:nvSpPr>
        <p:spPr>
          <a:xfrm>
            <a:off x="109306" y="3499209"/>
            <a:ext cx="5986694" cy="6819855"/>
          </a:xfrm>
          <a:prstGeom prst="rect">
            <a:avLst/>
          </a:prstGeom>
          <a:solidFill>
            <a:srgbClr val="FFCC00"/>
          </a:solidFill>
        </p:spPr>
      </p:sp>
      <p:sp>
        <p:nvSpPr>
          <p:cNvPr id="2" name="Rectangle 1"/>
          <p:cNvSpPr/>
          <p:nvPr/>
        </p:nvSpPr>
        <p:spPr>
          <a:xfrm>
            <a:off x="220873" y="8937913"/>
            <a:ext cx="1217000" cy="1349087"/>
          </a:xfrm>
          <a:prstGeom prst="rect">
            <a:avLst/>
          </a:prstGeom>
        </p:spPr>
        <p:txBody>
          <a:bodyPr wrap="none">
            <a:spAutoFit/>
          </a:bodyPr>
          <a:lstStyle/>
          <a:p>
            <a:pPr algn="ctr">
              <a:lnSpc>
                <a:spcPts val="9800"/>
              </a:lnSpc>
            </a:pPr>
            <a:r>
              <a:rPr lang="en-US" sz="7000" dirty="0" smtClean="0">
                <a:solidFill>
                  <a:srgbClr val="F9FCFF"/>
                </a:solidFill>
                <a:latin typeface="ONE YOU SANS Web"/>
              </a:rPr>
              <a:t>04</a:t>
            </a:r>
            <a:endParaRPr lang="en-US" sz="7000" dirty="0">
              <a:solidFill>
                <a:srgbClr val="F9FCFF"/>
              </a:solidFill>
              <a:latin typeface="ONE YOU SANS Web"/>
            </a:endParaRPr>
          </a:p>
        </p:txBody>
      </p:sp>
      <p:sp>
        <p:nvSpPr>
          <p:cNvPr id="6" name="Rectangle 5"/>
          <p:cNvSpPr/>
          <p:nvPr/>
        </p:nvSpPr>
        <p:spPr>
          <a:xfrm>
            <a:off x="12390041" y="433322"/>
            <a:ext cx="5087480" cy="2677656"/>
          </a:xfrm>
          <a:prstGeom prst="rect">
            <a:avLst/>
          </a:prstGeom>
        </p:spPr>
        <p:txBody>
          <a:bodyPr wrap="square">
            <a:spAutoFit/>
          </a:bodyPr>
          <a:lstStyle/>
          <a:p>
            <a:pPr algn="just" fontAlgn="base"/>
            <a:r>
              <a:rPr lang="en-GB" sz="2400" dirty="0">
                <a:solidFill>
                  <a:srgbClr val="00A8A8"/>
                </a:solidFill>
                <a:latin typeface="BPreplay" panose="02000503000000020004" pitchFamily="50" charset="0"/>
              </a:rPr>
              <a:t>One to one or group support for up to 12 </a:t>
            </a:r>
            <a:r>
              <a:rPr lang="en-GB" sz="2400" dirty="0" smtClean="0">
                <a:solidFill>
                  <a:srgbClr val="00A8A8"/>
                </a:solidFill>
                <a:latin typeface="BPreplay" panose="02000503000000020004" pitchFamily="50" charset="0"/>
              </a:rPr>
              <a:t>weeks with a coach, </a:t>
            </a:r>
            <a:r>
              <a:rPr lang="en-GB" sz="2400" dirty="0">
                <a:solidFill>
                  <a:srgbClr val="00A8A8"/>
                </a:solidFill>
                <a:latin typeface="BPreplay" panose="02000503000000020004" pitchFamily="50" charset="0"/>
              </a:rPr>
              <a:t>including behaviour change and free nicotine replacement </a:t>
            </a:r>
            <a:r>
              <a:rPr lang="en-GB" sz="2400" dirty="0" smtClean="0">
                <a:solidFill>
                  <a:srgbClr val="00A8A8"/>
                </a:solidFill>
                <a:latin typeface="BPreplay" panose="02000503000000020004" pitchFamily="50" charset="0"/>
              </a:rPr>
              <a:t>therapy. All session are over the phone and nicotine replacement treatment is delivered by post </a:t>
            </a:r>
            <a:endParaRPr lang="en-GB" sz="2400" dirty="0">
              <a:solidFill>
                <a:srgbClr val="00A8A8"/>
              </a:solidFill>
              <a:latin typeface="BPreplay" panose="02000503000000020004" pitchFamily="50" charset="0"/>
            </a:endParaRPr>
          </a:p>
        </p:txBody>
      </p:sp>
      <p:sp>
        <p:nvSpPr>
          <p:cNvPr id="16" name="Rectangle 15">
            <a:extLst>
              <a:ext uri="{FF2B5EF4-FFF2-40B4-BE49-F238E27FC236}">
                <a16:creationId xmlns="" xmlns:a16="http://schemas.microsoft.com/office/drawing/2014/main" id="{8013991F-D781-42D9-A3BE-66D2DE7FF612}"/>
              </a:ext>
            </a:extLst>
          </p:cNvPr>
          <p:cNvSpPr/>
          <p:nvPr/>
        </p:nvSpPr>
        <p:spPr>
          <a:xfrm>
            <a:off x="12466282" y="3749441"/>
            <a:ext cx="4795631" cy="2677656"/>
          </a:xfrm>
          <a:prstGeom prst="rect">
            <a:avLst/>
          </a:prstGeom>
        </p:spPr>
        <p:txBody>
          <a:bodyPr wrap="square">
            <a:spAutoFit/>
          </a:bodyPr>
          <a:lstStyle/>
          <a:p>
            <a:pPr algn="just" fontAlgn="base"/>
            <a:r>
              <a:rPr lang="en-GB" sz="2400" dirty="0" smtClean="0">
                <a:solidFill>
                  <a:srgbClr val="00A8A8"/>
                </a:solidFill>
                <a:latin typeface="BPreplay" panose="02000503000000020004" pitchFamily="50" charset="0"/>
              </a:rPr>
              <a:t>Access to a private </a:t>
            </a:r>
            <a:r>
              <a:rPr lang="en-GB" sz="2400" dirty="0">
                <a:solidFill>
                  <a:srgbClr val="00A8A8"/>
                </a:solidFill>
                <a:latin typeface="BPreplay" panose="02000503000000020004" pitchFamily="50" charset="0"/>
              </a:rPr>
              <a:t>F</a:t>
            </a:r>
            <a:r>
              <a:rPr lang="en-GB" sz="2400" dirty="0" smtClean="0">
                <a:solidFill>
                  <a:srgbClr val="00A8A8"/>
                </a:solidFill>
                <a:latin typeface="BPreplay" panose="02000503000000020004" pitchFamily="50" charset="0"/>
              </a:rPr>
              <a:t>acebook group. Join in on our Live sessions Mon-Wed or take part in them at your own convenience. You can access a range of strength and cardio sessions and resources are uploaded daily.</a:t>
            </a:r>
            <a:endParaRPr lang="en-GB" sz="2400" dirty="0">
              <a:solidFill>
                <a:srgbClr val="00A8A8"/>
              </a:solidFill>
              <a:latin typeface="BPreplay" panose="02000503000000020004" pitchFamily="50" charset="0"/>
            </a:endParaRPr>
          </a:p>
        </p:txBody>
      </p:sp>
      <p:sp>
        <p:nvSpPr>
          <p:cNvPr id="17" name="Rectangle 16"/>
          <p:cNvSpPr/>
          <p:nvPr/>
        </p:nvSpPr>
        <p:spPr>
          <a:xfrm>
            <a:off x="12513016" y="7200900"/>
            <a:ext cx="5241584" cy="2677656"/>
          </a:xfrm>
          <a:prstGeom prst="rect">
            <a:avLst/>
          </a:prstGeom>
        </p:spPr>
        <p:txBody>
          <a:bodyPr wrap="square">
            <a:spAutoFit/>
          </a:bodyPr>
          <a:lstStyle/>
          <a:p>
            <a:pPr algn="just" fontAlgn="base"/>
            <a:r>
              <a:rPr lang="en-GB" sz="2400" dirty="0" smtClean="0">
                <a:solidFill>
                  <a:srgbClr val="00A8A8"/>
                </a:solidFill>
                <a:latin typeface="BPreplay" panose="02000503000000020004" pitchFamily="50" charset="0"/>
              </a:rPr>
              <a:t>A 12 week course delivered in a group via video link or 6 1:1 sessions over 12 weeks delivered over the phone. A great way to lose weight, the course focuses on nutritional advice, alongside healthy eating tips and behaviour change support.</a:t>
            </a:r>
            <a:endParaRPr lang="en-GB" sz="2400" dirty="0">
              <a:solidFill>
                <a:srgbClr val="00A8A8"/>
              </a:solidFill>
              <a:latin typeface="BPreplay" panose="02000503000000020004" pitchFamily="50" charset="0"/>
            </a:endParaRPr>
          </a:p>
        </p:txBody>
      </p:sp>
    </p:spTree>
    <p:extLst>
      <p:ext uri="{BB962C8B-B14F-4D97-AF65-F5344CB8AC3E}">
        <p14:creationId xmlns:p14="http://schemas.microsoft.com/office/powerpoint/2010/main" val="124582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6248400" y="7069617"/>
            <a:ext cx="5930372" cy="3249447"/>
            <a:chOff x="0" y="0"/>
            <a:chExt cx="12192000" cy="6858000"/>
          </a:xfrm>
        </p:grpSpPr>
        <p:pic>
          <p:nvPicPr>
            <p:cNvPr id="2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pic>
        <p:nvPicPr>
          <p:cNvPr id="10" name="Picture 9">
            <a:extLst>
              <a:ext uri="{FF2B5EF4-FFF2-40B4-BE49-F238E27FC236}">
                <a16:creationId xmlns="" xmlns:a16="http://schemas.microsoft.com/office/drawing/2014/main" id="{3D2C90EB-CE0D-4ABC-A766-0492D49C2BE7}"/>
              </a:ext>
            </a:extLst>
          </p:cNvPr>
          <p:cNvPicPr>
            <a:picLocks noChangeAspect="1"/>
          </p:cNvPicPr>
          <p:nvPr/>
        </p:nvPicPr>
        <p:blipFill rotWithShape="1">
          <a:blip r:embed="rId3"/>
          <a:srcRect r="66868" b="50846"/>
          <a:stretch/>
        </p:blipFill>
        <p:spPr>
          <a:xfrm>
            <a:off x="109306" y="77199"/>
            <a:ext cx="5986694" cy="3389902"/>
          </a:xfrm>
          <a:prstGeom prst="rect">
            <a:avLst/>
          </a:prstGeom>
        </p:spPr>
      </p:pic>
      <p:sp>
        <p:nvSpPr>
          <p:cNvPr id="3" name="TextBox 3"/>
          <p:cNvSpPr txBox="1"/>
          <p:nvPr/>
        </p:nvSpPr>
        <p:spPr>
          <a:xfrm>
            <a:off x="16987631" y="0"/>
            <a:ext cx="1191063" cy="1205395"/>
          </a:xfrm>
          <a:prstGeom prst="rect">
            <a:avLst/>
          </a:prstGeom>
        </p:spPr>
        <p:txBody>
          <a:bodyPr lIns="0" tIns="0" rIns="0" bIns="0" rtlCol="0" anchor="t">
            <a:spAutoFit/>
          </a:bodyPr>
          <a:lstStyle/>
          <a:p>
            <a:pPr algn="ctr">
              <a:lnSpc>
                <a:spcPts val="9800"/>
              </a:lnSpc>
            </a:pPr>
            <a:r>
              <a:rPr lang="en-US" sz="7000" dirty="0">
                <a:solidFill>
                  <a:srgbClr val="F9FCFF"/>
                </a:solidFill>
                <a:latin typeface="ONE YOU SANS Web"/>
              </a:rPr>
              <a:t>28</a:t>
            </a:r>
          </a:p>
        </p:txBody>
      </p:sp>
      <p:sp>
        <p:nvSpPr>
          <p:cNvPr id="5" name="Rectangle 4">
            <a:extLst>
              <a:ext uri="{FF2B5EF4-FFF2-40B4-BE49-F238E27FC236}">
                <a16:creationId xmlns="" xmlns:a16="http://schemas.microsoft.com/office/drawing/2014/main" id="{81267F93-F52A-4DD5-ABDA-8012E9F52294}"/>
              </a:ext>
            </a:extLst>
          </p:cNvPr>
          <p:cNvSpPr/>
          <p:nvPr/>
        </p:nvSpPr>
        <p:spPr>
          <a:xfrm>
            <a:off x="12233064" y="124419"/>
            <a:ext cx="4597589" cy="1200329"/>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A great way of getting support to manage your weight in a friendly, group environment with no requirements to follow a set diet</a:t>
            </a:r>
          </a:p>
        </p:txBody>
      </p:sp>
      <p:sp>
        <p:nvSpPr>
          <p:cNvPr id="8" name="Rectangle 7">
            <a:extLst>
              <a:ext uri="{FF2B5EF4-FFF2-40B4-BE49-F238E27FC236}">
                <a16:creationId xmlns="" xmlns:a16="http://schemas.microsoft.com/office/drawing/2014/main" id="{5C82FE52-F474-4C4D-9D83-D85BAFC1029E}"/>
              </a:ext>
            </a:extLst>
          </p:cNvPr>
          <p:cNvSpPr/>
          <p:nvPr/>
        </p:nvSpPr>
        <p:spPr>
          <a:xfrm>
            <a:off x="6248400" y="214534"/>
            <a:ext cx="4795631" cy="923330"/>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One to one or group support for up to 12 weeks, including behaviour change and free nicotine replacement therapy</a:t>
            </a:r>
          </a:p>
        </p:txBody>
      </p:sp>
      <p:sp>
        <p:nvSpPr>
          <p:cNvPr id="9" name="Rectangle 8">
            <a:extLst>
              <a:ext uri="{FF2B5EF4-FFF2-40B4-BE49-F238E27FC236}">
                <a16:creationId xmlns="" xmlns:a16="http://schemas.microsoft.com/office/drawing/2014/main" id="{8013991F-D781-42D9-A3BE-66D2DE7FF612}"/>
              </a:ext>
            </a:extLst>
          </p:cNvPr>
          <p:cNvSpPr/>
          <p:nvPr/>
        </p:nvSpPr>
        <p:spPr>
          <a:xfrm>
            <a:off x="6248400" y="3609059"/>
            <a:ext cx="4795631" cy="923330"/>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A range of cardio and strength based classes, available as live delivery (remote or face to face) or pre-recorded videos</a:t>
            </a:r>
          </a:p>
        </p:txBody>
      </p:sp>
      <p:sp>
        <p:nvSpPr>
          <p:cNvPr id="11" name="Rectangle 10">
            <a:extLst>
              <a:ext uri="{FF2B5EF4-FFF2-40B4-BE49-F238E27FC236}">
                <a16:creationId xmlns="" xmlns:a16="http://schemas.microsoft.com/office/drawing/2014/main" id="{89CD2158-758F-4F99-AF3D-527950F48FA7}"/>
              </a:ext>
            </a:extLst>
          </p:cNvPr>
          <p:cNvSpPr/>
          <p:nvPr/>
        </p:nvSpPr>
        <p:spPr>
          <a:xfrm>
            <a:off x="109306" y="3565399"/>
            <a:ext cx="4597589" cy="923330"/>
          </a:xfrm>
          <a:prstGeom prst="rect">
            <a:avLst/>
          </a:prstGeom>
        </p:spPr>
        <p:txBody>
          <a:bodyPr wrap="square">
            <a:spAutoFit/>
          </a:bodyPr>
          <a:lstStyle/>
          <a:p>
            <a:pPr algn="just" fontAlgn="base"/>
            <a:r>
              <a:rPr lang="en-GB" dirty="0">
                <a:solidFill>
                  <a:schemeClr val="bg1"/>
                </a:solidFill>
                <a:latin typeface="BPreplay" panose="02000503000000020004" pitchFamily="50" charset="0"/>
              </a:rPr>
              <a:t>Support to improve your eating habits with a coach – even if you’re not overweight</a:t>
            </a:r>
          </a:p>
        </p:txBody>
      </p:sp>
      <p:sp>
        <p:nvSpPr>
          <p:cNvPr id="15" name="AutoShape 4"/>
          <p:cNvSpPr/>
          <p:nvPr/>
        </p:nvSpPr>
        <p:spPr>
          <a:xfrm>
            <a:off x="109306" y="3499209"/>
            <a:ext cx="5986694" cy="6819855"/>
          </a:xfrm>
          <a:prstGeom prst="rect">
            <a:avLst/>
          </a:prstGeom>
          <a:solidFill>
            <a:srgbClr val="FFCC00"/>
          </a:solidFill>
        </p:spPr>
      </p:sp>
      <p:sp>
        <p:nvSpPr>
          <p:cNvPr id="2" name="Rectangle 1"/>
          <p:cNvSpPr/>
          <p:nvPr/>
        </p:nvSpPr>
        <p:spPr>
          <a:xfrm>
            <a:off x="242513" y="8937913"/>
            <a:ext cx="1173719" cy="1349087"/>
          </a:xfrm>
          <a:prstGeom prst="rect">
            <a:avLst/>
          </a:prstGeom>
        </p:spPr>
        <p:txBody>
          <a:bodyPr wrap="none">
            <a:spAutoFit/>
          </a:bodyPr>
          <a:lstStyle/>
          <a:p>
            <a:pPr algn="ctr">
              <a:lnSpc>
                <a:spcPts val="9800"/>
              </a:lnSpc>
            </a:pPr>
            <a:r>
              <a:rPr lang="en-US" sz="7000" dirty="0" smtClean="0">
                <a:solidFill>
                  <a:srgbClr val="F9FCFF"/>
                </a:solidFill>
                <a:latin typeface="ONE YOU SANS Web"/>
              </a:rPr>
              <a:t>05</a:t>
            </a:r>
            <a:endParaRPr lang="en-US" sz="7000" dirty="0">
              <a:solidFill>
                <a:srgbClr val="F9FCFF"/>
              </a:solidFill>
              <a:latin typeface="ONE YOU SANS Web"/>
            </a:endParaRPr>
          </a:p>
        </p:txBody>
      </p:sp>
      <p:pic>
        <p:nvPicPr>
          <p:cNvPr id="18" name="Picture 17">
            <a:extLst>
              <a:ext uri="{FF2B5EF4-FFF2-40B4-BE49-F238E27FC236}">
                <a16:creationId xmlns="" xmlns:a16="http://schemas.microsoft.com/office/drawing/2014/main" id="{3D2C90EB-CE0D-4ABC-A766-0492D49C2BE7}"/>
              </a:ext>
            </a:extLst>
          </p:cNvPr>
          <p:cNvPicPr>
            <a:picLocks noChangeAspect="1"/>
          </p:cNvPicPr>
          <p:nvPr/>
        </p:nvPicPr>
        <p:blipFill rotWithShape="1">
          <a:blip r:embed="rId3"/>
          <a:srcRect t="50259" r="67290"/>
          <a:stretch/>
        </p:blipFill>
        <p:spPr>
          <a:xfrm>
            <a:off x="6309341" y="51176"/>
            <a:ext cx="5910494" cy="3430381"/>
          </a:xfrm>
          <a:prstGeom prst="rect">
            <a:avLst/>
          </a:prstGeom>
        </p:spPr>
      </p:pic>
      <p:pic>
        <p:nvPicPr>
          <p:cNvPr id="19" name="Picture 18">
            <a:extLst>
              <a:ext uri="{FF2B5EF4-FFF2-40B4-BE49-F238E27FC236}">
                <a16:creationId xmlns="" xmlns:a16="http://schemas.microsoft.com/office/drawing/2014/main" id="{3D2C90EB-CE0D-4ABC-A766-0492D49C2BE7}"/>
              </a:ext>
            </a:extLst>
          </p:cNvPr>
          <p:cNvPicPr>
            <a:picLocks noChangeAspect="1"/>
          </p:cNvPicPr>
          <p:nvPr/>
        </p:nvPicPr>
        <p:blipFill rotWithShape="1">
          <a:blip r:embed="rId3"/>
          <a:srcRect l="66630" t="49721" r="660" b="538"/>
          <a:stretch/>
        </p:blipFill>
        <p:spPr>
          <a:xfrm>
            <a:off x="6302692" y="3493664"/>
            <a:ext cx="5910494" cy="3430381"/>
          </a:xfrm>
          <a:prstGeom prst="rect">
            <a:avLst/>
          </a:prstGeom>
        </p:spPr>
      </p:pic>
      <p:sp>
        <p:nvSpPr>
          <p:cNvPr id="20" name="Rectangle 19">
            <a:extLst>
              <a:ext uri="{FF2B5EF4-FFF2-40B4-BE49-F238E27FC236}">
                <a16:creationId xmlns="" xmlns:a16="http://schemas.microsoft.com/office/drawing/2014/main" id="{8B70A83C-0998-4F4F-99F7-CF9884D266E2}"/>
              </a:ext>
            </a:extLst>
          </p:cNvPr>
          <p:cNvSpPr/>
          <p:nvPr/>
        </p:nvSpPr>
        <p:spPr>
          <a:xfrm>
            <a:off x="12287402" y="3138393"/>
            <a:ext cx="5617614" cy="3785652"/>
          </a:xfrm>
          <a:prstGeom prst="rect">
            <a:avLst/>
          </a:prstGeom>
        </p:spPr>
        <p:txBody>
          <a:bodyPr wrap="square">
            <a:spAutoFit/>
          </a:bodyPr>
          <a:lstStyle/>
          <a:p>
            <a:pPr algn="just" fontAlgn="base"/>
            <a:r>
              <a:rPr lang="en-GB" sz="2400" dirty="0" smtClean="0">
                <a:solidFill>
                  <a:srgbClr val="00A8A8"/>
                </a:solidFill>
                <a:latin typeface="BPreplay" panose="02000503000000020004" pitchFamily="50" charset="0"/>
              </a:rPr>
              <a:t>Learn how to cook healthy meals on the 8 week cooking course delivered </a:t>
            </a:r>
            <a:r>
              <a:rPr lang="en-GB" sz="2400" dirty="0">
                <a:solidFill>
                  <a:srgbClr val="00A8A8"/>
                </a:solidFill>
                <a:latin typeface="BPreplay" panose="02000503000000020004" pitchFamily="50" charset="0"/>
              </a:rPr>
              <a:t>by Jamie Oliver’s Ministry of Food – only £8 per class or £2 if you meet eligibility </a:t>
            </a:r>
            <a:r>
              <a:rPr lang="en-GB" sz="2400" dirty="0" smtClean="0">
                <a:solidFill>
                  <a:srgbClr val="00A8A8"/>
                </a:solidFill>
                <a:latin typeface="BPreplay" panose="02000503000000020004" pitchFamily="50" charset="0"/>
              </a:rPr>
              <a:t>criteria. </a:t>
            </a:r>
          </a:p>
          <a:p>
            <a:pPr algn="just" fontAlgn="base"/>
            <a:r>
              <a:rPr lang="en-GB" sz="2400" dirty="0" smtClean="0">
                <a:solidFill>
                  <a:srgbClr val="00A8A8"/>
                </a:solidFill>
                <a:latin typeface="BPreplay" panose="02000503000000020004" pitchFamily="50" charset="0"/>
              </a:rPr>
              <a:t>Currently being delivered by video link (these sessions are free)</a:t>
            </a:r>
            <a:endParaRPr lang="en-GB" sz="2400" dirty="0">
              <a:solidFill>
                <a:srgbClr val="00A8A8"/>
              </a:solidFill>
              <a:latin typeface="BPreplay" panose="02000503000000020004" pitchFamily="50" charset="0"/>
            </a:endParaRPr>
          </a:p>
          <a:p>
            <a:pPr algn="just" fontAlgn="base"/>
            <a:r>
              <a:rPr lang="en-GB" sz="2400" dirty="0" smtClean="0">
                <a:solidFill>
                  <a:srgbClr val="00A8A8"/>
                </a:solidFill>
                <a:latin typeface="BPreplay" panose="02000503000000020004" pitchFamily="50" charset="0"/>
              </a:rPr>
              <a:t>Face to Face classes suspended from 5/11/2020 and will resume once government guidelines are lifted.</a:t>
            </a:r>
          </a:p>
        </p:txBody>
      </p:sp>
      <p:sp>
        <p:nvSpPr>
          <p:cNvPr id="4" name="Rectangle 3"/>
          <p:cNvSpPr/>
          <p:nvPr/>
        </p:nvSpPr>
        <p:spPr>
          <a:xfrm>
            <a:off x="12340370" y="756057"/>
            <a:ext cx="5552477" cy="1569660"/>
          </a:xfrm>
          <a:prstGeom prst="rect">
            <a:avLst/>
          </a:prstGeom>
        </p:spPr>
        <p:txBody>
          <a:bodyPr wrap="square">
            <a:spAutoFit/>
          </a:bodyPr>
          <a:lstStyle/>
          <a:p>
            <a:r>
              <a:rPr lang="en-GB" sz="2400" dirty="0">
                <a:solidFill>
                  <a:srgbClr val="00A8A8"/>
                </a:solidFill>
                <a:latin typeface="BPreplay" panose="02000503000000020004" pitchFamily="50" charset="0"/>
              </a:rPr>
              <a:t>1:1 Support to improve your eating habits with a coach. 6 sessions delivered over the phone or by video link</a:t>
            </a:r>
            <a:endParaRPr lang="en-GB" sz="2400" dirty="0">
              <a:solidFill>
                <a:srgbClr val="00A8A8"/>
              </a:solidFill>
            </a:endParaRPr>
          </a:p>
        </p:txBody>
      </p:sp>
      <p:sp>
        <p:nvSpPr>
          <p:cNvPr id="23" name="TextBox 22"/>
          <p:cNvSpPr txBox="1"/>
          <p:nvPr/>
        </p:nvSpPr>
        <p:spPr>
          <a:xfrm>
            <a:off x="8723244" y="9461273"/>
            <a:ext cx="3584036" cy="707886"/>
          </a:xfrm>
          <a:prstGeom prst="rect">
            <a:avLst/>
          </a:prstGeom>
          <a:noFill/>
        </p:spPr>
        <p:txBody>
          <a:bodyPr wrap="square" rtlCol="0">
            <a:spAutoFit/>
          </a:bodyPr>
          <a:lstStyle/>
          <a:p>
            <a:r>
              <a:rPr lang="en-GB" sz="4000" dirty="0" smtClean="0">
                <a:solidFill>
                  <a:schemeClr val="bg1"/>
                </a:solidFill>
                <a:latin typeface="ONE YOU SANS Web" panose="020B0604020202020204" charset="0"/>
              </a:rPr>
              <a:t>Your </a:t>
            </a:r>
            <a:r>
              <a:rPr lang="en-GB" sz="4000" dirty="0" smtClean="0">
                <a:solidFill>
                  <a:srgbClr val="FFCC00"/>
                </a:solidFill>
                <a:latin typeface="ONE YOU SANS Web" panose="020B0604020202020204" charset="0"/>
              </a:rPr>
              <a:t>Support</a:t>
            </a:r>
            <a:endParaRPr lang="en-GB" sz="4000" dirty="0">
              <a:solidFill>
                <a:srgbClr val="FFCC00"/>
              </a:solidFill>
              <a:latin typeface="ONE YOU SANS Web" panose="020B0604020202020204" charset="0"/>
            </a:endParaRPr>
          </a:p>
        </p:txBody>
      </p:sp>
      <p:sp>
        <p:nvSpPr>
          <p:cNvPr id="24" name="Rectangle 23"/>
          <p:cNvSpPr/>
          <p:nvPr/>
        </p:nvSpPr>
        <p:spPr>
          <a:xfrm>
            <a:off x="12366874" y="7505700"/>
            <a:ext cx="5538142" cy="1569660"/>
          </a:xfrm>
          <a:prstGeom prst="rect">
            <a:avLst/>
          </a:prstGeom>
        </p:spPr>
        <p:txBody>
          <a:bodyPr wrap="square">
            <a:spAutoFit/>
          </a:bodyPr>
          <a:lstStyle/>
          <a:p>
            <a:r>
              <a:rPr lang="en-GB" sz="2400" dirty="0" smtClean="0">
                <a:solidFill>
                  <a:srgbClr val="00A8A8"/>
                </a:solidFill>
                <a:latin typeface="BPreplay" panose="02000503000000020004" pitchFamily="50" charset="0"/>
              </a:rPr>
              <a:t>Not sure where to start. Your support offers 1:1 over the phone sessions with a health coach to help you on your way to become a healthier you.</a:t>
            </a:r>
            <a:endParaRPr lang="en-GB" sz="2400" dirty="0">
              <a:solidFill>
                <a:srgbClr val="00A8A8"/>
              </a:solidFill>
            </a:endParaRPr>
          </a:p>
        </p:txBody>
      </p:sp>
    </p:spTree>
    <p:extLst>
      <p:ext uri="{BB962C8B-B14F-4D97-AF65-F5344CB8AC3E}">
        <p14:creationId xmlns:p14="http://schemas.microsoft.com/office/powerpoint/2010/main" val="118325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263767"/>
            <a:chOff x="0" y="0"/>
            <a:chExt cx="24384000" cy="4351689"/>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24384000" cy="4351689"/>
            </a:xfrm>
            <a:prstGeom prst="rect">
              <a:avLst/>
            </a:prstGeom>
          </p:spPr>
        </p:pic>
      </p:grpSp>
      <p:pic>
        <p:nvPicPr>
          <p:cNvPr id="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4356445" y="4220366"/>
            <a:ext cx="1846268" cy="1846268"/>
          </a:xfrm>
          <a:prstGeom prst="rect">
            <a:avLst/>
          </a:prstGeom>
        </p:spPr>
      </p:pic>
      <p:grpSp>
        <p:nvGrpSpPr>
          <p:cNvPr id="6" name="Group 6"/>
          <p:cNvGrpSpPr/>
          <p:nvPr/>
        </p:nvGrpSpPr>
        <p:grpSpPr>
          <a:xfrm>
            <a:off x="1587380" y="2179733"/>
            <a:ext cx="15113241" cy="1875879"/>
            <a:chOff x="0" y="0"/>
            <a:chExt cx="5112380" cy="634557"/>
          </a:xfrm>
        </p:grpSpPr>
        <p:sp>
          <p:nvSpPr>
            <p:cNvPr id="7" name="Freeform 7"/>
            <p:cNvSpPr/>
            <p:nvPr/>
          </p:nvSpPr>
          <p:spPr>
            <a:xfrm>
              <a:off x="0" y="0"/>
              <a:ext cx="5112380" cy="634556"/>
            </a:xfrm>
            <a:custGeom>
              <a:avLst/>
              <a:gdLst/>
              <a:ahLst/>
              <a:cxnLst/>
              <a:rect l="l" t="t" r="r" b="b"/>
              <a:pathLst>
                <a:path w="5112380" h="634556">
                  <a:moveTo>
                    <a:pt x="0" y="0"/>
                  </a:moveTo>
                  <a:lnTo>
                    <a:pt x="5112380" y="0"/>
                  </a:lnTo>
                  <a:lnTo>
                    <a:pt x="5112380" y="634556"/>
                  </a:lnTo>
                  <a:lnTo>
                    <a:pt x="0" y="634556"/>
                  </a:lnTo>
                  <a:close/>
                </a:path>
              </a:pathLst>
            </a:custGeom>
            <a:solidFill>
              <a:srgbClr val="FFFFFF"/>
            </a:solidFill>
          </p:spPr>
        </p:sp>
      </p:grpSp>
      <p:sp>
        <p:nvSpPr>
          <p:cNvPr id="8" name="TextBox 8"/>
          <p:cNvSpPr txBox="1"/>
          <p:nvPr/>
        </p:nvSpPr>
        <p:spPr>
          <a:xfrm>
            <a:off x="8706869" y="6057900"/>
            <a:ext cx="4155858" cy="3200400"/>
          </a:xfrm>
          <a:prstGeom prst="rect">
            <a:avLst/>
          </a:prstGeom>
        </p:spPr>
        <p:txBody>
          <a:bodyPr lIns="0" tIns="0" rIns="0" bIns="0" rtlCol="0" anchor="t">
            <a:spAutoFit/>
          </a:bodyPr>
          <a:lstStyle/>
          <a:p>
            <a:pPr algn="ctr">
              <a:lnSpc>
                <a:spcPts val="4200"/>
              </a:lnSpc>
            </a:pPr>
            <a:r>
              <a:rPr lang="en-US" sz="3000">
                <a:solidFill>
                  <a:srgbClr val="FFFFFF"/>
                </a:solidFill>
                <a:latin typeface="Helveticish"/>
              </a:rPr>
              <a:t>The number of people with long-term conditions is increasing due to physical inactivity, poor diet and alcohol misuse</a:t>
            </a:r>
          </a:p>
        </p:txBody>
      </p:sp>
      <p:sp>
        <p:nvSpPr>
          <p:cNvPr id="9" name="TextBox 9"/>
          <p:cNvSpPr txBox="1"/>
          <p:nvPr/>
        </p:nvSpPr>
        <p:spPr>
          <a:xfrm>
            <a:off x="2018981" y="2184388"/>
            <a:ext cx="14250038" cy="2031365"/>
          </a:xfrm>
          <a:prstGeom prst="rect">
            <a:avLst/>
          </a:prstGeom>
        </p:spPr>
        <p:txBody>
          <a:bodyPr lIns="0" tIns="0" rIns="0" bIns="0" rtlCol="0" anchor="t">
            <a:spAutoFit/>
          </a:bodyPr>
          <a:lstStyle/>
          <a:p>
            <a:pPr algn="ctr">
              <a:lnSpc>
                <a:spcPts val="14560"/>
              </a:lnSpc>
            </a:pPr>
            <a:r>
              <a:rPr lang="en-US" sz="10400" dirty="0">
                <a:solidFill>
                  <a:srgbClr val="00A4A6"/>
                </a:solidFill>
                <a:latin typeface="ONE YOU SANS Web"/>
              </a:rPr>
              <a:t>why is this important?</a:t>
            </a:r>
          </a:p>
        </p:txBody>
      </p:sp>
      <p:pic>
        <p:nvPicPr>
          <p:cNvPr id="10" name="Picture 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9572518" y="3931219"/>
            <a:ext cx="2424561" cy="2424561"/>
          </a:xfrm>
          <a:prstGeom prst="rect">
            <a:avLst/>
          </a:prstGeom>
        </p:spPr>
      </p:pic>
      <p:pic>
        <p:nvPicPr>
          <p:cNvPr id="11" name="Picture 11"/>
          <p:cNvPicPr>
            <a:picLocks noChangeAspect="1"/>
          </p:cNvPicPr>
          <p:nvPr/>
        </p:nvPicPr>
        <p:blipFill>
          <a:blip r:embed="rId5">
            <a:duotone>
              <a:prstClr val="black"/>
              <a:srgbClr val="F8F8F8">
                <a:tint val="45000"/>
                <a:satMod val="400000"/>
              </a:srgbClr>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a:fillRect/>
          </a:stretch>
        </p:blipFill>
        <p:spPr>
          <a:xfrm>
            <a:off x="1804524" y="4425170"/>
            <a:ext cx="1744524" cy="1439232"/>
          </a:xfrm>
          <a:prstGeom prst="rect">
            <a:avLst/>
          </a:prstGeom>
        </p:spPr>
      </p:pic>
      <p:sp>
        <p:nvSpPr>
          <p:cNvPr id="12" name="TextBox 12"/>
          <p:cNvSpPr txBox="1"/>
          <p:nvPr/>
        </p:nvSpPr>
        <p:spPr>
          <a:xfrm>
            <a:off x="13728376" y="6057900"/>
            <a:ext cx="3296171" cy="3200400"/>
          </a:xfrm>
          <a:prstGeom prst="rect">
            <a:avLst/>
          </a:prstGeom>
        </p:spPr>
        <p:txBody>
          <a:bodyPr lIns="0" tIns="0" rIns="0" bIns="0" rtlCol="0" anchor="t">
            <a:spAutoFit/>
          </a:bodyPr>
          <a:lstStyle/>
          <a:p>
            <a:pPr algn="ctr">
              <a:lnSpc>
                <a:spcPts val="4200"/>
              </a:lnSpc>
            </a:pPr>
            <a:r>
              <a:rPr lang="en-US" sz="3000" dirty="0">
                <a:solidFill>
                  <a:srgbClr val="FFFFFF"/>
                </a:solidFill>
                <a:latin typeface="Helveticish"/>
              </a:rPr>
              <a:t>Obesity in the UK is rapidly rising - by </a:t>
            </a:r>
            <a:r>
              <a:rPr lang="en-US" sz="3000" dirty="0">
                <a:solidFill>
                  <a:srgbClr val="FFFFFF"/>
                </a:solidFill>
                <a:latin typeface="Helveticish Bold"/>
              </a:rPr>
              <a:t>2050 </a:t>
            </a:r>
            <a:r>
              <a:rPr lang="en-US" sz="3000" dirty="0">
                <a:solidFill>
                  <a:srgbClr val="FFFFFF"/>
                </a:solidFill>
                <a:latin typeface="Helveticish"/>
              </a:rPr>
              <a:t>it is predicted that </a:t>
            </a:r>
            <a:r>
              <a:rPr lang="en-US" sz="3000" dirty="0">
                <a:solidFill>
                  <a:srgbClr val="FFFFFF"/>
                </a:solidFill>
                <a:latin typeface="Helveticish Bold"/>
              </a:rPr>
              <a:t>60%</a:t>
            </a:r>
            <a:r>
              <a:rPr lang="en-US" sz="3000" dirty="0">
                <a:solidFill>
                  <a:srgbClr val="FFFFFF"/>
                </a:solidFill>
                <a:latin typeface="Helveticish"/>
              </a:rPr>
              <a:t> of men and </a:t>
            </a:r>
            <a:r>
              <a:rPr lang="en-US" sz="3000" dirty="0">
                <a:solidFill>
                  <a:srgbClr val="FFFFFF"/>
                </a:solidFill>
                <a:latin typeface="Helveticish Bold"/>
              </a:rPr>
              <a:t>50% </a:t>
            </a:r>
            <a:r>
              <a:rPr lang="en-US" sz="3000" dirty="0">
                <a:solidFill>
                  <a:srgbClr val="FFFFFF"/>
                </a:solidFill>
                <a:latin typeface="Helveticish"/>
              </a:rPr>
              <a:t>of women will be obese</a:t>
            </a:r>
          </a:p>
        </p:txBody>
      </p:sp>
      <p:sp>
        <p:nvSpPr>
          <p:cNvPr id="13" name="TextBox 13"/>
          <p:cNvSpPr txBox="1"/>
          <p:nvPr/>
        </p:nvSpPr>
        <p:spPr>
          <a:xfrm>
            <a:off x="5078456" y="6057900"/>
            <a:ext cx="3204103" cy="2638801"/>
          </a:xfrm>
          <a:prstGeom prst="rect">
            <a:avLst/>
          </a:prstGeom>
        </p:spPr>
        <p:txBody>
          <a:bodyPr lIns="0" tIns="0" rIns="0" bIns="0" rtlCol="0" anchor="t">
            <a:spAutoFit/>
          </a:bodyPr>
          <a:lstStyle/>
          <a:p>
            <a:pPr algn="ctr">
              <a:lnSpc>
                <a:spcPts val="4200"/>
              </a:lnSpc>
            </a:pPr>
            <a:r>
              <a:rPr lang="en-US" sz="3000" dirty="0">
                <a:solidFill>
                  <a:srgbClr val="FFFFFF"/>
                </a:solidFill>
                <a:latin typeface="Helveticish"/>
              </a:rPr>
              <a:t>Related long-term conditions reduce life expectancy by an average of </a:t>
            </a:r>
          </a:p>
          <a:p>
            <a:pPr algn="ctr">
              <a:lnSpc>
                <a:spcPts val="4200"/>
              </a:lnSpc>
            </a:pPr>
            <a:r>
              <a:rPr lang="en-US" sz="3000" dirty="0">
                <a:solidFill>
                  <a:srgbClr val="FFFFFF"/>
                </a:solidFill>
                <a:latin typeface="Helveticish Bold"/>
              </a:rPr>
              <a:t>9 years</a:t>
            </a:r>
          </a:p>
        </p:txBody>
      </p:sp>
      <p:sp>
        <p:nvSpPr>
          <p:cNvPr id="15" name="TextBox 15"/>
          <p:cNvSpPr txBox="1"/>
          <p:nvPr/>
        </p:nvSpPr>
        <p:spPr>
          <a:xfrm>
            <a:off x="17096937" y="9105900"/>
            <a:ext cx="1191063" cy="1205395"/>
          </a:xfrm>
          <a:prstGeom prst="rect">
            <a:avLst/>
          </a:prstGeom>
        </p:spPr>
        <p:txBody>
          <a:bodyPr lIns="0" tIns="0" rIns="0" bIns="0" rtlCol="0" anchor="t">
            <a:spAutoFit/>
          </a:bodyPr>
          <a:lstStyle/>
          <a:p>
            <a:pPr algn="ctr">
              <a:lnSpc>
                <a:spcPts val="9800"/>
              </a:lnSpc>
            </a:pPr>
            <a:r>
              <a:rPr lang="en-US" sz="7000" dirty="0" smtClean="0">
                <a:solidFill>
                  <a:srgbClr val="F9FCFF"/>
                </a:solidFill>
                <a:latin typeface="ONE YOU SANS Web"/>
              </a:rPr>
              <a:t>06</a:t>
            </a:r>
            <a:endParaRPr lang="en-US" sz="7000" dirty="0">
              <a:solidFill>
                <a:srgbClr val="F9FCFF"/>
              </a:solidFill>
              <a:latin typeface="ONE YOU SANS Web"/>
            </a:endParaRPr>
          </a:p>
        </p:txBody>
      </p:sp>
      <p:pic>
        <p:nvPicPr>
          <p:cNvPr id="17" name="Graphic 16" descr="Heartbeat">
            <a:extLst>
              <a:ext uri="{FF2B5EF4-FFF2-40B4-BE49-F238E27FC236}">
                <a16:creationId xmlns="" xmlns:a16="http://schemas.microsoft.com/office/drawing/2014/main" id="{5C929516-03FA-4CEC-90A3-2A481B35697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908414" y="4318463"/>
            <a:ext cx="1626786" cy="1626786"/>
          </a:xfrm>
          <a:prstGeom prst="rect">
            <a:avLst/>
          </a:prstGeom>
        </p:spPr>
      </p:pic>
      <p:sp>
        <p:nvSpPr>
          <p:cNvPr id="16" name="TextBox 12">
            <a:extLst>
              <a:ext uri="{FF2B5EF4-FFF2-40B4-BE49-F238E27FC236}">
                <a16:creationId xmlns="" xmlns:a16="http://schemas.microsoft.com/office/drawing/2014/main" id="{2DE9B70C-F139-41CE-BE38-2CFE0B97CBC7}"/>
              </a:ext>
            </a:extLst>
          </p:cNvPr>
          <p:cNvSpPr txBox="1"/>
          <p:nvPr/>
        </p:nvSpPr>
        <p:spPr>
          <a:xfrm>
            <a:off x="1028700" y="6057900"/>
            <a:ext cx="3296171" cy="3184526"/>
          </a:xfrm>
          <a:prstGeom prst="rect">
            <a:avLst/>
          </a:prstGeom>
        </p:spPr>
        <p:txBody>
          <a:bodyPr lIns="0" tIns="0" rIns="0" bIns="0" rtlCol="0" anchor="t">
            <a:spAutoFit/>
          </a:bodyPr>
          <a:lstStyle/>
          <a:p>
            <a:pPr algn="ctr">
              <a:lnSpc>
                <a:spcPts val="4200"/>
              </a:lnSpc>
            </a:pPr>
            <a:r>
              <a:rPr lang="en-US" sz="3000" dirty="0">
                <a:solidFill>
                  <a:srgbClr val="FFFFFF"/>
                </a:solidFill>
                <a:latin typeface="Helveticish"/>
              </a:rPr>
              <a:t>In the most recent statistics only </a:t>
            </a:r>
            <a:r>
              <a:rPr lang="en-US" sz="3000" b="1" dirty="0">
                <a:solidFill>
                  <a:srgbClr val="FFFFFF"/>
                </a:solidFill>
                <a:latin typeface="Helveticish"/>
              </a:rPr>
              <a:t>29%</a:t>
            </a:r>
            <a:r>
              <a:rPr lang="en-US" sz="3000" dirty="0">
                <a:solidFill>
                  <a:srgbClr val="FFFFFF"/>
                </a:solidFill>
                <a:latin typeface="Helveticish"/>
              </a:rPr>
              <a:t> of adults and </a:t>
            </a:r>
            <a:r>
              <a:rPr lang="en-US" sz="3000" b="1" dirty="0">
                <a:solidFill>
                  <a:srgbClr val="FFFFFF"/>
                </a:solidFill>
                <a:latin typeface="Helveticish"/>
              </a:rPr>
              <a:t>18% </a:t>
            </a:r>
            <a:r>
              <a:rPr lang="en-US" sz="3000" dirty="0">
                <a:solidFill>
                  <a:srgbClr val="FFFFFF"/>
                </a:solidFill>
                <a:latin typeface="Helveticish"/>
              </a:rPr>
              <a:t>of children ate</a:t>
            </a:r>
            <a:r>
              <a:rPr lang="en-GB" sz="3000" dirty="0">
                <a:solidFill>
                  <a:srgbClr val="FFFFFF"/>
                </a:solidFill>
                <a:latin typeface="Helveticish"/>
              </a:rPr>
              <a:t> </a:t>
            </a:r>
            <a:r>
              <a:rPr lang="en-GB" sz="3000" b="1" dirty="0">
                <a:solidFill>
                  <a:srgbClr val="FFFFFF"/>
                </a:solidFill>
                <a:latin typeface="Helveticish"/>
              </a:rPr>
              <a:t>5+</a:t>
            </a:r>
            <a:r>
              <a:rPr lang="en-GB" sz="3000" dirty="0">
                <a:solidFill>
                  <a:srgbClr val="FFFFFF"/>
                </a:solidFill>
                <a:latin typeface="Helveticish"/>
              </a:rPr>
              <a:t> portions of fruit and veg per day.</a:t>
            </a:r>
            <a:endParaRPr lang="en-US" sz="3000" dirty="0">
              <a:solidFill>
                <a:srgbClr val="FFFFFF"/>
              </a:solidFill>
              <a:latin typeface="Helveticish"/>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07830" y="0"/>
            <a:ext cx="5129171" cy="10287000"/>
          </a:xfrm>
          <a:prstGeom prst="rect">
            <a:avLst/>
          </a:prstGeom>
          <a:solidFill>
            <a:srgbClr val="FFCC00"/>
          </a:solidFill>
        </p:spPr>
      </p:sp>
      <p:grpSp>
        <p:nvGrpSpPr>
          <p:cNvPr id="3" name="Group 3"/>
          <p:cNvGrpSpPr/>
          <p:nvPr/>
        </p:nvGrpSpPr>
        <p:grpSpPr>
          <a:xfrm>
            <a:off x="14126087" y="0"/>
            <a:ext cx="4161913" cy="10287000"/>
            <a:chOff x="0" y="0"/>
            <a:chExt cx="5549217" cy="1371600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5549217" cy="13716000"/>
            </a:xfrm>
            <a:prstGeom prst="rect">
              <a:avLst/>
            </a:prstGeom>
          </p:spPr>
        </p:pic>
      </p:grpSp>
      <p:sp>
        <p:nvSpPr>
          <p:cNvPr id="5" name="TextBox 5"/>
          <p:cNvSpPr txBox="1"/>
          <p:nvPr/>
        </p:nvSpPr>
        <p:spPr>
          <a:xfrm>
            <a:off x="12832666" y="-49600"/>
            <a:ext cx="1191063" cy="1205395"/>
          </a:xfrm>
          <a:prstGeom prst="rect">
            <a:avLst/>
          </a:prstGeom>
        </p:spPr>
        <p:txBody>
          <a:bodyPr lIns="0" tIns="0" rIns="0" bIns="0" rtlCol="0" anchor="t">
            <a:spAutoFit/>
          </a:bodyPr>
          <a:lstStyle/>
          <a:p>
            <a:pPr algn="ctr">
              <a:lnSpc>
                <a:spcPts val="9800"/>
              </a:lnSpc>
            </a:pPr>
            <a:r>
              <a:rPr lang="en-US" sz="7000" dirty="0" smtClean="0">
                <a:solidFill>
                  <a:srgbClr val="F9FCFF"/>
                </a:solidFill>
                <a:latin typeface="ONE YOU SANS Web"/>
              </a:rPr>
              <a:t>07</a:t>
            </a:r>
            <a:endParaRPr lang="en-US" sz="7000" dirty="0">
              <a:solidFill>
                <a:srgbClr val="F9FCFF"/>
              </a:solidFill>
              <a:latin typeface="ONE YOU SANS Web"/>
            </a:endParaRPr>
          </a:p>
        </p:txBody>
      </p:sp>
      <p:sp>
        <p:nvSpPr>
          <p:cNvPr id="6" name="TextBox 6"/>
          <p:cNvSpPr txBox="1"/>
          <p:nvPr/>
        </p:nvSpPr>
        <p:spPr>
          <a:xfrm>
            <a:off x="49695" y="-26228"/>
            <a:ext cx="11627254" cy="3744615"/>
          </a:xfrm>
          <a:prstGeom prst="rect">
            <a:avLst/>
          </a:prstGeom>
        </p:spPr>
        <p:txBody>
          <a:bodyPr lIns="0" tIns="0" rIns="0" bIns="0" rtlCol="0" anchor="t">
            <a:spAutoFit/>
          </a:bodyPr>
          <a:lstStyle/>
          <a:p>
            <a:pPr algn="ctr">
              <a:lnSpc>
                <a:spcPts val="14560"/>
              </a:lnSpc>
            </a:pPr>
            <a:r>
              <a:rPr lang="en-US" sz="10400" dirty="0" smtClean="0">
                <a:solidFill>
                  <a:srgbClr val="00A4A6"/>
                </a:solidFill>
                <a:latin typeface="ONE YOU SANS Web"/>
              </a:rPr>
              <a:t>A Change for the better </a:t>
            </a:r>
            <a:r>
              <a:rPr lang="en-US" sz="4000" dirty="0" smtClean="0">
                <a:solidFill>
                  <a:srgbClr val="00A4A6"/>
                </a:solidFill>
                <a:latin typeface="ONE YOU SANS Web"/>
              </a:rPr>
              <a:t>-SESSION objectives</a:t>
            </a:r>
            <a:endParaRPr lang="en-US" sz="4000" dirty="0">
              <a:solidFill>
                <a:srgbClr val="00A4A6"/>
              </a:solidFill>
              <a:latin typeface="ONE YOU SANS Web"/>
            </a:endParaRPr>
          </a:p>
        </p:txBody>
      </p:sp>
      <p:sp>
        <p:nvSpPr>
          <p:cNvPr id="7" name="TextBox 7"/>
          <p:cNvSpPr txBox="1"/>
          <p:nvPr/>
        </p:nvSpPr>
        <p:spPr>
          <a:xfrm>
            <a:off x="16565" y="3718387"/>
            <a:ext cx="12420600" cy="5386090"/>
          </a:xfrm>
          <a:prstGeom prst="rect">
            <a:avLst/>
          </a:prstGeom>
        </p:spPr>
        <p:txBody>
          <a:bodyPr wrap="square" lIns="0" tIns="0" rIns="0" bIns="0" rtlCol="0" anchor="t">
            <a:spAutoFit/>
          </a:bodyPr>
          <a:lstStyle/>
          <a:p>
            <a:pPr marL="825500" lvl="1" indent="-412750">
              <a:lnSpc>
                <a:spcPts val="7000"/>
              </a:lnSpc>
              <a:buFont typeface="Arial"/>
              <a:buChar char="•"/>
            </a:pPr>
            <a:r>
              <a:rPr lang="en-US" sz="3200" dirty="0" smtClean="0">
                <a:solidFill>
                  <a:srgbClr val="00A4A6"/>
                </a:solidFill>
                <a:latin typeface="Helveticish"/>
              </a:rPr>
              <a:t>A free one off health awareness session delivered over Zoom.</a:t>
            </a:r>
          </a:p>
          <a:p>
            <a:pPr marL="825500" lvl="1" indent="-412750">
              <a:lnSpc>
                <a:spcPts val="7000"/>
              </a:lnSpc>
              <a:buFont typeface="Arial"/>
              <a:buChar char="•"/>
            </a:pPr>
            <a:r>
              <a:rPr lang="en-US" sz="3200" dirty="0" smtClean="0">
                <a:solidFill>
                  <a:srgbClr val="00A4A6"/>
                </a:solidFill>
                <a:latin typeface="Helveticish"/>
              </a:rPr>
              <a:t>The remote session is 60 minutes and allows participants to recap on healthy living messages and ask questions.</a:t>
            </a:r>
          </a:p>
          <a:p>
            <a:pPr marL="825500" lvl="1" indent="-412750">
              <a:lnSpc>
                <a:spcPts val="7000"/>
              </a:lnSpc>
              <a:buFont typeface="Arial"/>
              <a:buChar char="•"/>
            </a:pPr>
            <a:r>
              <a:rPr lang="en-US" sz="3200" dirty="0" smtClean="0">
                <a:solidFill>
                  <a:srgbClr val="00A4A6"/>
                </a:solidFill>
                <a:latin typeface="Helveticish"/>
              </a:rPr>
              <a:t>To </a:t>
            </a:r>
            <a:r>
              <a:rPr lang="en-US" sz="3200" dirty="0">
                <a:solidFill>
                  <a:srgbClr val="00A4A6"/>
                </a:solidFill>
                <a:latin typeface="Helveticish"/>
              </a:rPr>
              <a:t>review healthy eating key </a:t>
            </a:r>
            <a:r>
              <a:rPr lang="en-US" sz="3200" dirty="0" smtClean="0">
                <a:solidFill>
                  <a:srgbClr val="00A4A6"/>
                </a:solidFill>
                <a:latin typeface="Helveticish"/>
              </a:rPr>
              <a:t>messages,</a:t>
            </a:r>
            <a:r>
              <a:rPr lang="en-US" sz="3200" dirty="0" smtClean="0">
                <a:solidFill>
                  <a:srgbClr val="00A4A6"/>
                </a:solidFill>
                <a:latin typeface="Arimo"/>
              </a:rPr>
              <a:t> </a:t>
            </a:r>
            <a:r>
              <a:rPr lang="en-US" sz="3200" dirty="0">
                <a:solidFill>
                  <a:srgbClr val="00A4A6"/>
                </a:solidFill>
                <a:latin typeface="Arimo"/>
              </a:rPr>
              <a:t>food </a:t>
            </a:r>
            <a:r>
              <a:rPr lang="en-US" sz="3200" dirty="0" smtClean="0">
                <a:solidFill>
                  <a:srgbClr val="00A4A6"/>
                </a:solidFill>
                <a:latin typeface="Arimo"/>
              </a:rPr>
              <a:t>labelling, physical activity guidelines alongside key healthy living messages.</a:t>
            </a:r>
            <a:endParaRPr lang="en-US" sz="3200" dirty="0">
              <a:solidFill>
                <a:srgbClr val="00A4A6"/>
              </a:solidFill>
              <a:latin typeface="Arimo"/>
            </a:endParaRPr>
          </a:p>
          <a:p>
            <a:pPr marL="825500" lvl="1" indent="-412750">
              <a:lnSpc>
                <a:spcPts val="7000"/>
              </a:lnSpc>
              <a:buFont typeface="Arial"/>
              <a:buChar char="•"/>
            </a:pPr>
            <a:r>
              <a:rPr lang="en-US" sz="3200" dirty="0" smtClean="0">
                <a:solidFill>
                  <a:srgbClr val="00A4A6"/>
                </a:solidFill>
                <a:latin typeface="Helveticish"/>
              </a:rPr>
              <a:t>To </a:t>
            </a:r>
            <a:r>
              <a:rPr lang="en-US" sz="3200" dirty="0">
                <a:solidFill>
                  <a:srgbClr val="00A4A6"/>
                </a:solidFill>
                <a:latin typeface="Helveticish"/>
              </a:rPr>
              <a:t>u</a:t>
            </a:r>
            <a:r>
              <a:rPr lang="en-US" sz="3200" dirty="0">
                <a:solidFill>
                  <a:srgbClr val="00A4A6"/>
                </a:solidFill>
                <a:latin typeface="Arimo"/>
              </a:rPr>
              <a:t>nderstand the support available to you.</a:t>
            </a:r>
          </a:p>
        </p:txBody>
      </p:sp>
    </p:spTree>
    <p:extLst>
      <p:ext uri="{BB962C8B-B14F-4D97-AF65-F5344CB8AC3E}">
        <p14:creationId xmlns:p14="http://schemas.microsoft.com/office/powerpoint/2010/main" val="319360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231" t="19792" r="9590" b="13542"/>
          <a:stretch/>
        </p:blipFill>
        <p:spPr>
          <a:xfrm>
            <a:off x="228600" y="5143500"/>
            <a:ext cx="8610601" cy="4876800"/>
          </a:xfrm>
          <a:prstGeom prst="rect">
            <a:avLst/>
          </a:prstGeom>
        </p:spPr>
      </p:pic>
      <p:pic>
        <p:nvPicPr>
          <p:cNvPr id="3" name="Picture 2"/>
          <p:cNvPicPr>
            <a:picLocks noChangeAspect="1"/>
          </p:cNvPicPr>
          <p:nvPr/>
        </p:nvPicPr>
        <p:blipFill rotWithShape="1">
          <a:blip r:embed="rId3"/>
          <a:srcRect l="23645" t="18750" r="9004" b="12500"/>
          <a:stretch/>
        </p:blipFill>
        <p:spPr>
          <a:xfrm>
            <a:off x="76200" y="111760"/>
            <a:ext cx="8763001" cy="5029200"/>
          </a:xfrm>
          <a:prstGeom prst="rect">
            <a:avLst/>
          </a:prstGeom>
        </p:spPr>
      </p:pic>
      <p:sp>
        <p:nvSpPr>
          <p:cNvPr id="4" name="TextBox 3"/>
          <p:cNvSpPr txBox="1"/>
          <p:nvPr/>
        </p:nvSpPr>
        <p:spPr>
          <a:xfrm>
            <a:off x="9144000" y="647700"/>
            <a:ext cx="8534400" cy="5016758"/>
          </a:xfrm>
          <a:prstGeom prst="rect">
            <a:avLst/>
          </a:prstGeom>
          <a:noFill/>
        </p:spPr>
        <p:txBody>
          <a:bodyPr wrap="square" rtlCol="0">
            <a:spAutoFit/>
          </a:bodyPr>
          <a:lstStyle/>
          <a:p>
            <a:r>
              <a:rPr lang="en-GB" sz="3200" dirty="0" smtClean="0">
                <a:solidFill>
                  <a:srgbClr val="00A8A8"/>
                </a:solidFill>
                <a:latin typeface="Helveticish" panose="020B0604020202020204" charset="0"/>
                <a:ea typeface="Helveticish" panose="020B0604020202020204" charset="0"/>
                <a:cs typeface="Helveticish" panose="020B0604020202020204" charset="0"/>
              </a:rPr>
              <a:t>During the session we will discuss</a:t>
            </a:r>
          </a:p>
          <a:p>
            <a:endParaRPr lang="en-GB" sz="3200" dirty="0">
              <a:solidFill>
                <a:srgbClr val="00A8A8"/>
              </a:solidFill>
              <a:latin typeface="Helveticish" panose="020B0604020202020204" charset="0"/>
              <a:ea typeface="Helveticish" panose="020B0604020202020204" charset="0"/>
              <a:cs typeface="Helveticish" panose="020B0604020202020204" charset="0"/>
            </a:endParaRPr>
          </a:p>
          <a:p>
            <a:pPr marL="457200" indent="-457200">
              <a:buFont typeface="Arial" panose="020B0604020202020204" pitchFamily="34" charset="0"/>
              <a:buChar char="•"/>
            </a:pPr>
            <a:r>
              <a:rPr lang="en-GB" sz="3200" dirty="0">
                <a:solidFill>
                  <a:srgbClr val="00A8A8"/>
                </a:solidFill>
                <a:latin typeface="Helveticish" panose="020B0604020202020204" charset="0"/>
                <a:ea typeface="Helveticish" panose="020B0604020202020204" charset="0"/>
                <a:cs typeface="Helveticish" panose="020B0604020202020204" charset="0"/>
              </a:rPr>
              <a:t>T</a:t>
            </a:r>
            <a:r>
              <a:rPr lang="en-GB" sz="3200" dirty="0" smtClean="0">
                <a:solidFill>
                  <a:srgbClr val="00A8A8"/>
                </a:solidFill>
                <a:latin typeface="Helveticish" panose="020B0604020202020204" charset="0"/>
                <a:ea typeface="Helveticish" panose="020B0604020202020204" charset="0"/>
                <a:cs typeface="Helveticish" panose="020B0604020202020204" charset="0"/>
              </a:rPr>
              <a:t>he changes to the </a:t>
            </a:r>
            <a:r>
              <a:rPr lang="en-GB" sz="3200" dirty="0">
                <a:solidFill>
                  <a:srgbClr val="00A8A8"/>
                </a:solidFill>
                <a:latin typeface="Helveticish" panose="020B0604020202020204" charset="0"/>
                <a:ea typeface="Helveticish" panose="020B0604020202020204" charset="0"/>
                <a:cs typeface="Helveticish" panose="020B0604020202020204" charset="0"/>
              </a:rPr>
              <a:t>E</a:t>
            </a:r>
            <a:r>
              <a:rPr lang="en-GB" sz="3200" dirty="0" smtClean="0">
                <a:solidFill>
                  <a:srgbClr val="00A8A8"/>
                </a:solidFill>
                <a:latin typeface="Helveticish" panose="020B0604020202020204" charset="0"/>
                <a:ea typeface="Helveticish" panose="020B0604020202020204" charset="0"/>
                <a:cs typeface="Helveticish" panose="020B0604020202020204" charset="0"/>
              </a:rPr>
              <a:t>atwell plate and current healthy eating guide.</a:t>
            </a:r>
          </a:p>
          <a:p>
            <a:pPr marL="457200" indent="-457200">
              <a:buFont typeface="Arial" panose="020B0604020202020204" pitchFamily="34" charset="0"/>
              <a:buChar char="•"/>
            </a:pPr>
            <a:r>
              <a:rPr lang="en-GB" sz="3200" dirty="0" smtClean="0">
                <a:solidFill>
                  <a:srgbClr val="00A8A8"/>
                </a:solidFill>
                <a:latin typeface="Helveticish" panose="020B0604020202020204" charset="0"/>
                <a:ea typeface="Helveticish" panose="020B0604020202020204" charset="0"/>
                <a:cs typeface="Helveticish" panose="020B0604020202020204" charset="0"/>
              </a:rPr>
              <a:t>How the EatWell guide translates to our every day plate </a:t>
            </a:r>
          </a:p>
          <a:p>
            <a:pPr marL="457200" indent="-457200">
              <a:buFont typeface="Arial" panose="020B0604020202020204" pitchFamily="34" charset="0"/>
              <a:buChar char="•"/>
            </a:pPr>
            <a:r>
              <a:rPr lang="en-GB" sz="3200" dirty="0" smtClean="0">
                <a:solidFill>
                  <a:srgbClr val="00A8A8"/>
                </a:solidFill>
                <a:latin typeface="Helveticish" panose="020B0604020202020204" charset="0"/>
                <a:ea typeface="Helveticish" panose="020B0604020202020204" charset="0"/>
                <a:cs typeface="Helveticish" panose="020B0604020202020204" charset="0"/>
              </a:rPr>
              <a:t>What benefits we get from eating a balanced diet</a:t>
            </a:r>
          </a:p>
          <a:p>
            <a:pPr marL="457200" indent="-457200">
              <a:buFont typeface="Arial" panose="020B0604020202020204" pitchFamily="34" charset="0"/>
              <a:buChar char="•"/>
            </a:pPr>
            <a:r>
              <a:rPr lang="en-GB" sz="3200" dirty="0" smtClean="0">
                <a:solidFill>
                  <a:srgbClr val="00A8A8"/>
                </a:solidFill>
                <a:latin typeface="Helveticish" panose="020B0604020202020204" charset="0"/>
                <a:ea typeface="Helveticish" panose="020B0604020202020204" charset="0"/>
                <a:cs typeface="Helveticish" panose="020B0604020202020204" charset="0"/>
              </a:rPr>
              <a:t>The rule of 300 for snacks</a:t>
            </a:r>
          </a:p>
          <a:p>
            <a:pPr marL="457200" indent="-457200">
              <a:buFont typeface="Arial" panose="020B0604020202020204" pitchFamily="34" charset="0"/>
              <a:buChar char="•"/>
            </a:pPr>
            <a:endParaRPr lang="en-GB" sz="3200" dirty="0">
              <a:solidFill>
                <a:srgbClr val="00A8A8"/>
              </a:solidFill>
              <a:latin typeface="Helveticish" panose="020B0604020202020204" charset="0"/>
              <a:ea typeface="Helveticish" panose="020B0604020202020204" charset="0"/>
              <a:cs typeface="Helveticish" panose="020B0604020202020204" charset="0"/>
            </a:endParaRPr>
          </a:p>
        </p:txBody>
      </p:sp>
      <p:sp>
        <p:nvSpPr>
          <p:cNvPr id="5" name="AutoShape 2"/>
          <p:cNvSpPr/>
          <p:nvPr/>
        </p:nvSpPr>
        <p:spPr>
          <a:xfrm>
            <a:off x="16901161" y="-2540"/>
            <a:ext cx="1371600" cy="10287000"/>
          </a:xfrm>
          <a:prstGeom prst="rect">
            <a:avLst/>
          </a:prstGeom>
          <a:solidFill>
            <a:srgbClr val="FFCC00"/>
          </a:solidFill>
        </p:spPr>
      </p:sp>
      <p:sp>
        <p:nvSpPr>
          <p:cNvPr id="6" name="Rectangle 5"/>
          <p:cNvSpPr/>
          <p:nvPr/>
        </p:nvSpPr>
        <p:spPr>
          <a:xfrm>
            <a:off x="16941801" y="30480"/>
            <a:ext cx="1184941" cy="1297728"/>
          </a:xfrm>
          <a:prstGeom prst="rect">
            <a:avLst/>
          </a:prstGeom>
        </p:spPr>
        <p:txBody>
          <a:bodyPr wrap="none">
            <a:spAutoFit/>
          </a:bodyPr>
          <a:lstStyle/>
          <a:p>
            <a:pPr algn="ctr">
              <a:lnSpc>
                <a:spcPts val="9800"/>
              </a:lnSpc>
            </a:pPr>
            <a:r>
              <a:rPr lang="en-US" sz="7000" dirty="0" smtClean="0">
                <a:solidFill>
                  <a:srgbClr val="F9FCFF"/>
                </a:solidFill>
                <a:latin typeface="ONE YOU SANS Web"/>
              </a:rPr>
              <a:t>08</a:t>
            </a:r>
            <a:endParaRPr lang="en-US" sz="7000" dirty="0">
              <a:solidFill>
                <a:srgbClr val="F9FCFF"/>
              </a:solidFill>
              <a:latin typeface="ONE YOU SANS Web"/>
            </a:endParaRPr>
          </a:p>
        </p:txBody>
      </p:sp>
    </p:spTree>
    <p:extLst>
      <p:ext uri="{BB962C8B-B14F-4D97-AF65-F5344CB8AC3E}">
        <p14:creationId xmlns:p14="http://schemas.microsoft.com/office/powerpoint/2010/main" val="50807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0" y="647700"/>
            <a:ext cx="8534400" cy="5509200"/>
          </a:xfrm>
          <a:prstGeom prst="rect">
            <a:avLst/>
          </a:prstGeom>
          <a:noFill/>
        </p:spPr>
        <p:txBody>
          <a:bodyPr wrap="square" rtlCol="0">
            <a:spAutoFit/>
          </a:bodyPr>
          <a:lstStyle/>
          <a:p>
            <a:r>
              <a:rPr lang="en-GB" sz="3200" dirty="0" smtClean="0">
                <a:solidFill>
                  <a:srgbClr val="00A8A8"/>
                </a:solidFill>
                <a:latin typeface="Helveticish" panose="020B0604020202020204" charset="0"/>
                <a:ea typeface="Helveticish" panose="020B0604020202020204" charset="0"/>
                <a:cs typeface="Helveticish" panose="020B0604020202020204" charset="0"/>
              </a:rPr>
              <a:t>During the session we will discuss</a:t>
            </a:r>
          </a:p>
          <a:p>
            <a:endParaRPr lang="en-GB" sz="3200" dirty="0">
              <a:solidFill>
                <a:srgbClr val="00A8A8"/>
              </a:solidFill>
              <a:latin typeface="Helveticish" panose="020B0604020202020204" charset="0"/>
              <a:ea typeface="Helveticish" panose="020B0604020202020204" charset="0"/>
              <a:cs typeface="Helveticish" panose="020B0604020202020204" charset="0"/>
            </a:endParaRPr>
          </a:p>
          <a:p>
            <a:pPr marL="457200" indent="-457200">
              <a:buFont typeface="Arial" panose="020B0604020202020204" pitchFamily="34" charset="0"/>
              <a:buChar char="•"/>
            </a:pPr>
            <a:r>
              <a:rPr lang="en-GB" sz="3200" dirty="0" smtClean="0">
                <a:solidFill>
                  <a:srgbClr val="00A8A8"/>
                </a:solidFill>
                <a:latin typeface="Helveticish" panose="020B0604020202020204" charset="0"/>
                <a:ea typeface="Helveticish" panose="020B0604020202020204" charset="0"/>
                <a:cs typeface="Helveticish" panose="020B0604020202020204" charset="0"/>
              </a:rPr>
              <a:t>Helpful hints for serving sizes</a:t>
            </a:r>
          </a:p>
          <a:p>
            <a:pPr marL="457200" indent="-457200">
              <a:buFont typeface="Arial" panose="020B0604020202020204" pitchFamily="34" charset="0"/>
              <a:buChar char="•"/>
            </a:pPr>
            <a:r>
              <a:rPr lang="en-GB" sz="3200" dirty="0" smtClean="0">
                <a:solidFill>
                  <a:srgbClr val="00A8A8"/>
                </a:solidFill>
                <a:latin typeface="Helveticish" panose="020B0604020202020204" charset="0"/>
                <a:ea typeface="Helveticish" panose="020B0604020202020204" charset="0"/>
                <a:cs typeface="Helveticish" panose="020B0604020202020204" charset="0"/>
              </a:rPr>
              <a:t>Consider our diets and discuss small changes that can be easily be made to support a healthier lifestyle</a:t>
            </a:r>
          </a:p>
          <a:p>
            <a:pPr marL="457200" indent="-457200">
              <a:buFont typeface="Arial" panose="020B0604020202020204" pitchFamily="34" charset="0"/>
              <a:buChar char="•"/>
            </a:pPr>
            <a:r>
              <a:rPr lang="en-GB" sz="3200" dirty="0" smtClean="0">
                <a:solidFill>
                  <a:srgbClr val="00A8A8"/>
                </a:solidFill>
                <a:latin typeface="Helveticish" panose="020B0604020202020204" charset="0"/>
                <a:ea typeface="Helveticish" panose="020B0604020202020204" charset="0"/>
                <a:cs typeface="Helveticish" panose="020B0604020202020204" charset="0"/>
              </a:rPr>
              <a:t>The importance about reading food labels</a:t>
            </a:r>
          </a:p>
          <a:p>
            <a:pPr marL="457200" indent="-457200">
              <a:buFont typeface="Arial" panose="020B0604020202020204" pitchFamily="34" charset="0"/>
              <a:buChar char="•"/>
            </a:pPr>
            <a:r>
              <a:rPr lang="en-GB" sz="3200" dirty="0" smtClean="0">
                <a:solidFill>
                  <a:srgbClr val="00A8A8"/>
                </a:solidFill>
                <a:latin typeface="Helveticish" panose="020B0604020202020204" charset="0"/>
                <a:ea typeface="Helveticish" panose="020B0604020202020204" charset="0"/>
                <a:cs typeface="Helveticish" panose="020B0604020202020204" charset="0"/>
              </a:rPr>
              <a:t>Tips and hints to make reading labels easier.</a:t>
            </a:r>
          </a:p>
          <a:p>
            <a:pPr marL="457200" indent="-457200">
              <a:buFont typeface="Arial" panose="020B0604020202020204" pitchFamily="34" charset="0"/>
              <a:buChar char="•"/>
            </a:pPr>
            <a:endParaRPr lang="en-GB" sz="3200" dirty="0" smtClean="0">
              <a:solidFill>
                <a:srgbClr val="00A8A8"/>
              </a:solidFill>
              <a:latin typeface="Helveticish" panose="020B0604020202020204" charset="0"/>
              <a:ea typeface="Helveticish" panose="020B0604020202020204" charset="0"/>
              <a:cs typeface="Helveticish" panose="020B0604020202020204" charset="0"/>
            </a:endParaRPr>
          </a:p>
          <a:p>
            <a:pPr marL="457200" indent="-457200">
              <a:buFont typeface="Arial" panose="020B0604020202020204" pitchFamily="34" charset="0"/>
              <a:buChar char="•"/>
            </a:pPr>
            <a:endParaRPr lang="en-GB" sz="3200" dirty="0">
              <a:solidFill>
                <a:srgbClr val="00A8A8"/>
              </a:solidFill>
              <a:latin typeface="Helveticish" panose="020B0604020202020204" charset="0"/>
              <a:ea typeface="Helveticish" panose="020B0604020202020204" charset="0"/>
              <a:cs typeface="Helveticish" panose="020B0604020202020204" charset="0"/>
            </a:endParaRPr>
          </a:p>
        </p:txBody>
      </p:sp>
      <p:pic>
        <p:nvPicPr>
          <p:cNvPr id="5" name="Picture 4"/>
          <p:cNvPicPr>
            <a:picLocks noChangeAspect="1"/>
          </p:cNvPicPr>
          <p:nvPr/>
        </p:nvPicPr>
        <p:blipFill rotWithShape="1">
          <a:blip r:embed="rId2"/>
          <a:srcRect l="24231" t="19792" r="9005" b="13542"/>
          <a:stretch/>
        </p:blipFill>
        <p:spPr>
          <a:xfrm>
            <a:off x="228600" y="266700"/>
            <a:ext cx="8686800" cy="4876800"/>
          </a:xfrm>
          <a:prstGeom prst="rect">
            <a:avLst/>
          </a:prstGeom>
        </p:spPr>
      </p:pic>
      <p:sp>
        <p:nvSpPr>
          <p:cNvPr id="7" name="AutoShape 2"/>
          <p:cNvSpPr/>
          <p:nvPr/>
        </p:nvSpPr>
        <p:spPr>
          <a:xfrm rot="16200000">
            <a:off x="8572500" y="571500"/>
            <a:ext cx="1371600" cy="18059400"/>
          </a:xfrm>
          <a:prstGeom prst="rect">
            <a:avLst/>
          </a:prstGeom>
          <a:solidFill>
            <a:srgbClr val="FFCC00"/>
          </a:solidFill>
        </p:spPr>
      </p:sp>
      <p:pic>
        <p:nvPicPr>
          <p:cNvPr id="6" name="Picture 5"/>
          <p:cNvPicPr>
            <a:picLocks noChangeAspect="1"/>
          </p:cNvPicPr>
          <p:nvPr/>
        </p:nvPicPr>
        <p:blipFill rotWithShape="1">
          <a:blip r:embed="rId3"/>
          <a:srcRect l="24231" t="18749" r="9005" b="14584"/>
          <a:stretch/>
        </p:blipFill>
        <p:spPr>
          <a:xfrm>
            <a:off x="228600" y="5143500"/>
            <a:ext cx="8686800" cy="4876800"/>
          </a:xfrm>
          <a:prstGeom prst="rect">
            <a:avLst/>
          </a:prstGeom>
        </p:spPr>
      </p:pic>
      <p:sp>
        <p:nvSpPr>
          <p:cNvPr id="8" name="Rectangle 7"/>
          <p:cNvSpPr/>
          <p:nvPr/>
        </p:nvSpPr>
        <p:spPr>
          <a:xfrm>
            <a:off x="16916400" y="8948584"/>
            <a:ext cx="1213794" cy="1305229"/>
          </a:xfrm>
          <a:prstGeom prst="rect">
            <a:avLst/>
          </a:prstGeom>
        </p:spPr>
        <p:txBody>
          <a:bodyPr wrap="none">
            <a:spAutoFit/>
          </a:bodyPr>
          <a:lstStyle/>
          <a:p>
            <a:pPr algn="ctr">
              <a:lnSpc>
                <a:spcPts val="9800"/>
              </a:lnSpc>
            </a:pPr>
            <a:r>
              <a:rPr lang="en-US" sz="7000" dirty="0" smtClean="0">
                <a:solidFill>
                  <a:srgbClr val="F9FCFF"/>
                </a:solidFill>
                <a:latin typeface="ONE YOU SANS Web"/>
              </a:rPr>
              <a:t>09</a:t>
            </a:r>
            <a:endParaRPr lang="en-US" sz="7000" dirty="0">
              <a:solidFill>
                <a:srgbClr val="F9FCFF"/>
              </a:solidFill>
              <a:latin typeface="ONE YOU SANS Web"/>
            </a:endParaRPr>
          </a:p>
        </p:txBody>
      </p:sp>
    </p:spTree>
    <p:extLst>
      <p:ext uri="{BB962C8B-B14F-4D97-AF65-F5344CB8AC3E}">
        <p14:creationId xmlns:p14="http://schemas.microsoft.com/office/powerpoint/2010/main" val="4135526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737</Words>
  <Application>Microsoft Office PowerPoint</Application>
  <PresentationFormat>Custom</PresentationFormat>
  <Paragraphs>73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ONE YOU SANS Web</vt:lpstr>
      <vt:lpstr>Helveticish Bold</vt:lpstr>
      <vt:lpstr>Arimo</vt:lpstr>
      <vt:lpstr>Calibri</vt:lpstr>
      <vt:lpstr>BPreplay</vt:lpstr>
      <vt:lpstr>Helveticish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Change for the Better - Participant</dc:title>
  <dc:creator>Holly Birkinshaw</dc:creator>
  <cp:lastModifiedBy>Russell, Donna</cp:lastModifiedBy>
  <cp:revision>45</cp:revision>
  <dcterms:created xsi:type="dcterms:W3CDTF">2006-08-16T00:00:00Z</dcterms:created>
  <dcterms:modified xsi:type="dcterms:W3CDTF">2020-12-16T15:56:00Z</dcterms:modified>
  <dc:identifier>DAD7fQHZ8OE</dc:identifier>
</cp:coreProperties>
</file>