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56" r:id="rId2"/>
    <p:sldId id="260" r:id="rId3"/>
    <p:sldId id="261" r:id="rId4"/>
    <p:sldId id="262" r:id="rId5"/>
    <p:sldId id="285" r:id="rId6"/>
    <p:sldId id="268" r:id="rId7"/>
    <p:sldId id="275" r:id="rId8"/>
    <p:sldId id="280" r:id="rId9"/>
    <p:sldId id="277" r:id="rId10"/>
    <p:sldId id="287" r:id="rId11"/>
    <p:sldId id="288" r:id="rId12"/>
    <p:sldId id="289" r:id="rId13"/>
    <p:sldId id="290" r:id="rId14"/>
    <p:sldId id="282" r:id="rId15"/>
    <p:sldId id="291" r:id="rId16"/>
    <p:sldId id="269" r:id="rId17"/>
    <p:sldId id="270"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D4296"/>
    <a:srgbClr val="E4F5FD"/>
    <a:srgbClr val="E6580D"/>
    <a:srgbClr val="CC006A"/>
    <a:srgbClr val="11872B"/>
    <a:srgbClr val="36A7E0"/>
    <a:srgbClr val="EEF7F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473" autoAdjust="0"/>
    <p:restoredTop sz="80418" autoAdjust="0"/>
  </p:normalViewPr>
  <p:slideViewPr>
    <p:cSldViewPr snapToGrid="0" snapToObjects="1">
      <p:cViewPr varScale="1">
        <p:scale>
          <a:sx n="60" d="100"/>
          <a:sy n="60" d="100"/>
        </p:scale>
        <p:origin x="1320"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33D7BA9-02F3-3549-804B-6292A88E82EB}" type="datetimeFigureOut">
              <a:rPr lang="en-US" smtClean="0"/>
              <a:t>5/6/2020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D4D0C6-1C99-8540-A708-054B446CA27F}" type="slidenum">
              <a:rPr lang="en-US" smtClean="0"/>
              <a:t>‹#›</a:t>
            </a:fld>
            <a:endParaRPr lang="en-US" dirty="0"/>
          </a:p>
        </p:txBody>
      </p:sp>
    </p:spTree>
    <p:extLst>
      <p:ext uri="{BB962C8B-B14F-4D97-AF65-F5344CB8AC3E}">
        <p14:creationId xmlns:p14="http://schemas.microsoft.com/office/powerpoint/2010/main" val="196853249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youtube.com/watch?v=gsDTKCSkHZw" TargetMode="External"/><Relationship Id="rId7" Type="http://schemas.openxmlformats.org/officeDocument/2006/relationships/hyperlink" Target="https://www.youtube.com/watch?v=1GZqzr5v5nc" TargetMode="External"/><Relationship Id="rId2" Type="http://schemas.openxmlformats.org/officeDocument/2006/relationships/slide" Target="../slides/slide10.xml"/><Relationship Id="rId1" Type="http://schemas.openxmlformats.org/officeDocument/2006/relationships/notesMaster" Target="../notesMasters/notesMaster1.xml"/><Relationship Id="rId6" Type="http://schemas.openxmlformats.org/officeDocument/2006/relationships/hyperlink" Target="https://www.youtube.com/watch?v=b4aY6gZJSVs" TargetMode="External"/><Relationship Id="rId5" Type="http://schemas.openxmlformats.org/officeDocument/2006/relationships/hyperlink" Target="https://www.youtube.com/watch?v=I8CTscW3dpI" TargetMode="External"/><Relationship Id="rId4" Type="http://schemas.openxmlformats.org/officeDocument/2006/relationships/hyperlink" Target="https://www.youtube.com/watch?v=hj-WJHUO6ag" TargetMode="Externa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youtube.com/watch?v=gsDTKCSkHZw" TargetMode="External"/><Relationship Id="rId7" Type="http://schemas.openxmlformats.org/officeDocument/2006/relationships/hyperlink" Target="https://www.youtube.com/watch?v=1GZqzr5v5nc" TargetMode="External"/><Relationship Id="rId2" Type="http://schemas.openxmlformats.org/officeDocument/2006/relationships/slide" Target="../slides/slide11.xml"/><Relationship Id="rId1" Type="http://schemas.openxmlformats.org/officeDocument/2006/relationships/notesMaster" Target="../notesMasters/notesMaster1.xml"/><Relationship Id="rId6" Type="http://schemas.openxmlformats.org/officeDocument/2006/relationships/hyperlink" Target="https://www.youtube.com/watch?v=b4aY6gZJSVs" TargetMode="External"/><Relationship Id="rId5" Type="http://schemas.openxmlformats.org/officeDocument/2006/relationships/hyperlink" Target="https://www.youtube.com/watch?v=I8CTscW3dpI" TargetMode="External"/><Relationship Id="rId4" Type="http://schemas.openxmlformats.org/officeDocument/2006/relationships/hyperlink" Target="https://www.youtube.com/watch?v=hj-WJHUO6ag" TargetMode="Externa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youtube.com/watch?v=gsDTKCSkHZw" TargetMode="External"/><Relationship Id="rId7" Type="http://schemas.openxmlformats.org/officeDocument/2006/relationships/hyperlink" Target="https://www.youtube.com/watch?v=1GZqzr5v5nc" TargetMode="External"/><Relationship Id="rId2" Type="http://schemas.openxmlformats.org/officeDocument/2006/relationships/slide" Target="../slides/slide12.xml"/><Relationship Id="rId1" Type="http://schemas.openxmlformats.org/officeDocument/2006/relationships/notesMaster" Target="../notesMasters/notesMaster1.xml"/><Relationship Id="rId6" Type="http://schemas.openxmlformats.org/officeDocument/2006/relationships/hyperlink" Target="https://www.youtube.com/watch?v=b4aY6gZJSVs" TargetMode="External"/><Relationship Id="rId5" Type="http://schemas.openxmlformats.org/officeDocument/2006/relationships/hyperlink" Target="https://www.youtube.com/watch?v=I8CTscW3dpI" TargetMode="External"/><Relationship Id="rId4" Type="http://schemas.openxmlformats.org/officeDocument/2006/relationships/hyperlink" Target="https://www.youtube.com/watch?v=hj-WJHUO6ag" TargetMode="Externa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youtube.com/watch?v=gsDTKCSkHZw" TargetMode="External"/><Relationship Id="rId7" Type="http://schemas.openxmlformats.org/officeDocument/2006/relationships/hyperlink" Target="https://www.youtube.com/watch?v=1GZqzr5v5nc" TargetMode="External"/><Relationship Id="rId2" Type="http://schemas.openxmlformats.org/officeDocument/2006/relationships/slide" Target="../slides/slide13.xml"/><Relationship Id="rId1" Type="http://schemas.openxmlformats.org/officeDocument/2006/relationships/notesMaster" Target="../notesMasters/notesMaster1.xml"/><Relationship Id="rId6" Type="http://schemas.openxmlformats.org/officeDocument/2006/relationships/hyperlink" Target="https://www.youtube.com/watch?v=b4aY6gZJSVs" TargetMode="External"/><Relationship Id="rId5" Type="http://schemas.openxmlformats.org/officeDocument/2006/relationships/hyperlink" Target="https://www.youtube.com/watch?v=I8CTscW3dpI" TargetMode="External"/><Relationship Id="rId4" Type="http://schemas.openxmlformats.org/officeDocument/2006/relationships/hyperlink" Target="https://www.youtube.com/watch?v=hj-WJHUO6ag"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youtube.com/watch?v=urGE_tcx9JA"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youtube.com/watch?v=gsDTKCSkHZw" TargetMode="External"/><Relationship Id="rId7" Type="http://schemas.openxmlformats.org/officeDocument/2006/relationships/hyperlink" Target="https://www.youtube.com/watch?v=1GZqzr5v5nc" TargetMode="External"/><Relationship Id="rId2" Type="http://schemas.openxmlformats.org/officeDocument/2006/relationships/slide" Target="../slides/slide9.xml"/><Relationship Id="rId1" Type="http://schemas.openxmlformats.org/officeDocument/2006/relationships/notesMaster" Target="../notesMasters/notesMaster1.xml"/><Relationship Id="rId6" Type="http://schemas.openxmlformats.org/officeDocument/2006/relationships/hyperlink" Target="https://www.youtube.com/watch?v=b4aY6gZJSVs" TargetMode="External"/><Relationship Id="rId5" Type="http://schemas.openxmlformats.org/officeDocument/2006/relationships/hyperlink" Target="https://www.youtube.com/watch?v=I8CTscW3dpI" TargetMode="External"/><Relationship Id="rId4" Type="http://schemas.openxmlformats.org/officeDocument/2006/relationships/hyperlink" Target="https://www.youtube.com/watch?v=hj-WJHUO6ag"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This lesson fits into the Being the same, being different strand. It focuses on exploring the idea of stereotypes, including gender stereotypes. Children will recognise that stereotypes exist and explain what is meant by the word stereotype. Children will also be given opportunities to explore stereotypes which are presented in the media and the wider world. They will also practise using statements and questions to challenge stereotypes. </a:t>
            </a:r>
            <a:endParaRPr lang="en-GB" dirty="0"/>
          </a:p>
        </p:txBody>
      </p:sp>
      <p:sp>
        <p:nvSpPr>
          <p:cNvPr id="4" name="Slide Number Placeholder 3"/>
          <p:cNvSpPr>
            <a:spLocks noGrp="1"/>
          </p:cNvSpPr>
          <p:nvPr>
            <p:ph type="sldNum" sz="quarter" idx="10"/>
          </p:nvPr>
        </p:nvSpPr>
        <p:spPr/>
        <p:txBody>
          <a:bodyPr/>
          <a:lstStyle/>
          <a:p>
            <a:fld id="{ABD4D0C6-1C99-8540-A708-054B446CA27F}" type="slidenum">
              <a:rPr lang="en-US" smtClean="0"/>
              <a:t>1</a:t>
            </a:fld>
            <a:endParaRPr lang="en-US" dirty="0"/>
          </a:p>
        </p:txBody>
      </p:sp>
    </p:spTree>
    <p:extLst>
      <p:ext uri="{BB962C8B-B14F-4D97-AF65-F5344CB8AC3E}">
        <p14:creationId xmlns:p14="http://schemas.microsoft.com/office/powerpoint/2010/main" val="15741781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Where might we see/hear such stereotypes most commonly? Discuss and establish that the media often reinforces stereotypes and explore the idea that adverts are particularly powerful where this is concerned. </a:t>
            </a:r>
          </a:p>
          <a:p>
            <a:r>
              <a:rPr lang="en-GB" sz="1200" kern="1200" dirty="0" smtClean="0">
                <a:solidFill>
                  <a:schemeClr val="tx1"/>
                </a:solidFill>
                <a:effectLst/>
                <a:latin typeface="+mn-lt"/>
                <a:ea typeface="+mn-ea"/>
                <a:cs typeface="+mn-cs"/>
              </a:rPr>
              <a:t>Watch of adverts which present stereotypes; </a:t>
            </a:r>
            <a:r>
              <a:rPr lang="en-GB" sz="1200" u="sng" kern="1200" dirty="0" smtClean="0">
                <a:solidFill>
                  <a:schemeClr val="tx1"/>
                </a:solidFill>
                <a:effectLst/>
                <a:latin typeface="+mn-lt"/>
                <a:ea typeface="+mn-ea"/>
                <a:cs typeface="+mn-cs"/>
                <a:hlinkClick r:id="rId3"/>
              </a:rPr>
              <a:t>https://www.youtube.com/watch?v=gsDTKCSkHZw</a:t>
            </a:r>
            <a:r>
              <a:rPr lang="en-GB" sz="1200" u="none" kern="1200" baseline="0" dirty="0" smtClean="0">
                <a:solidFill>
                  <a:schemeClr val="tx1"/>
                </a:solidFill>
                <a:effectLst/>
                <a:latin typeface="+mn-lt"/>
                <a:ea typeface="+mn-ea"/>
                <a:cs typeface="+mn-cs"/>
              </a:rPr>
              <a:t>  </a:t>
            </a:r>
            <a:r>
              <a:rPr lang="en-GB" sz="1200" u="sng" kern="1200" dirty="0" smtClean="0">
                <a:solidFill>
                  <a:schemeClr val="tx1"/>
                </a:solidFill>
                <a:effectLst/>
                <a:latin typeface="+mn-lt"/>
                <a:ea typeface="+mn-ea"/>
                <a:cs typeface="+mn-cs"/>
                <a:hlinkClick r:id="rId4"/>
              </a:rPr>
              <a:t>https://www.youtube.com/watch?v=hj-WJHUO6ag</a:t>
            </a:r>
            <a:endParaRPr lang="en-GB" sz="1200" kern="1200" dirty="0" smtClean="0">
              <a:solidFill>
                <a:schemeClr val="tx1"/>
              </a:solidFill>
              <a:effectLst/>
              <a:latin typeface="+mn-lt"/>
              <a:ea typeface="+mn-ea"/>
              <a:cs typeface="+mn-cs"/>
            </a:endParaRPr>
          </a:p>
          <a:p>
            <a:r>
              <a:rPr lang="en-GB" sz="1200" u="sng" kern="1200" dirty="0" smtClean="0">
                <a:solidFill>
                  <a:schemeClr val="tx1"/>
                </a:solidFill>
                <a:effectLst/>
                <a:latin typeface="+mn-lt"/>
                <a:ea typeface="+mn-ea"/>
                <a:cs typeface="+mn-cs"/>
                <a:hlinkClick r:id="rId5"/>
              </a:rPr>
              <a:t>https://www.youtube.com/watch?v=I8CTscW3dpI</a:t>
            </a:r>
            <a:r>
              <a:rPr lang="en-GB" sz="1200" u="none" kern="1200" baseline="0" dirty="0" smtClean="0">
                <a:solidFill>
                  <a:schemeClr val="tx1"/>
                </a:solidFill>
                <a:effectLst/>
                <a:latin typeface="+mn-lt"/>
                <a:ea typeface="+mn-ea"/>
                <a:cs typeface="+mn-cs"/>
              </a:rPr>
              <a:t>  </a:t>
            </a:r>
            <a:r>
              <a:rPr lang="en-GB" sz="1200" u="sng" kern="1200" dirty="0" smtClean="0">
                <a:solidFill>
                  <a:schemeClr val="tx1"/>
                </a:solidFill>
                <a:effectLst/>
                <a:latin typeface="+mn-lt"/>
                <a:ea typeface="+mn-ea"/>
                <a:cs typeface="+mn-cs"/>
                <a:hlinkClick r:id="rId6"/>
              </a:rPr>
              <a:t>https://www.youtube.com/watch?v=b4aY6gZJSVs</a:t>
            </a:r>
            <a:r>
              <a:rPr lang="en-GB" sz="1200" u="none" kern="1200" baseline="0" dirty="0" smtClean="0">
                <a:solidFill>
                  <a:schemeClr val="tx1"/>
                </a:solidFill>
                <a:effectLst/>
                <a:latin typeface="+mn-lt"/>
                <a:ea typeface="+mn-ea"/>
                <a:cs typeface="+mn-cs"/>
              </a:rPr>
              <a:t>  </a:t>
            </a:r>
            <a:r>
              <a:rPr lang="en-GB" sz="1200" u="sng" kern="1200" dirty="0" smtClean="0">
                <a:solidFill>
                  <a:schemeClr val="tx1"/>
                </a:solidFill>
                <a:effectLst/>
                <a:latin typeface="+mn-lt"/>
                <a:ea typeface="+mn-ea"/>
                <a:cs typeface="+mn-cs"/>
                <a:hlinkClick r:id="rId7"/>
              </a:rPr>
              <a:t>https://www.youtube.com/watch?v=1GZqzr5v5nc</a:t>
            </a:r>
            <a:endParaRPr lang="en-GB" sz="1200" kern="1200" dirty="0" smtClean="0">
              <a:solidFill>
                <a:schemeClr val="tx1"/>
              </a:solidFill>
              <a:effectLst/>
              <a:latin typeface="+mn-lt"/>
              <a:ea typeface="+mn-ea"/>
              <a:cs typeface="+mn-cs"/>
            </a:endParaRPr>
          </a:p>
          <a:p>
            <a:r>
              <a:rPr lang="en-GB" sz="1800" u="sng" dirty="0" smtClean="0">
                <a:effectLst/>
                <a:latin typeface="+mn-lt"/>
                <a:ea typeface="Calibri"/>
                <a:cs typeface="Times New Roman"/>
              </a:rPr>
              <a:t>Right</a:t>
            </a:r>
            <a:r>
              <a:rPr lang="en-GB" sz="1800" u="sng" baseline="0" dirty="0" smtClean="0">
                <a:effectLst/>
                <a:latin typeface="+mn-lt"/>
                <a:ea typeface="Calibri"/>
                <a:cs typeface="Times New Roman"/>
              </a:rPr>
              <a:t> click on ‘Video clip’ hyperlink for each clip in turn and click ‘open hyperlink’ to access video.</a:t>
            </a:r>
            <a:r>
              <a:rPr lang="en-GB" sz="1800" u="none" baseline="0" dirty="0" smtClean="0">
                <a:effectLst/>
                <a:latin typeface="+mn-lt"/>
                <a:ea typeface="Calibri"/>
                <a:cs typeface="Times New Roman"/>
              </a:rPr>
              <a:t> </a:t>
            </a:r>
            <a:r>
              <a:rPr lang="en-GB" sz="1200" kern="1200" dirty="0" smtClean="0">
                <a:solidFill>
                  <a:schemeClr val="tx1"/>
                </a:solidFill>
                <a:effectLst/>
                <a:latin typeface="+mn-lt"/>
                <a:ea typeface="+mn-ea"/>
                <a:cs typeface="+mn-cs"/>
              </a:rPr>
              <a:t>Pairs to complete ideas sheet as they watch the clips. To record ideas about a maximum of 5 adverts of their choice. Stop the first clip and model an example as appropriate.</a:t>
            </a:r>
            <a:endParaRPr kumimoji="0" lang="en-GB" sz="1800" b="0" i="0" u="none" strike="noStrike" kern="1200" cap="none" spc="0" normalizeH="0" baseline="0" noProof="0" dirty="0">
              <a:ln>
                <a:noFill/>
              </a:ln>
              <a:solidFill>
                <a:prstClr val="black"/>
              </a:solidFill>
              <a:effectLst/>
              <a:uLnTx/>
              <a:uFillTx/>
              <a:latin typeface="+mn-lt"/>
              <a:ea typeface="Calibri"/>
              <a:cs typeface="Times New Roman"/>
            </a:endParaRPr>
          </a:p>
        </p:txBody>
      </p:sp>
      <p:sp>
        <p:nvSpPr>
          <p:cNvPr id="4" name="Slide Number Placeholder 3"/>
          <p:cNvSpPr>
            <a:spLocks noGrp="1"/>
          </p:cNvSpPr>
          <p:nvPr>
            <p:ph type="sldNum" sz="quarter" idx="10"/>
          </p:nvPr>
        </p:nvSpPr>
        <p:spPr/>
        <p:txBody>
          <a:bodyPr/>
          <a:lstStyle/>
          <a:p>
            <a:fld id="{ABD4D0C6-1C99-8540-A708-054B446CA27F}" type="slidenum">
              <a:rPr lang="en-US" smtClean="0"/>
              <a:t>10</a:t>
            </a:fld>
            <a:endParaRPr lang="en-US" dirty="0"/>
          </a:p>
        </p:txBody>
      </p:sp>
    </p:spTree>
    <p:extLst>
      <p:ext uri="{BB962C8B-B14F-4D97-AF65-F5344CB8AC3E}">
        <p14:creationId xmlns:p14="http://schemas.microsoft.com/office/powerpoint/2010/main" val="1497601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Where might we see/hear such stereotypes most commonly? Discuss and establish that the media often reinforces stereotypes and explore the idea that adverts are particularly powerful where this is concerned. </a:t>
            </a:r>
          </a:p>
          <a:p>
            <a:r>
              <a:rPr lang="en-GB" sz="1200" kern="1200" dirty="0" smtClean="0">
                <a:solidFill>
                  <a:schemeClr val="tx1"/>
                </a:solidFill>
                <a:effectLst/>
                <a:latin typeface="+mn-lt"/>
                <a:ea typeface="+mn-ea"/>
                <a:cs typeface="+mn-cs"/>
              </a:rPr>
              <a:t>Watch of adverts which present stereotypes; </a:t>
            </a:r>
            <a:r>
              <a:rPr lang="en-GB" sz="1200" u="sng" kern="1200" dirty="0" smtClean="0">
                <a:solidFill>
                  <a:schemeClr val="tx1"/>
                </a:solidFill>
                <a:effectLst/>
                <a:latin typeface="+mn-lt"/>
                <a:ea typeface="+mn-ea"/>
                <a:cs typeface="+mn-cs"/>
                <a:hlinkClick r:id="rId3"/>
              </a:rPr>
              <a:t>https://www.youtube.com/watch?v=gsDTKCSkHZw</a:t>
            </a:r>
            <a:r>
              <a:rPr lang="en-GB" sz="1200" u="none" kern="1200" baseline="0" dirty="0" smtClean="0">
                <a:solidFill>
                  <a:schemeClr val="tx1"/>
                </a:solidFill>
                <a:effectLst/>
                <a:latin typeface="+mn-lt"/>
                <a:ea typeface="+mn-ea"/>
                <a:cs typeface="+mn-cs"/>
              </a:rPr>
              <a:t>  </a:t>
            </a:r>
            <a:r>
              <a:rPr lang="en-GB" sz="1200" u="sng" kern="1200" dirty="0" smtClean="0">
                <a:solidFill>
                  <a:schemeClr val="tx1"/>
                </a:solidFill>
                <a:effectLst/>
                <a:latin typeface="+mn-lt"/>
                <a:ea typeface="+mn-ea"/>
                <a:cs typeface="+mn-cs"/>
                <a:hlinkClick r:id="rId4"/>
              </a:rPr>
              <a:t>https://www.youtube.com/watch?v=hj-WJHUO6ag</a:t>
            </a:r>
            <a:endParaRPr lang="en-GB" sz="1200" kern="1200" dirty="0" smtClean="0">
              <a:solidFill>
                <a:schemeClr val="tx1"/>
              </a:solidFill>
              <a:effectLst/>
              <a:latin typeface="+mn-lt"/>
              <a:ea typeface="+mn-ea"/>
              <a:cs typeface="+mn-cs"/>
            </a:endParaRPr>
          </a:p>
          <a:p>
            <a:r>
              <a:rPr lang="en-GB" sz="1200" u="sng" kern="1200" dirty="0" smtClean="0">
                <a:solidFill>
                  <a:schemeClr val="tx1"/>
                </a:solidFill>
                <a:effectLst/>
                <a:latin typeface="+mn-lt"/>
                <a:ea typeface="+mn-ea"/>
                <a:cs typeface="+mn-cs"/>
                <a:hlinkClick r:id="rId5"/>
              </a:rPr>
              <a:t>https://www.youtube.com/watch?v=I8CTscW3dpI</a:t>
            </a:r>
            <a:r>
              <a:rPr lang="en-GB" sz="1200" u="none" kern="1200" baseline="0" dirty="0" smtClean="0">
                <a:solidFill>
                  <a:schemeClr val="tx1"/>
                </a:solidFill>
                <a:effectLst/>
                <a:latin typeface="+mn-lt"/>
                <a:ea typeface="+mn-ea"/>
                <a:cs typeface="+mn-cs"/>
              </a:rPr>
              <a:t>  </a:t>
            </a:r>
            <a:r>
              <a:rPr lang="en-GB" sz="1200" u="sng" kern="1200" dirty="0" smtClean="0">
                <a:solidFill>
                  <a:schemeClr val="tx1"/>
                </a:solidFill>
                <a:effectLst/>
                <a:latin typeface="+mn-lt"/>
                <a:ea typeface="+mn-ea"/>
                <a:cs typeface="+mn-cs"/>
                <a:hlinkClick r:id="rId6"/>
              </a:rPr>
              <a:t>https://www.youtube.com/watch?v=b4aY6gZJSVs</a:t>
            </a:r>
            <a:r>
              <a:rPr lang="en-GB" sz="1200" u="none" kern="1200" baseline="0" dirty="0" smtClean="0">
                <a:solidFill>
                  <a:schemeClr val="tx1"/>
                </a:solidFill>
                <a:effectLst/>
                <a:latin typeface="+mn-lt"/>
                <a:ea typeface="+mn-ea"/>
                <a:cs typeface="+mn-cs"/>
              </a:rPr>
              <a:t>  </a:t>
            </a:r>
            <a:r>
              <a:rPr lang="en-GB" sz="1200" u="sng" kern="1200" dirty="0" smtClean="0">
                <a:solidFill>
                  <a:schemeClr val="tx1"/>
                </a:solidFill>
                <a:effectLst/>
                <a:latin typeface="+mn-lt"/>
                <a:ea typeface="+mn-ea"/>
                <a:cs typeface="+mn-cs"/>
                <a:hlinkClick r:id="rId7"/>
              </a:rPr>
              <a:t>https://www.youtube.com/watch?v=1GZqzr5v5nc</a:t>
            </a:r>
            <a:endParaRPr lang="en-GB" sz="1200" kern="1200" dirty="0" smtClean="0">
              <a:solidFill>
                <a:schemeClr val="tx1"/>
              </a:solidFill>
              <a:effectLst/>
              <a:latin typeface="+mn-lt"/>
              <a:ea typeface="+mn-ea"/>
              <a:cs typeface="+mn-cs"/>
            </a:endParaRPr>
          </a:p>
          <a:p>
            <a:r>
              <a:rPr lang="en-GB" sz="1800" u="sng" dirty="0" smtClean="0">
                <a:effectLst/>
                <a:latin typeface="+mn-lt"/>
                <a:ea typeface="Calibri"/>
                <a:cs typeface="Times New Roman"/>
              </a:rPr>
              <a:t>Right</a:t>
            </a:r>
            <a:r>
              <a:rPr lang="en-GB" sz="1800" u="sng" baseline="0" dirty="0" smtClean="0">
                <a:effectLst/>
                <a:latin typeface="+mn-lt"/>
                <a:ea typeface="Calibri"/>
                <a:cs typeface="Times New Roman"/>
              </a:rPr>
              <a:t> click on ‘Video clip’ hyperlink for each clip in turn and click ‘open hyperlink’ to access video.</a:t>
            </a:r>
            <a:r>
              <a:rPr lang="en-GB" sz="1800" u="none" baseline="0" dirty="0" smtClean="0">
                <a:effectLst/>
                <a:latin typeface="+mn-lt"/>
                <a:ea typeface="Calibri"/>
                <a:cs typeface="Times New Roman"/>
              </a:rPr>
              <a:t> </a:t>
            </a:r>
            <a:r>
              <a:rPr lang="en-GB" sz="1200" kern="1200" dirty="0" smtClean="0">
                <a:solidFill>
                  <a:schemeClr val="tx1"/>
                </a:solidFill>
                <a:effectLst/>
                <a:latin typeface="+mn-lt"/>
                <a:ea typeface="+mn-ea"/>
                <a:cs typeface="+mn-cs"/>
              </a:rPr>
              <a:t>Pairs to complete ideas sheet as they watch the clips. To record ideas about a maximum of 5 adverts of their choice. Stop the first clip and model an example as appropriate.</a:t>
            </a:r>
            <a:endParaRPr kumimoji="0" lang="en-GB" sz="1800" b="0" i="0" u="none" strike="noStrike" kern="1200" cap="none" spc="0" normalizeH="0" baseline="0" noProof="0" dirty="0">
              <a:ln>
                <a:noFill/>
              </a:ln>
              <a:solidFill>
                <a:prstClr val="black"/>
              </a:solidFill>
              <a:effectLst/>
              <a:uLnTx/>
              <a:uFillTx/>
              <a:latin typeface="+mn-lt"/>
              <a:ea typeface="Calibri"/>
              <a:cs typeface="Times New Roman"/>
            </a:endParaRPr>
          </a:p>
        </p:txBody>
      </p:sp>
      <p:sp>
        <p:nvSpPr>
          <p:cNvPr id="4" name="Slide Number Placeholder 3"/>
          <p:cNvSpPr>
            <a:spLocks noGrp="1"/>
          </p:cNvSpPr>
          <p:nvPr>
            <p:ph type="sldNum" sz="quarter" idx="10"/>
          </p:nvPr>
        </p:nvSpPr>
        <p:spPr/>
        <p:txBody>
          <a:bodyPr/>
          <a:lstStyle/>
          <a:p>
            <a:fld id="{ABD4D0C6-1C99-8540-A708-054B446CA27F}" type="slidenum">
              <a:rPr lang="en-US" smtClean="0"/>
              <a:t>11</a:t>
            </a:fld>
            <a:endParaRPr lang="en-US" dirty="0"/>
          </a:p>
        </p:txBody>
      </p:sp>
    </p:spTree>
    <p:extLst>
      <p:ext uri="{BB962C8B-B14F-4D97-AF65-F5344CB8AC3E}">
        <p14:creationId xmlns:p14="http://schemas.microsoft.com/office/powerpoint/2010/main" val="2233697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Where might we see/hear such stereotypes most commonly? Discuss and establish that the media often reinforces stereotypes and explore the idea that adverts are particularly powerful where this is concerned. </a:t>
            </a:r>
          </a:p>
          <a:p>
            <a:r>
              <a:rPr lang="en-GB" sz="1200" kern="1200" dirty="0" smtClean="0">
                <a:solidFill>
                  <a:schemeClr val="tx1"/>
                </a:solidFill>
                <a:effectLst/>
                <a:latin typeface="+mn-lt"/>
                <a:ea typeface="+mn-ea"/>
                <a:cs typeface="+mn-cs"/>
              </a:rPr>
              <a:t>Watch of adverts which present stereotypes; </a:t>
            </a:r>
            <a:r>
              <a:rPr lang="en-GB" sz="1200" u="sng" kern="1200" dirty="0" smtClean="0">
                <a:solidFill>
                  <a:schemeClr val="tx1"/>
                </a:solidFill>
                <a:effectLst/>
                <a:latin typeface="+mn-lt"/>
                <a:ea typeface="+mn-ea"/>
                <a:cs typeface="+mn-cs"/>
                <a:hlinkClick r:id="rId3"/>
              </a:rPr>
              <a:t>https://www.youtube.com/watch?v=gsDTKCSkHZw</a:t>
            </a:r>
            <a:r>
              <a:rPr lang="en-GB" sz="1200" u="none" kern="1200" baseline="0" dirty="0" smtClean="0">
                <a:solidFill>
                  <a:schemeClr val="tx1"/>
                </a:solidFill>
                <a:effectLst/>
                <a:latin typeface="+mn-lt"/>
                <a:ea typeface="+mn-ea"/>
                <a:cs typeface="+mn-cs"/>
              </a:rPr>
              <a:t>  </a:t>
            </a:r>
            <a:r>
              <a:rPr lang="en-GB" sz="1200" u="sng" kern="1200" dirty="0" smtClean="0">
                <a:solidFill>
                  <a:schemeClr val="tx1"/>
                </a:solidFill>
                <a:effectLst/>
                <a:latin typeface="+mn-lt"/>
                <a:ea typeface="+mn-ea"/>
                <a:cs typeface="+mn-cs"/>
                <a:hlinkClick r:id="rId4"/>
              </a:rPr>
              <a:t>https://www.youtube.com/watch?v=hj-WJHUO6ag</a:t>
            </a:r>
            <a:endParaRPr lang="en-GB" sz="1200" kern="1200" dirty="0" smtClean="0">
              <a:solidFill>
                <a:schemeClr val="tx1"/>
              </a:solidFill>
              <a:effectLst/>
              <a:latin typeface="+mn-lt"/>
              <a:ea typeface="+mn-ea"/>
              <a:cs typeface="+mn-cs"/>
            </a:endParaRPr>
          </a:p>
          <a:p>
            <a:r>
              <a:rPr lang="en-GB" sz="1200" u="sng" kern="1200" dirty="0" smtClean="0">
                <a:solidFill>
                  <a:schemeClr val="tx1"/>
                </a:solidFill>
                <a:effectLst/>
                <a:latin typeface="+mn-lt"/>
                <a:ea typeface="+mn-ea"/>
                <a:cs typeface="+mn-cs"/>
                <a:hlinkClick r:id="rId5"/>
              </a:rPr>
              <a:t>https://www.youtube.com/watch?v=I8CTscW3dpI</a:t>
            </a:r>
            <a:r>
              <a:rPr lang="en-GB" sz="1200" u="none" kern="1200" baseline="0" dirty="0" smtClean="0">
                <a:solidFill>
                  <a:schemeClr val="tx1"/>
                </a:solidFill>
                <a:effectLst/>
                <a:latin typeface="+mn-lt"/>
                <a:ea typeface="+mn-ea"/>
                <a:cs typeface="+mn-cs"/>
              </a:rPr>
              <a:t>  </a:t>
            </a:r>
            <a:r>
              <a:rPr lang="en-GB" sz="1200" u="sng" kern="1200" dirty="0" smtClean="0">
                <a:solidFill>
                  <a:schemeClr val="tx1"/>
                </a:solidFill>
                <a:effectLst/>
                <a:latin typeface="+mn-lt"/>
                <a:ea typeface="+mn-ea"/>
                <a:cs typeface="+mn-cs"/>
                <a:hlinkClick r:id="rId6"/>
              </a:rPr>
              <a:t>https://www.youtube.com/watch?v=b4aY6gZJSVs</a:t>
            </a:r>
            <a:r>
              <a:rPr lang="en-GB" sz="1200" u="none" kern="1200" baseline="0" dirty="0" smtClean="0">
                <a:solidFill>
                  <a:schemeClr val="tx1"/>
                </a:solidFill>
                <a:effectLst/>
                <a:latin typeface="+mn-lt"/>
                <a:ea typeface="+mn-ea"/>
                <a:cs typeface="+mn-cs"/>
              </a:rPr>
              <a:t>  </a:t>
            </a:r>
            <a:r>
              <a:rPr lang="en-GB" sz="1200" u="sng" kern="1200" dirty="0" smtClean="0">
                <a:solidFill>
                  <a:schemeClr val="tx1"/>
                </a:solidFill>
                <a:effectLst/>
                <a:latin typeface="+mn-lt"/>
                <a:ea typeface="+mn-ea"/>
                <a:cs typeface="+mn-cs"/>
                <a:hlinkClick r:id="rId7"/>
              </a:rPr>
              <a:t>https://www.youtube.com/watch?v=1GZqzr5v5nc</a:t>
            </a:r>
            <a:endParaRPr lang="en-GB" sz="1200" kern="1200" dirty="0" smtClean="0">
              <a:solidFill>
                <a:schemeClr val="tx1"/>
              </a:solidFill>
              <a:effectLst/>
              <a:latin typeface="+mn-lt"/>
              <a:ea typeface="+mn-ea"/>
              <a:cs typeface="+mn-cs"/>
            </a:endParaRPr>
          </a:p>
          <a:p>
            <a:r>
              <a:rPr lang="en-GB" sz="1800" u="sng" dirty="0" smtClean="0">
                <a:effectLst/>
                <a:latin typeface="+mn-lt"/>
                <a:ea typeface="Calibri"/>
                <a:cs typeface="Times New Roman"/>
              </a:rPr>
              <a:t>Right</a:t>
            </a:r>
            <a:r>
              <a:rPr lang="en-GB" sz="1800" u="sng" baseline="0" dirty="0" smtClean="0">
                <a:effectLst/>
                <a:latin typeface="+mn-lt"/>
                <a:ea typeface="Calibri"/>
                <a:cs typeface="Times New Roman"/>
              </a:rPr>
              <a:t> click on ‘Video clip’ hyperlink for each clip in turn and click ‘open hyperlink’ to access video.</a:t>
            </a:r>
            <a:r>
              <a:rPr lang="en-GB" sz="1800" u="none" baseline="0" dirty="0" smtClean="0">
                <a:effectLst/>
                <a:latin typeface="+mn-lt"/>
                <a:ea typeface="Calibri"/>
                <a:cs typeface="Times New Roman"/>
              </a:rPr>
              <a:t> </a:t>
            </a:r>
            <a:r>
              <a:rPr lang="en-GB" sz="1200" kern="1200" dirty="0" smtClean="0">
                <a:solidFill>
                  <a:schemeClr val="tx1"/>
                </a:solidFill>
                <a:effectLst/>
                <a:latin typeface="+mn-lt"/>
                <a:ea typeface="+mn-ea"/>
                <a:cs typeface="+mn-cs"/>
              </a:rPr>
              <a:t>Pairs to complete ideas sheet as they watch the clips. To record ideas about a maximum of 5 adverts of their choice. Stop the first clip and model an example as appropriate.</a:t>
            </a:r>
            <a:endParaRPr kumimoji="0" lang="en-GB" sz="1800" b="0" i="0" u="none" strike="noStrike" kern="1200" cap="none" spc="0" normalizeH="0" baseline="0" noProof="0" dirty="0">
              <a:ln>
                <a:noFill/>
              </a:ln>
              <a:solidFill>
                <a:prstClr val="black"/>
              </a:solidFill>
              <a:effectLst/>
              <a:uLnTx/>
              <a:uFillTx/>
              <a:latin typeface="+mn-lt"/>
              <a:ea typeface="Calibri"/>
              <a:cs typeface="Times New Roman"/>
            </a:endParaRPr>
          </a:p>
        </p:txBody>
      </p:sp>
      <p:sp>
        <p:nvSpPr>
          <p:cNvPr id="4" name="Slide Number Placeholder 3"/>
          <p:cNvSpPr>
            <a:spLocks noGrp="1"/>
          </p:cNvSpPr>
          <p:nvPr>
            <p:ph type="sldNum" sz="quarter" idx="10"/>
          </p:nvPr>
        </p:nvSpPr>
        <p:spPr/>
        <p:txBody>
          <a:bodyPr/>
          <a:lstStyle/>
          <a:p>
            <a:fld id="{ABD4D0C6-1C99-8540-A708-054B446CA27F}" type="slidenum">
              <a:rPr lang="en-US" smtClean="0"/>
              <a:t>12</a:t>
            </a:fld>
            <a:endParaRPr lang="en-US" dirty="0"/>
          </a:p>
        </p:txBody>
      </p:sp>
    </p:spTree>
    <p:extLst>
      <p:ext uri="{BB962C8B-B14F-4D97-AF65-F5344CB8AC3E}">
        <p14:creationId xmlns:p14="http://schemas.microsoft.com/office/powerpoint/2010/main" val="17984594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Where might we see/hear such stereotypes most commonly? Discuss and establish that the media often reinforces stereotypes and explore the idea that adverts are particularly powerful where this is concerned. </a:t>
            </a:r>
          </a:p>
          <a:p>
            <a:r>
              <a:rPr lang="en-GB" sz="1200" kern="1200" dirty="0" smtClean="0">
                <a:solidFill>
                  <a:schemeClr val="tx1"/>
                </a:solidFill>
                <a:effectLst/>
                <a:latin typeface="+mn-lt"/>
                <a:ea typeface="+mn-ea"/>
                <a:cs typeface="+mn-cs"/>
              </a:rPr>
              <a:t>Watch of adverts which present stereotypes; </a:t>
            </a:r>
            <a:r>
              <a:rPr lang="en-GB" sz="1200" u="sng" kern="1200" dirty="0" smtClean="0">
                <a:solidFill>
                  <a:schemeClr val="tx1"/>
                </a:solidFill>
                <a:effectLst/>
                <a:latin typeface="+mn-lt"/>
                <a:ea typeface="+mn-ea"/>
                <a:cs typeface="+mn-cs"/>
                <a:hlinkClick r:id="rId3"/>
              </a:rPr>
              <a:t>https://www.youtube.com/watch?v=gsDTKCSkHZw</a:t>
            </a:r>
            <a:r>
              <a:rPr lang="en-GB" sz="1200" u="none" kern="1200" baseline="0" dirty="0" smtClean="0">
                <a:solidFill>
                  <a:schemeClr val="tx1"/>
                </a:solidFill>
                <a:effectLst/>
                <a:latin typeface="+mn-lt"/>
                <a:ea typeface="+mn-ea"/>
                <a:cs typeface="+mn-cs"/>
              </a:rPr>
              <a:t>  </a:t>
            </a:r>
            <a:r>
              <a:rPr lang="en-GB" sz="1200" u="sng" kern="1200" dirty="0" smtClean="0">
                <a:solidFill>
                  <a:schemeClr val="tx1"/>
                </a:solidFill>
                <a:effectLst/>
                <a:latin typeface="+mn-lt"/>
                <a:ea typeface="+mn-ea"/>
                <a:cs typeface="+mn-cs"/>
                <a:hlinkClick r:id="rId4"/>
              </a:rPr>
              <a:t>https://www.youtube.com/watch?v=hj-WJHUO6ag</a:t>
            </a:r>
            <a:endParaRPr lang="en-GB" sz="1200" kern="1200" dirty="0" smtClean="0">
              <a:solidFill>
                <a:schemeClr val="tx1"/>
              </a:solidFill>
              <a:effectLst/>
              <a:latin typeface="+mn-lt"/>
              <a:ea typeface="+mn-ea"/>
              <a:cs typeface="+mn-cs"/>
            </a:endParaRPr>
          </a:p>
          <a:p>
            <a:r>
              <a:rPr lang="en-GB" sz="1200" u="sng" kern="1200" dirty="0" smtClean="0">
                <a:solidFill>
                  <a:schemeClr val="tx1"/>
                </a:solidFill>
                <a:effectLst/>
                <a:latin typeface="+mn-lt"/>
                <a:ea typeface="+mn-ea"/>
                <a:cs typeface="+mn-cs"/>
                <a:hlinkClick r:id="rId5"/>
              </a:rPr>
              <a:t>https://www.youtube.com/watch?v=I8CTscW3dpI</a:t>
            </a:r>
            <a:r>
              <a:rPr lang="en-GB" sz="1200" u="none" kern="1200" baseline="0" dirty="0" smtClean="0">
                <a:solidFill>
                  <a:schemeClr val="tx1"/>
                </a:solidFill>
                <a:effectLst/>
                <a:latin typeface="+mn-lt"/>
                <a:ea typeface="+mn-ea"/>
                <a:cs typeface="+mn-cs"/>
              </a:rPr>
              <a:t>  </a:t>
            </a:r>
            <a:r>
              <a:rPr lang="en-GB" sz="1200" u="sng" kern="1200" dirty="0" smtClean="0">
                <a:solidFill>
                  <a:schemeClr val="tx1"/>
                </a:solidFill>
                <a:effectLst/>
                <a:latin typeface="+mn-lt"/>
                <a:ea typeface="+mn-ea"/>
                <a:cs typeface="+mn-cs"/>
                <a:hlinkClick r:id="rId6"/>
              </a:rPr>
              <a:t>https://www.youtube.com/watch?v=b4aY6gZJSVs</a:t>
            </a:r>
            <a:r>
              <a:rPr lang="en-GB" sz="1200" u="none" kern="1200" baseline="0" dirty="0" smtClean="0">
                <a:solidFill>
                  <a:schemeClr val="tx1"/>
                </a:solidFill>
                <a:effectLst/>
                <a:latin typeface="+mn-lt"/>
                <a:ea typeface="+mn-ea"/>
                <a:cs typeface="+mn-cs"/>
              </a:rPr>
              <a:t>  </a:t>
            </a:r>
            <a:r>
              <a:rPr lang="en-GB" sz="1200" u="sng" kern="1200" dirty="0" smtClean="0">
                <a:solidFill>
                  <a:schemeClr val="tx1"/>
                </a:solidFill>
                <a:effectLst/>
                <a:latin typeface="+mn-lt"/>
                <a:ea typeface="+mn-ea"/>
                <a:cs typeface="+mn-cs"/>
                <a:hlinkClick r:id="rId7"/>
              </a:rPr>
              <a:t>https://www.youtube.com/watch?v=1GZqzr5v5nc</a:t>
            </a:r>
            <a:endParaRPr lang="en-GB" sz="1200" kern="1200" dirty="0" smtClean="0">
              <a:solidFill>
                <a:schemeClr val="tx1"/>
              </a:solidFill>
              <a:effectLst/>
              <a:latin typeface="+mn-lt"/>
              <a:ea typeface="+mn-ea"/>
              <a:cs typeface="+mn-cs"/>
            </a:endParaRPr>
          </a:p>
          <a:p>
            <a:r>
              <a:rPr lang="en-GB" sz="1800" u="sng" dirty="0" smtClean="0">
                <a:effectLst/>
                <a:latin typeface="+mn-lt"/>
                <a:ea typeface="Calibri"/>
                <a:cs typeface="Times New Roman"/>
              </a:rPr>
              <a:t>Right</a:t>
            </a:r>
            <a:r>
              <a:rPr lang="en-GB" sz="1800" u="sng" baseline="0" dirty="0" smtClean="0">
                <a:effectLst/>
                <a:latin typeface="+mn-lt"/>
                <a:ea typeface="Calibri"/>
                <a:cs typeface="Times New Roman"/>
              </a:rPr>
              <a:t> click on ‘Video clip’ hyperlink for each clip in turn and click ‘open hyperlink’ to access video.</a:t>
            </a:r>
            <a:r>
              <a:rPr lang="en-GB" sz="1800" u="none" baseline="0" dirty="0" smtClean="0">
                <a:effectLst/>
                <a:latin typeface="+mn-lt"/>
                <a:ea typeface="Calibri"/>
                <a:cs typeface="Times New Roman"/>
              </a:rPr>
              <a:t> </a:t>
            </a:r>
            <a:r>
              <a:rPr lang="en-GB" sz="1200" kern="1200" dirty="0" smtClean="0">
                <a:solidFill>
                  <a:schemeClr val="tx1"/>
                </a:solidFill>
                <a:effectLst/>
                <a:latin typeface="+mn-lt"/>
                <a:ea typeface="+mn-ea"/>
                <a:cs typeface="+mn-cs"/>
              </a:rPr>
              <a:t>Pairs to complete ideas sheet as they watch the clips. To record ideas about a maximum of 5 adverts of their choice. Stop the first clip and model an example as appropriate.</a:t>
            </a:r>
            <a:endParaRPr kumimoji="0" lang="en-GB" sz="1800" b="0" i="0" u="none" strike="noStrike" kern="1200" cap="none" spc="0" normalizeH="0" baseline="0" noProof="0" dirty="0">
              <a:ln>
                <a:noFill/>
              </a:ln>
              <a:solidFill>
                <a:prstClr val="black"/>
              </a:solidFill>
              <a:effectLst/>
              <a:uLnTx/>
              <a:uFillTx/>
              <a:latin typeface="+mn-lt"/>
              <a:ea typeface="Calibri"/>
              <a:cs typeface="Times New Roman"/>
            </a:endParaRPr>
          </a:p>
        </p:txBody>
      </p:sp>
      <p:sp>
        <p:nvSpPr>
          <p:cNvPr id="4" name="Slide Number Placeholder 3"/>
          <p:cNvSpPr>
            <a:spLocks noGrp="1"/>
          </p:cNvSpPr>
          <p:nvPr>
            <p:ph type="sldNum" sz="quarter" idx="10"/>
          </p:nvPr>
        </p:nvSpPr>
        <p:spPr/>
        <p:txBody>
          <a:bodyPr/>
          <a:lstStyle/>
          <a:p>
            <a:fld id="{ABD4D0C6-1C99-8540-A708-054B446CA27F}" type="slidenum">
              <a:rPr lang="en-US" smtClean="0"/>
              <a:t>13</a:t>
            </a:fld>
            <a:endParaRPr lang="en-US" dirty="0"/>
          </a:p>
        </p:txBody>
      </p:sp>
    </p:spTree>
    <p:extLst>
      <p:ext uri="{BB962C8B-B14F-4D97-AF65-F5344CB8AC3E}">
        <p14:creationId xmlns:p14="http://schemas.microsoft.com/office/powerpoint/2010/main" val="15846200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Does anyone know the story ‘Yuk!’ by Kes Gray? Introduce images on the slide/ book if available. Explain briefly that the story is about Daisy who has been asked to be a bridesmaid for her Aunty. However, she doesn’t like any of the ‘traditional’ bridesmaid’s dresses with bows and frills, etc. so she designs her very own alternative. Explain that this links to what the children are going to do in the next activity.</a:t>
            </a:r>
          </a:p>
          <a:p>
            <a:r>
              <a:rPr lang="en-GB" sz="1200" kern="1200" dirty="0" smtClean="0">
                <a:solidFill>
                  <a:schemeClr val="tx1"/>
                </a:solidFill>
                <a:effectLst/>
                <a:latin typeface="+mn-lt"/>
                <a:ea typeface="+mn-ea"/>
                <a:cs typeface="+mn-cs"/>
              </a:rPr>
              <a:t>Pairs to work together to design their ‘alternative’ princess on A4/ sugar paper as relevant. Can they draw and label/ write about a princess who challenges some of the stereotypes that have traditionally been portrayed through Disney films? Acknowledge however, that some of the more modern princesses such as Merida (from Brave) have moved away slightly from the more traditionally stereotypical view of a Disney princess.</a:t>
            </a:r>
            <a:endParaRPr kumimoji="0" lang="en-GB" sz="1800" b="0" i="0" u="none" strike="noStrike" kern="1200" cap="none" spc="0" normalizeH="0" baseline="0" noProof="0" dirty="0">
              <a:ln>
                <a:noFill/>
              </a:ln>
              <a:solidFill>
                <a:prstClr val="black"/>
              </a:solidFill>
              <a:effectLst/>
              <a:uLnTx/>
              <a:uFillTx/>
              <a:latin typeface="+mn-lt"/>
              <a:ea typeface="Calibri"/>
              <a:cs typeface="Times New Roman"/>
            </a:endParaRPr>
          </a:p>
        </p:txBody>
      </p:sp>
      <p:sp>
        <p:nvSpPr>
          <p:cNvPr id="4" name="Slide Number Placeholder 3"/>
          <p:cNvSpPr>
            <a:spLocks noGrp="1"/>
          </p:cNvSpPr>
          <p:nvPr>
            <p:ph type="sldNum" sz="quarter" idx="10"/>
          </p:nvPr>
        </p:nvSpPr>
        <p:spPr/>
        <p:txBody>
          <a:bodyPr/>
          <a:lstStyle/>
          <a:p>
            <a:fld id="{ABD4D0C6-1C99-8540-A708-054B446CA27F}" type="slidenum">
              <a:rPr lang="en-US" smtClean="0"/>
              <a:t>14</a:t>
            </a:fld>
            <a:endParaRPr lang="en-US" dirty="0"/>
          </a:p>
        </p:txBody>
      </p:sp>
    </p:spTree>
    <p:extLst>
      <p:ext uri="{BB962C8B-B14F-4D97-AF65-F5344CB8AC3E}">
        <p14:creationId xmlns:p14="http://schemas.microsoft.com/office/powerpoint/2010/main" val="1297809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GB" sz="1200" kern="1200" dirty="0" smtClean="0">
                <a:solidFill>
                  <a:schemeClr val="tx1"/>
                </a:solidFill>
                <a:effectLst/>
                <a:latin typeface="+mn-lt"/>
                <a:ea typeface="+mn-ea"/>
                <a:cs typeface="+mn-cs"/>
              </a:rPr>
              <a:t>Re-cap LOs and discuss. Pairs to present their alternative princess. Encourage children to use the words/ phrases collected earlier to challenge stereotypes as they present their princess. Explore the question ‘What do you think about stereotypes? With the children (left fairly open ended to prompt any further discussion as necessary).</a:t>
            </a:r>
            <a:endParaRPr lang="en-GB" dirty="0"/>
          </a:p>
        </p:txBody>
      </p:sp>
      <p:sp>
        <p:nvSpPr>
          <p:cNvPr id="4" name="Slide Number Placeholder 3"/>
          <p:cNvSpPr>
            <a:spLocks noGrp="1"/>
          </p:cNvSpPr>
          <p:nvPr>
            <p:ph type="sldNum" sz="quarter" idx="10"/>
          </p:nvPr>
        </p:nvSpPr>
        <p:spPr/>
        <p:txBody>
          <a:bodyPr/>
          <a:lstStyle/>
          <a:p>
            <a:fld id="{ABD4D0C6-1C99-8540-A708-054B446CA27F}" type="slidenum">
              <a:rPr lang="en-US" smtClean="0"/>
              <a:t>15</a:t>
            </a:fld>
            <a:endParaRPr lang="en-US" dirty="0"/>
          </a:p>
        </p:txBody>
      </p:sp>
    </p:spTree>
    <p:extLst>
      <p:ext uri="{BB962C8B-B14F-4D97-AF65-F5344CB8AC3E}">
        <p14:creationId xmlns:p14="http://schemas.microsoft.com/office/powerpoint/2010/main" val="4954720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BD4D0C6-1C99-8540-A708-054B446CA27F}" type="slidenum">
              <a:rPr lang="en-US" smtClean="0"/>
              <a:t>16</a:t>
            </a:fld>
            <a:endParaRPr lang="en-US" dirty="0"/>
          </a:p>
        </p:txBody>
      </p:sp>
    </p:spTree>
    <p:extLst>
      <p:ext uri="{BB962C8B-B14F-4D97-AF65-F5344CB8AC3E}">
        <p14:creationId xmlns:p14="http://schemas.microsoft.com/office/powerpoint/2010/main" val="4059917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BD4D0C6-1C99-8540-A708-054B446CA27F}" type="slidenum">
              <a:rPr lang="en-US" smtClean="0"/>
              <a:t>17</a:t>
            </a:fld>
            <a:endParaRPr lang="en-US" dirty="0"/>
          </a:p>
        </p:txBody>
      </p:sp>
    </p:spTree>
    <p:extLst>
      <p:ext uri="{BB962C8B-B14F-4D97-AF65-F5344CB8AC3E}">
        <p14:creationId xmlns:p14="http://schemas.microsoft.com/office/powerpoint/2010/main" val="4059917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a:p>
            <a:endParaRPr lang="en-US" dirty="0"/>
          </a:p>
        </p:txBody>
      </p:sp>
      <p:sp>
        <p:nvSpPr>
          <p:cNvPr id="4" name="Slide Number Placeholder 3"/>
          <p:cNvSpPr>
            <a:spLocks noGrp="1"/>
          </p:cNvSpPr>
          <p:nvPr>
            <p:ph type="sldNum" sz="quarter" idx="10"/>
          </p:nvPr>
        </p:nvSpPr>
        <p:spPr/>
        <p:txBody>
          <a:bodyPr/>
          <a:lstStyle/>
          <a:p>
            <a:fld id="{ABD4D0C6-1C99-8540-A708-054B446CA27F}" type="slidenum">
              <a:rPr lang="en-US" smtClean="0"/>
              <a:t>2</a:t>
            </a:fld>
            <a:endParaRPr lang="en-US" dirty="0"/>
          </a:p>
        </p:txBody>
      </p:sp>
    </p:spTree>
    <p:extLst>
      <p:ext uri="{BB962C8B-B14F-4D97-AF65-F5344CB8AC3E}">
        <p14:creationId xmlns:p14="http://schemas.microsoft.com/office/powerpoint/2010/main" val="4059917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Teacher notes</a:t>
            </a:r>
          </a:p>
          <a:p>
            <a:r>
              <a:rPr lang="en-GB" dirty="0" smtClean="0"/>
              <a:t>Read these through with the children. Hopefully the group</a:t>
            </a:r>
            <a:r>
              <a:rPr lang="en-GB" baseline="0" dirty="0" smtClean="0"/>
              <a:t> agreement</a:t>
            </a:r>
            <a:r>
              <a:rPr lang="en-GB" dirty="0" smtClean="0"/>
              <a:t> will be displayed in the classroom already.</a:t>
            </a:r>
          </a:p>
          <a:p>
            <a:endParaRPr lang="en-GB" dirty="0" smtClean="0"/>
          </a:p>
          <a:p>
            <a:endParaRPr lang="en-US" dirty="0"/>
          </a:p>
        </p:txBody>
      </p:sp>
      <p:sp>
        <p:nvSpPr>
          <p:cNvPr id="4" name="Slide Number Placeholder 3"/>
          <p:cNvSpPr>
            <a:spLocks noGrp="1"/>
          </p:cNvSpPr>
          <p:nvPr>
            <p:ph type="sldNum" sz="quarter" idx="10"/>
          </p:nvPr>
        </p:nvSpPr>
        <p:spPr/>
        <p:txBody>
          <a:bodyPr/>
          <a:lstStyle/>
          <a:p>
            <a:fld id="{ABD4D0C6-1C99-8540-A708-054B446CA27F}" type="slidenum">
              <a:rPr lang="en-US" smtClean="0"/>
              <a:t>3</a:t>
            </a:fld>
            <a:endParaRPr lang="en-US" dirty="0"/>
          </a:p>
        </p:txBody>
      </p:sp>
    </p:spTree>
    <p:extLst>
      <p:ext uri="{BB962C8B-B14F-4D97-AF65-F5344CB8AC3E}">
        <p14:creationId xmlns:p14="http://schemas.microsoft.com/office/powerpoint/2010/main" val="31956790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u="sng" kern="1200" dirty="0" smtClean="0">
                <a:solidFill>
                  <a:schemeClr val="tx1"/>
                </a:solidFill>
                <a:effectLst/>
                <a:latin typeface="+mn-lt"/>
                <a:ea typeface="+mn-ea"/>
                <a:cs typeface="+mn-cs"/>
                <a:hlinkClick r:id="rId3"/>
              </a:rPr>
              <a:t>https://www.youtube.com/watch?v=urGE_tcx9JA</a:t>
            </a:r>
            <a:endParaRPr lang="en-GB" sz="1200" u="sng" kern="1200" dirty="0" smtClean="0">
              <a:solidFill>
                <a:schemeClr val="tx1"/>
              </a:solidFill>
              <a:effectLst/>
              <a:latin typeface="+mn-lt"/>
              <a:ea typeface="+mn-ea"/>
              <a:cs typeface="+mn-cs"/>
            </a:endParaRPr>
          </a:p>
          <a:p>
            <a:r>
              <a:rPr lang="en-GB" sz="1200" u="sng" dirty="0" smtClean="0">
                <a:effectLst/>
                <a:latin typeface="+mn-lt"/>
                <a:ea typeface="Calibri"/>
                <a:cs typeface="Times New Roman"/>
              </a:rPr>
              <a:t>Right</a:t>
            </a:r>
            <a:r>
              <a:rPr lang="en-GB" sz="1200" u="sng" baseline="0" dirty="0" smtClean="0">
                <a:effectLst/>
                <a:latin typeface="+mn-lt"/>
                <a:ea typeface="Calibri"/>
                <a:cs typeface="Times New Roman"/>
              </a:rPr>
              <a:t> click on ‘Video link’ hyperlink and click ‘open hyperlink’ to access video.</a:t>
            </a:r>
            <a:r>
              <a:rPr lang="en-GB" sz="1200" u="none" baseline="0" dirty="0" smtClean="0">
                <a:effectLst/>
                <a:latin typeface="+mn-lt"/>
                <a:ea typeface="Calibri"/>
                <a:cs typeface="Times New Roman"/>
              </a:rPr>
              <a:t> </a:t>
            </a:r>
            <a:r>
              <a:rPr lang="en-GB" sz="1200" kern="1200" dirty="0" smtClean="0">
                <a:solidFill>
                  <a:schemeClr val="tx1"/>
                </a:solidFill>
                <a:effectLst/>
                <a:latin typeface="+mn-lt"/>
                <a:ea typeface="+mn-ea"/>
                <a:cs typeface="+mn-cs"/>
              </a:rPr>
              <a:t>Watch video clip (stop at 2.00). What is Cinderella doing? What words would you associate with her?</a:t>
            </a:r>
          </a:p>
          <a:p>
            <a:r>
              <a:rPr lang="en-GB" sz="1200" kern="1200" dirty="0" smtClean="0">
                <a:solidFill>
                  <a:schemeClr val="tx1"/>
                </a:solidFill>
                <a:effectLst/>
                <a:latin typeface="+mn-lt"/>
                <a:ea typeface="+mn-ea"/>
                <a:cs typeface="+mn-cs"/>
              </a:rPr>
              <a:t>Mixed ability groups to link given vocabulary (see slide 5) to princesses on baseline activity</a:t>
            </a:r>
            <a:r>
              <a:rPr lang="en-GB" sz="1200" kern="1200" baseline="0" dirty="0" smtClean="0">
                <a:solidFill>
                  <a:schemeClr val="tx1"/>
                </a:solidFill>
                <a:effectLst/>
                <a:latin typeface="+mn-lt"/>
                <a:ea typeface="+mn-ea"/>
                <a:cs typeface="+mn-cs"/>
              </a:rPr>
              <a:t> resource, </a:t>
            </a:r>
            <a:r>
              <a:rPr lang="en-GB" sz="1200" kern="1200" dirty="0" smtClean="0">
                <a:solidFill>
                  <a:schemeClr val="tx1"/>
                </a:solidFill>
                <a:effectLst/>
                <a:latin typeface="+mn-lt"/>
                <a:ea typeface="+mn-ea"/>
                <a:cs typeface="+mn-cs"/>
              </a:rPr>
              <a:t>according to perceived skills/ abilities. Groups to use post-its to record vocabulary and stick it around/ write around each picture on the engagement activity resource. They can use each word more than once as necessary. Discuss and share ideas/ findings. Why are some of the words associated with most/ all of the princesses? Why are some of the words not associated with many/ any of the princesses? What do all of the princesses have in common? Why? Introduce the word ‘stereotype’. What do the children think it might mean? Keep the discussion around stereotypes to a minimum at this stage; just use the discussion to assess how much/ little the children might know leading into the next activity. </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BD4D0C6-1C99-8540-A708-054B446CA27F}" type="slidenum">
              <a:rPr lang="en-US" smtClean="0"/>
              <a:t>4</a:t>
            </a:fld>
            <a:endParaRPr lang="en-US" dirty="0"/>
          </a:p>
        </p:txBody>
      </p:sp>
    </p:spTree>
    <p:extLst>
      <p:ext uri="{BB962C8B-B14F-4D97-AF65-F5344CB8AC3E}">
        <p14:creationId xmlns:p14="http://schemas.microsoft.com/office/powerpoint/2010/main" val="8571808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What do these</a:t>
            </a:r>
            <a:r>
              <a:rPr lang="en-GB" sz="1200" kern="1200" baseline="0" dirty="0" smtClean="0">
                <a:solidFill>
                  <a:schemeClr val="tx1"/>
                </a:solidFill>
                <a:effectLst/>
                <a:latin typeface="+mn-lt"/>
                <a:ea typeface="+mn-ea"/>
                <a:cs typeface="+mn-cs"/>
              </a:rPr>
              <a:t> words mean? Children to put their hand up for each one. Use engagement activity resource.</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BD4D0C6-1C99-8540-A708-054B446CA27F}" type="slidenum">
              <a:rPr lang="en-US" smtClean="0"/>
              <a:t>5</a:t>
            </a:fld>
            <a:endParaRPr lang="en-US" dirty="0"/>
          </a:p>
        </p:txBody>
      </p:sp>
    </p:spTree>
    <p:extLst>
      <p:ext uri="{BB962C8B-B14F-4D97-AF65-F5344CB8AC3E}">
        <p14:creationId xmlns:p14="http://schemas.microsoft.com/office/powerpoint/2010/main" val="18506474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1000"/>
              </a:spcAft>
            </a:pPr>
            <a:r>
              <a:rPr lang="en-GB" sz="1200" kern="1200" dirty="0" smtClean="0">
                <a:solidFill>
                  <a:schemeClr val="tx1"/>
                </a:solidFill>
                <a:effectLst/>
                <a:latin typeface="+mn-lt"/>
                <a:ea typeface="+mn-ea"/>
                <a:cs typeface="+mn-cs"/>
              </a:rPr>
              <a:t>In mixed ability groups, children to match given statements to pictures. Children can match as many statements (see slide 6) as they think to each picture. Children to record the statements on post its link to pictures as relevant. As a class, share ideas and discuss; How easy was it to come to decision/ agree? What kind of discussions did you have? Through sharing and feedback, link back to the ideas about what the children thought ‘stereotype’ might mean. Define ‘Stereotype’ at this stage (see slide 7) and ask; What different types of stereotype might exist? (link to broad categories at this stage such as gender, nationality and age for example) Can they identify that the princess activity above explored </a:t>
            </a:r>
            <a:r>
              <a:rPr lang="en-GB" sz="1200" b="1" kern="1200" dirty="0" smtClean="0">
                <a:solidFill>
                  <a:schemeClr val="tx1"/>
                </a:solidFill>
                <a:effectLst/>
                <a:latin typeface="+mn-lt"/>
                <a:ea typeface="+mn-ea"/>
                <a:cs typeface="+mn-cs"/>
              </a:rPr>
              <a:t>gender</a:t>
            </a:r>
            <a:r>
              <a:rPr lang="en-GB" sz="1200" kern="1200" dirty="0" smtClean="0">
                <a:solidFill>
                  <a:schemeClr val="tx1"/>
                </a:solidFill>
                <a:effectLst/>
                <a:latin typeface="+mn-lt"/>
                <a:ea typeface="+mn-ea"/>
                <a:cs typeface="+mn-cs"/>
              </a:rPr>
              <a:t> stereotypes? Also link back to Being the same, being different lesson in Year 4 where the idea of a ‘stereotype’ was touched on briefly and linked to discrimination.</a:t>
            </a:r>
            <a:endParaRPr lang="en-GB" dirty="0"/>
          </a:p>
        </p:txBody>
      </p:sp>
      <p:sp>
        <p:nvSpPr>
          <p:cNvPr id="4" name="Slide Number Placeholder 3"/>
          <p:cNvSpPr>
            <a:spLocks noGrp="1"/>
          </p:cNvSpPr>
          <p:nvPr>
            <p:ph type="sldNum" sz="quarter" idx="10"/>
          </p:nvPr>
        </p:nvSpPr>
        <p:spPr/>
        <p:txBody>
          <a:bodyPr/>
          <a:lstStyle/>
          <a:p>
            <a:fld id="{ABD4D0C6-1C99-8540-A708-054B446CA27F}" type="slidenum">
              <a:rPr lang="en-US" smtClean="0"/>
              <a:t>6</a:t>
            </a:fld>
            <a:endParaRPr lang="en-US" dirty="0"/>
          </a:p>
        </p:txBody>
      </p:sp>
    </p:spTree>
    <p:extLst>
      <p:ext uri="{BB962C8B-B14F-4D97-AF65-F5344CB8AC3E}">
        <p14:creationId xmlns:p14="http://schemas.microsoft.com/office/powerpoint/2010/main" val="4059917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1000"/>
              </a:spcAft>
            </a:pPr>
            <a:r>
              <a:rPr lang="en-GB" sz="1200" kern="1200" dirty="0" smtClean="0">
                <a:solidFill>
                  <a:schemeClr val="tx1"/>
                </a:solidFill>
                <a:effectLst/>
                <a:latin typeface="+mn-lt"/>
                <a:ea typeface="+mn-ea"/>
                <a:cs typeface="+mn-cs"/>
              </a:rPr>
              <a:t>Share definitions of ‘discrimination’ and ‘stereotype’ and link to what has been discussed so far (Slide 6).</a:t>
            </a:r>
            <a:endParaRPr lang="en-GB" dirty="0"/>
          </a:p>
        </p:txBody>
      </p:sp>
      <p:sp>
        <p:nvSpPr>
          <p:cNvPr id="4" name="Slide Number Placeholder 3"/>
          <p:cNvSpPr>
            <a:spLocks noGrp="1"/>
          </p:cNvSpPr>
          <p:nvPr>
            <p:ph type="sldNum" sz="quarter" idx="10"/>
          </p:nvPr>
        </p:nvSpPr>
        <p:spPr/>
        <p:txBody>
          <a:bodyPr/>
          <a:lstStyle/>
          <a:p>
            <a:fld id="{ABD4D0C6-1C99-8540-A708-054B446CA27F}" type="slidenum">
              <a:rPr lang="en-US" smtClean="0"/>
              <a:t>7</a:t>
            </a:fld>
            <a:endParaRPr lang="en-US" dirty="0"/>
          </a:p>
        </p:txBody>
      </p:sp>
    </p:spTree>
    <p:extLst>
      <p:ext uri="{BB962C8B-B14F-4D97-AF65-F5344CB8AC3E}">
        <p14:creationId xmlns:p14="http://schemas.microsoft.com/office/powerpoint/2010/main" val="7570838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What stereotypes exist? Are the children aware of any, for example, ‘Girls aren’t very good at sport’? Share ideas and introduce the stereotypes on the slide to add to the discussion/ prompt paired discussion as necessary. How could we challenge these stereotypes? Share words/ phrases/ questions and statements as a class that would enable you to do this. Practise sharing them as a group. Record on speech/ thought bubbles as appropriate and display to refer to later in the lesson.</a:t>
            </a:r>
          </a:p>
          <a:p>
            <a:endParaRPr kumimoji="0" lang="en-GB" sz="1800" b="0" i="0" u="none" strike="noStrike" kern="1200" cap="none" spc="0" normalizeH="0" baseline="0" noProof="0" dirty="0">
              <a:ln>
                <a:noFill/>
              </a:ln>
              <a:solidFill>
                <a:prstClr val="black"/>
              </a:solidFill>
              <a:effectLst/>
              <a:uLnTx/>
              <a:uFillTx/>
              <a:latin typeface="+mn-lt"/>
              <a:ea typeface="Calibri"/>
              <a:cs typeface="Times New Roman"/>
            </a:endParaRPr>
          </a:p>
        </p:txBody>
      </p:sp>
      <p:sp>
        <p:nvSpPr>
          <p:cNvPr id="4" name="Slide Number Placeholder 3"/>
          <p:cNvSpPr>
            <a:spLocks noGrp="1"/>
          </p:cNvSpPr>
          <p:nvPr>
            <p:ph type="sldNum" sz="quarter" idx="10"/>
          </p:nvPr>
        </p:nvSpPr>
        <p:spPr/>
        <p:txBody>
          <a:bodyPr/>
          <a:lstStyle/>
          <a:p>
            <a:fld id="{ABD4D0C6-1C99-8540-A708-054B446CA27F}" type="slidenum">
              <a:rPr lang="en-US" smtClean="0"/>
              <a:t>8</a:t>
            </a:fld>
            <a:endParaRPr lang="en-US" dirty="0"/>
          </a:p>
        </p:txBody>
      </p:sp>
    </p:spTree>
    <p:extLst>
      <p:ext uri="{BB962C8B-B14F-4D97-AF65-F5344CB8AC3E}">
        <p14:creationId xmlns:p14="http://schemas.microsoft.com/office/powerpoint/2010/main" val="13438422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Where might we see/hear such stereotypes most commonly? Discuss and establish that the media often reinforces stereotypes and explore the idea that adverts are particularly powerful where this is concerned. </a:t>
            </a:r>
          </a:p>
          <a:p>
            <a:r>
              <a:rPr lang="en-GB" sz="1200" kern="1200" dirty="0" smtClean="0">
                <a:solidFill>
                  <a:schemeClr val="tx1"/>
                </a:solidFill>
                <a:effectLst/>
                <a:latin typeface="+mn-lt"/>
                <a:ea typeface="+mn-ea"/>
                <a:cs typeface="+mn-cs"/>
              </a:rPr>
              <a:t>Watch of adverts which present stereotypes; </a:t>
            </a:r>
            <a:r>
              <a:rPr lang="en-GB" sz="1200" u="sng" kern="1200" dirty="0" smtClean="0">
                <a:solidFill>
                  <a:schemeClr val="tx1"/>
                </a:solidFill>
                <a:effectLst/>
                <a:latin typeface="+mn-lt"/>
                <a:ea typeface="+mn-ea"/>
                <a:cs typeface="+mn-cs"/>
                <a:hlinkClick r:id="rId3"/>
              </a:rPr>
              <a:t>https://www.youtube.com/watch?v=gsDTKCSkHZw</a:t>
            </a:r>
            <a:r>
              <a:rPr lang="en-GB" sz="1200" u="none" kern="1200" baseline="0" dirty="0" smtClean="0">
                <a:solidFill>
                  <a:schemeClr val="tx1"/>
                </a:solidFill>
                <a:effectLst/>
                <a:latin typeface="+mn-lt"/>
                <a:ea typeface="+mn-ea"/>
                <a:cs typeface="+mn-cs"/>
              </a:rPr>
              <a:t>  </a:t>
            </a:r>
            <a:r>
              <a:rPr lang="en-GB" sz="1200" u="sng" kern="1200" dirty="0" smtClean="0">
                <a:solidFill>
                  <a:schemeClr val="tx1"/>
                </a:solidFill>
                <a:effectLst/>
                <a:latin typeface="+mn-lt"/>
                <a:ea typeface="+mn-ea"/>
                <a:cs typeface="+mn-cs"/>
                <a:hlinkClick r:id="rId4"/>
              </a:rPr>
              <a:t>https://www.youtube.com/watch?v=hj-WJHUO6ag</a:t>
            </a:r>
            <a:endParaRPr lang="en-GB" sz="1200" kern="1200" dirty="0" smtClean="0">
              <a:solidFill>
                <a:schemeClr val="tx1"/>
              </a:solidFill>
              <a:effectLst/>
              <a:latin typeface="+mn-lt"/>
              <a:ea typeface="+mn-ea"/>
              <a:cs typeface="+mn-cs"/>
            </a:endParaRPr>
          </a:p>
          <a:p>
            <a:r>
              <a:rPr lang="en-GB" sz="1200" u="sng" kern="1200" dirty="0" smtClean="0">
                <a:solidFill>
                  <a:schemeClr val="tx1"/>
                </a:solidFill>
                <a:effectLst/>
                <a:latin typeface="+mn-lt"/>
                <a:ea typeface="+mn-ea"/>
                <a:cs typeface="+mn-cs"/>
                <a:hlinkClick r:id="rId5"/>
              </a:rPr>
              <a:t>https://www.youtube.com/watch?v=I8CTscW3dpI</a:t>
            </a:r>
            <a:r>
              <a:rPr lang="en-GB" sz="1200" u="none" kern="1200" baseline="0" dirty="0" smtClean="0">
                <a:solidFill>
                  <a:schemeClr val="tx1"/>
                </a:solidFill>
                <a:effectLst/>
                <a:latin typeface="+mn-lt"/>
                <a:ea typeface="+mn-ea"/>
                <a:cs typeface="+mn-cs"/>
              </a:rPr>
              <a:t>  </a:t>
            </a:r>
            <a:r>
              <a:rPr lang="en-GB" sz="1200" u="sng" kern="1200" dirty="0" smtClean="0">
                <a:solidFill>
                  <a:schemeClr val="tx1"/>
                </a:solidFill>
                <a:effectLst/>
                <a:latin typeface="+mn-lt"/>
                <a:ea typeface="+mn-ea"/>
                <a:cs typeface="+mn-cs"/>
                <a:hlinkClick r:id="rId6"/>
              </a:rPr>
              <a:t>https://www.youtube.com/watch?v=b4aY6gZJSVs</a:t>
            </a:r>
            <a:r>
              <a:rPr lang="en-GB" sz="1200" u="none" kern="1200" baseline="0" dirty="0" smtClean="0">
                <a:solidFill>
                  <a:schemeClr val="tx1"/>
                </a:solidFill>
                <a:effectLst/>
                <a:latin typeface="+mn-lt"/>
                <a:ea typeface="+mn-ea"/>
                <a:cs typeface="+mn-cs"/>
              </a:rPr>
              <a:t>  </a:t>
            </a:r>
            <a:r>
              <a:rPr lang="en-GB" sz="1200" u="sng" kern="1200" dirty="0" smtClean="0">
                <a:solidFill>
                  <a:schemeClr val="tx1"/>
                </a:solidFill>
                <a:effectLst/>
                <a:latin typeface="+mn-lt"/>
                <a:ea typeface="+mn-ea"/>
                <a:cs typeface="+mn-cs"/>
                <a:hlinkClick r:id="rId7"/>
              </a:rPr>
              <a:t>https://www.youtube.com/watch?v=1GZqzr5v5nc</a:t>
            </a:r>
            <a:endParaRPr lang="en-GB" sz="1200" kern="1200" dirty="0" smtClean="0">
              <a:solidFill>
                <a:schemeClr val="tx1"/>
              </a:solidFill>
              <a:effectLst/>
              <a:latin typeface="+mn-lt"/>
              <a:ea typeface="+mn-ea"/>
              <a:cs typeface="+mn-cs"/>
            </a:endParaRPr>
          </a:p>
          <a:p>
            <a:r>
              <a:rPr lang="en-GB" sz="1800" u="sng" dirty="0" smtClean="0">
                <a:effectLst/>
                <a:latin typeface="+mn-lt"/>
                <a:ea typeface="Calibri"/>
                <a:cs typeface="Times New Roman"/>
              </a:rPr>
              <a:t>Right</a:t>
            </a:r>
            <a:r>
              <a:rPr lang="en-GB" sz="1800" u="sng" baseline="0" dirty="0" smtClean="0">
                <a:effectLst/>
                <a:latin typeface="+mn-lt"/>
                <a:ea typeface="Calibri"/>
                <a:cs typeface="Times New Roman"/>
              </a:rPr>
              <a:t> click on ‘Video clip’ hyperlink for each clip in turn and click ‘open hyperlink’ to access video.</a:t>
            </a:r>
            <a:r>
              <a:rPr lang="en-GB" sz="1800" u="none" baseline="0" dirty="0" smtClean="0">
                <a:effectLst/>
                <a:latin typeface="+mn-lt"/>
                <a:ea typeface="Calibri"/>
                <a:cs typeface="Times New Roman"/>
              </a:rPr>
              <a:t> </a:t>
            </a:r>
            <a:r>
              <a:rPr lang="en-GB" sz="1200" kern="1200" dirty="0" smtClean="0">
                <a:solidFill>
                  <a:schemeClr val="tx1"/>
                </a:solidFill>
                <a:effectLst/>
                <a:latin typeface="+mn-lt"/>
                <a:ea typeface="+mn-ea"/>
                <a:cs typeface="+mn-cs"/>
              </a:rPr>
              <a:t>Pairs to complete ideas sheet as they watch the clips. To record ideas about a maximum of 5 adverts of their choice. Stop the first clip and model an example as appropriate.</a:t>
            </a:r>
            <a:endParaRPr kumimoji="0" lang="en-GB" sz="1800" b="0" i="0" u="none" strike="noStrike" kern="1200" cap="none" spc="0" normalizeH="0" baseline="0" noProof="0" dirty="0">
              <a:ln>
                <a:noFill/>
              </a:ln>
              <a:solidFill>
                <a:prstClr val="black"/>
              </a:solidFill>
              <a:effectLst/>
              <a:uLnTx/>
              <a:uFillTx/>
              <a:latin typeface="+mn-lt"/>
              <a:ea typeface="Calibri"/>
              <a:cs typeface="Times New Roman"/>
            </a:endParaRPr>
          </a:p>
        </p:txBody>
      </p:sp>
      <p:sp>
        <p:nvSpPr>
          <p:cNvPr id="4" name="Slide Number Placeholder 3"/>
          <p:cNvSpPr>
            <a:spLocks noGrp="1"/>
          </p:cNvSpPr>
          <p:nvPr>
            <p:ph type="sldNum" sz="quarter" idx="10"/>
          </p:nvPr>
        </p:nvSpPr>
        <p:spPr/>
        <p:txBody>
          <a:bodyPr/>
          <a:lstStyle/>
          <a:p>
            <a:fld id="{ABD4D0C6-1C99-8540-A708-054B446CA27F}" type="slidenum">
              <a:rPr lang="en-US" smtClean="0"/>
              <a:t>9</a:t>
            </a:fld>
            <a:endParaRPr lang="en-US" dirty="0"/>
          </a:p>
        </p:txBody>
      </p:sp>
    </p:spTree>
    <p:extLst>
      <p:ext uri="{BB962C8B-B14F-4D97-AF65-F5344CB8AC3E}">
        <p14:creationId xmlns:p14="http://schemas.microsoft.com/office/powerpoint/2010/main" val="15459019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0" y="0"/>
            <a:ext cx="9144000" cy="6858000"/>
          </a:xfrm>
          <a:prstGeom prst="rect">
            <a:avLst/>
          </a:prstGeom>
          <a:solidFill>
            <a:srgbClr val="0D4296"/>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effectLst/>
            </a:endParaRPr>
          </a:p>
        </p:txBody>
      </p:sp>
      <p:sp>
        <p:nvSpPr>
          <p:cNvPr id="8" name="Rounded Rectangle 7"/>
          <p:cNvSpPr/>
          <p:nvPr userDrawn="1"/>
        </p:nvSpPr>
        <p:spPr>
          <a:xfrm>
            <a:off x="288362" y="1079856"/>
            <a:ext cx="4327110" cy="3865673"/>
          </a:xfrm>
          <a:prstGeom prst="roundRect">
            <a:avLst>
              <a:gd name="adj" fmla="val 1057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hasCustomPrompt="1"/>
          </p:nvPr>
        </p:nvSpPr>
        <p:spPr>
          <a:xfrm>
            <a:off x="458791" y="1657516"/>
            <a:ext cx="3921862" cy="3489281"/>
          </a:xfrm>
        </p:spPr>
        <p:txBody>
          <a:bodyPr anchor="t" anchorCtr="0">
            <a:normAutofit/>
          </a:bodyPr>
          <a:lstStyle>
            <a:lvl1pPr algn="l">
              <a:lnSpc>
                <a:spcPct val="80000"/>
              </a:lnSpc>
              <a:defRPr sz="5000">
                <a:solidFill>
                  <a:srgbClr val="0D4296"/>
                </a:solidFill>
              </a:defRPr>
            </a:lvl1pPr>
          </a:lstStyle>
          <a:p>
            <a:r>
              <a:rPr lang="en-GB" dirty="0" smtClean="0"/>
              <a:t>Main title</a:t>
            </a:r>
            <a:endParaRPr lang="en-US" dirty="0"/>
          </a:p>
        </p:txBody>
      </p:sp>
      <p:sp>
        <p:nvSpPr>
          <p:cNvPr id="3" name="Subtitle 2"/>
          <p:cNvSpPr>
            <a:spLocks noGrp="1"/>
          </p:cNvSpPr>
          <p:nvPr>
            <p:ph type="subTitle" idx="1" hasCustomPrompt="1"/>
          </p:nvPr>
        </p:nvSpPr>
        <p:spPr>
          <a:xfrm>
            <a:off x="473562" y="660930"/>
            <a:ext cx="3958676" cy="434611"/>
          </a:xfrm>
        </p:spPr>
        <p:txBody>
          <a:bodyPr>
            <a:normAutofit/>
          </a:bodyPr>
          <a:lstStyle>
            <a:lvl1pPr marL="0" indent="0" algn="l">
              <a:buNone/>
              <a:defRPr sz="1800">
                <a:solidFill>
                  <a:srgbClr val="FFFFFF"/>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smtClean="0"/>
              <a:t>Sub-title </a:t>
            </a:r>
            <a:endParaRPr lang="en-US" dirty="0"/>
          </a:p>
        </p:txBody>
      </p:sp>
      <p:sp>
        <p:nvSpPr>
          <p:cNvPr id="10" name="TextBox 9"/>
          <p:cNvSpPr txBox="1"/>
          <p:nvPr userDrawn="1"/>
        </p:nvSpPr>
        <p:spPr>
          <a:xfrm>
            <a:off x="483331" y="1231693"/>
            <a:ext cx="2846294" cy="369332"/>
          </a:xfrm>
          <a:prstGeom prst="rect">
            <a:avLst/>
          </a:prstGeom>
          <a:noFill/>
        </p:spPr>
        <p:txBody>
          <a:bodyPr wrap="square" rtlCol="0">
            <a:spAutoFit/>
          </a:bodyPr>
          <a:lstStyle/>
          <a:p>
            <a:r>
              <a:rPr lang="en-US" b="1" i="0" dirty="0" smtClean="0">
                <a:latin typeface="Arial"/>
                <a:cs typeface="Arial"/>
              </a:rPr>
              <a:t>Stigma</a:t>
            </a:r>
            <a:endParaRPr lang="en-US" b="1" i="0" dirty="0">
              <a:latin typeface="Arial"/>
              <a:cs typeface="Arial"/>
            </a:endParaRPr>
          </a:p>
        </p:txBody>
      </p:sp>
      <p:pic>
        <p:nvPicPr>
          <p:cNvPr id="11" name="Picture 10" descr="Group.png"/>
          <p:cNvPicPr>
            <a:picLocks noChangeAspect="1"/>
          </p:cNvPicPr>
          <p:nvPr userDrawn="1"/>
        </p:nvPicPr>
        <p:blipFill rotWithShape="1">
          <a:blip r:embed="rId2">
            <a:extLst>
              <a:ext uri="{28A0092B-C50C-407E-A947-70E740481C1C}">
                <a14:useLocalDpi xmlns:a14="http://schemas.microsoft.com/office/drawing/2010/main" val="0"/>
              </a:ext>
            </a:extLst>
          </a:blip>
          <a:srcRect r="47747"/>
          <a:stretch/>
        </p:blipFill>
        <p:spPr>
          <a:xfrm>
            <a:off x="4900936" y="1007620"/>
            <a:ext cx="4243064" cy="5028615"/>
          </a:xfrm>
          <a:prstGeom prst="rect">
            <a:avLst/>
          </a:prstGeom>
        </p:spPr>
      </p:pic>
      <p:sp>
        <p:nvSpPr>
          <p:cNvPr id="12" name="Right Triangle 11"/>
          <p:cNvSpPr/>
          <p:nvPr userDrawn="1"/>
        </p:nvSpPr>
        <p:spPr>
          <a:xfrm flipH="1" flipV="1">
            <a:off x="3048000" y="4810677"/>
            <a:ext cx="1165412" cy="672240"/>
          </a:xfrm>
          <a:prstGeom prst="rtTriangl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v</a:t>
            </a:r>
            <a:endParaRPr lang="en-US" dirty="0"/>
          </a:p>
        </p:txBody>
      </p:sp>
    </p:spTree>
    <p:extLst>
      <p:ext uri="{BB962C8B-B14F-4D97-AF65-F5344CB8AC3E}">
        <p14:creationId xmlns:p14="http://schemas.microsoft.com/office/powerpoint/2010/main" val="8931346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BD30EFA-4909-9149-8637-7AF4A121BA3E}" type="datetimeFigureOut">
              <a:rPr lang="en-US" smtClean="0"/>
              <a:t>5/6/2020</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A78C05F8-E76C-F94C-95D6-AE6E501D4D8C}" type="slidenum">
              <a:rPr lang="en-US" smtClean="0"/>
              <a:t>‹#›</a:t>
            </a:fld>
            <a:endParaRPr lang="en-US" dirty="0"/>
          </a:p>
        </p:txBody>
      </p:sp>
    </p:spTree>
    <p:extLst>
      <p:ext uri="{BB962C8B-B14F-4D97-AF65-F5344CB8AC3E}">
        <p14:creationId xmlns:p14="http://schemas.microsoft.com/office/powerpoint/2010/main" val="13732845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BBD30EFA-4909-9149-8637-7AF4A121BA3E}" type="datetimeFigureOut">
              <a:rPr lang="en-US" smtClean="0"/>
              <a:t>5/6/2020</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A78C05F8-E76C-F94C-95D6-AE6E501D4D8C}" type="slidenum">
              <a:rPr lang="en-US" smtClean="0"/>
              <a:t>‹#›</a:t>
            </a:fld>
            <a:endParaRPr lang="en-US" dirty="0"/>
          </a:p>
        </p:txBody>
      </p:sp>
    </p:spTree>
    <p:extLst>
      <p:ext uri="{BB962C8B-B14F-4D97-AF65-F5344CB8AC3E}">
        <p14:creationId xmlns:p14="http://schemas.microsoft.com/office/powerpoint/2010/main" val="13773925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BBD30EFA-4909-9149-8637-7AF4A121BA3E}" type="datetimeFigureOut">
              <a:rPr lang="en-US" smtClean="0"/>
              <a:t>5/6/2020</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A78C05F8-E76C-F94C-95D6-AE6E501D4D8C}" type="slidenum">
              <a:rPr lang="en-US" smtClean="0"/>
              <a:t>‹#›</a:t>
            </a:fld>
            <a:endParaRPr lang="en-US" dirty="0"/>
          </a:p>
        </p:txBody>
      </p:sp>
    </p:spTree>
    <p:extLst>
      <p:ext uri="{BB962C8B-B14F-4D97-AF65-F5344CB8AC3E}">
        <p14:creationId xmlns:p14="http://schemas.microsoft.com/office/powerpoint/2010/main" val="29014946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Rectangle 6"/>
          <p:cNvSpPr/>
          <p:nvPr userDrawn="1"/>
        </p:nvSpPr>
        <p:spPr>
          <a:xfrm>
            <a:off x="0" y="0"/>
            <a:ext cx="9144000" cy="6858000"/>
          </a:xfrm>
          <a:prstGeom prst="rect">
            <a:avLst/>
          </a:prstGeom>
          <a:solidFill>
            <a:srgbClr val="E4F5F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title" hasCustomPrompt="1"/>
          </p:nvPr>
        </p:nvSpPr>
        <p:spPr>
          <a:xfrm>
            <a:off x="457200" y="176948"/>
            <a:ext cx="8229600" cy="1143000"/>
          </a:xfrm>
        </p:spPr>
        <p:txBody>
          <a:bodyPr/>
          <a:lstStyle>
            <a:lvl1pPr algn="l">
              <a:defRPr>
                <a:solidFill>
                  <a:srgbClr val="0D4296"/>
                </a:solidFill>
              </a:defRPr>
            </a:lvl1pPr>
          </a:lstStyle>
          <a:p>
            <a:r>
              <a:rPr lang="en-GB" dirty="0" smtClean="0"/>
              <a:t>Title</a:t>
            </a:r>
            <a:endParaRPr lang="en-US" dirty="0"/>
          </a:p>
        </p:txBody>
      </p:sp>
      <p:sp>
        <p:nvSpPr>
          <p:cNvPr id="3" name="Content Placeholder 2"/>
          <p:cNvSpPr>
            <a:spLocks noGrp="1"/>
          </p:cNvSpPr>
          <p:nvPr>
            <p:ph idx="1" hasCustomPrompt="1"/>
          </p:nvPr>
        </p:nvSpPr>
        <p:spPr>
          <a:xfrm>
            <a:off x="457200" y="1600201"/>
            <a:ext cx="4062506" cy="461682"/>
          </a:xfrm>
        </p:spPr>
        <p:txBody>
          <a:bodyPr>
            <a:normAutofit/>
          </a:bodyPr>
          <a:lstStyle>
            <a:lvl1pPr marL="0" indent="0">
              <a:buNone/>
              <a:defRPr sz="2500" b="1" i="0">
                <a:solidFill>
                  <a:srgbClr val="0D4296"/>
                </a:solidFill>
                <a:latin typeface="Arial"/>
                <a:cs typeface="Arial"/>
              </a:defRPr>
            </a:lvl1pPr>
          </a:lstStyle>
          <a:p>
            <a:pPr lvl="0"/>
            <a:r>
              <a:rPr lang="en-GB" dirty="0" smtClean="0"/>
              <a:t>Sub-title</a:t>
            </a:r>
          </a:p>
        </p:txBody>
      </p:sp>
      <p:sp>
        <p:nvSpPr>
          <p:cNvPr id="8" name="Content Placeholder 2"/>
          <p:cNvSpPr>
            <a:spLocks noGrp="1"/>
          </p:cNvSpPr>
          <p:nvPr>
            <p:ph idx="13" hasCustomPrompt="1"/>
          </p:nvPr>
        </p:nvSpPr>
        <p:spPr>
          <a:xfrm>
            <a:off x="457200" y="2078319"/>
            <a:ext cx="4062506" cy="2762622"/>
          </a:xfrm>
        </p:spPr>
        <p:txBody>
          <a:bodyPr>
            <a:normAutofit/>
          </a:bodyPr>
          <a:lstStyle>
            <a:lvl1pPr marL="0" indent="180000">
              <a:lnSpc>
                <a:spcPct val="100000"/>
              </a:lnSpc>
              <a:spcBef>
                <a:spcPts val="0"/>
              </a:spcBef>
              <a:buClr>
                <a:srgbClr val="0D4296"/>
              </a:buClr>
              <a:buFont typeface="Arial"/>
              <a:buChar char="•"/>
              <a:defRPr sz="2000" b="0" i="0" kern="0" baseline="0">
                <a:solidFill>
                  <a:schemeClr val="tx1"/>
                </a:solidFill>
                <a:latin typeface="Arial"/>
                <a:cs typeface="Arial"/>
              </a:defRPr>
            </a:lvl1pPr>
          </a:lstStyle>
          <a:p>
            <a:pPr lvl="0"/>
            <a:r>
              <a:rPr lang="en-GB" dirty="0" smtClean="0"/>
              <a:t>Body copy </a:t>
            </a:r>
          </a:p>
          <a:p>
            <a:pPr lvl="0"/>
            <a:r>
              <a:rPr lang="en-GB" dirty="0" smtClean="0"/>
              <a:t>Body copy</a:t>
            </a:r>
          </a:p>
        </p:txBody>
      </p:sp>
      <p:pic>
        <p:nvPicPr>
          <p:cNvPr id="11" name="Picture 10" descr="MM_logo_blue-02.png"/>
          <p:cNvPicPr>
            <a:picLocks noChangeAspect="1"/>
          </p:cNvPicPr>
          <p:nvPr userDrawn="1"/>
        </p:nvPicPr>
        <p:blipFill rotWithShape="1">
          <a:blip r:embed="rId2">
            <a:extLst>
              <a:ext uri="{28A0092B-C50C-407E-A947-70E740481C1C}">
                <a14:useLocalDpi xmlns:a14="http://schemas.microsoft.com/office/drawing/2010/main" val="0"/>
              </a:ext>
            </a:extLst>
          </a:blip>
          <a:srcRect l="31781" t="42739" r="32026" b="43310"/>
          <a:stretch/>
        </p:blipFill>
        <p:spPr>
          <a:xfrm>
            <a:off x="242048" y="6307738"/>
            <a:ext cx="1731682" cy="375263"/>
          </a:xfrm>
          <a:prstGeom prst="rect">
            <a:avLst/>
          </a:prstGeom>
        </p:spPr>
      </p:pic>
    </p:spTree>
    <p:extLst>
      <p:ext uri="{BB962C8B-B14F-4D97-AF65-F5344CB8AC3E}">
        <p14:creationId xmlns:p14="http://schemas.microsoft.com/office/powerpoint/2010/main" val="37084327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0" name="Slide Number Placeholder 5"/>
          <p:cNvSpPr txBox="1">
            <a:spLocks/>
          </p:cNvSpPr>
          <p:nvPr userDrawn="1"/>
        </p:nvSpPr>
        <p:spPr>
          <a:xfrm>
            <a:off x="6769847" y="6356350"/>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78C05F8-E76C-F94C-95D6-AE6E501D4D8C}" type="slidenum">
              <a:rPr lang="en-US" smtClean="0"/>
              <a:pPr/>
              <a:t>‹#›</a:t>
            </a:fld>
            <a:endParaRPr lang="en-US" dirty="0"/>
          </a:p>
        </p:txBody>
      </p:sp>
      <p:sp>
        <p:nvSpPr>
          <p:cNvPr id="12" name="Footer Placeholder 4"/>
          <p:cNvSpPr txBox="1">
            <a:spLocks/>
          </p:cNvSpPr>
          <p:nvPr userDrawn="1"/>
        </p:nvSpPr>
        <p:spPr>
          <a:xfrm>
            <a:off x="2123141" y="6435349"/>
            <a:ext cx="1395506" cy="277532"/>
          </a:xfrm>
          <a:prstGeom prst="rect">
            <a:avLst/>
          </a:prstGeom>
        </p:spPr>
        <p:txBody>
          <a:bodyPr/>
          <a:lstStyle>
            <a:defPPr>
              <a:defRPr lang="en-US"/>
            </a:defPPr>
            <a:lvl1pPr marL="0" algn="l" defTabSz="457200" rtl="0" eaLnBrk="1" latinLnBrk="0" hangingPunct="1">
              <a:defRPr sz="1200" b="0" i="0" kern="1200">
                <a:solidFill>
                  <a:schemeClr val="bg1">
                    <a:lumMod val="50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smtClean="0"/>
              <a:t>KS1 Year 1</a:t>
            </a:r>
            <a:endParaRPr lang="en-US" dirty="0"/>
          </a:p>
        </p:txBody>
      </p:sp>
      <p:sp>
        <p:nvSpPr>
          <p:cNvPr id="13" name="Rounded Rectangle 12"/>
          <p:cNvSpPr/>
          <p:nvPr userDrawn="1"/>
        </p:nvSpPr>
        <p:spPr>
          <a:xfrm>
            <a:off x="288362" y="1600201"/>
            <a:ext cx="4327110" cy="3865673"/>
          </a:xfrm>
          <a:prstGeom prst="roundRect">
            <a:avLst>
              <a:gd name="adj" fmla="val 10570"/>
            </a:avLst>
          </a:prstGeom>
          <a:solidFill>
            <a:srgbClr val="36A7E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Right Triangle 13"/>
          <p:cNvSpPr/>
          <p:nvPr userDrawn="1"/>
        </p:nvSpPr>
        <p:spPr>
          <a:xfrm flipH="1" flipV="1">
            <a:off x="3048000" y="5331022"/>
            <a:ext cx="1165412" cy="672240"/>
          </a:xfrm>
          <a:prstGeom prst="rtTriangle">
            <a:avLst/>
          </a:prstGeom>
          <a:solidFill>
            <a:srgbClr val="36A7E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Title 1"/>
          <p:cNvSpPr txBox="1">
            <a:spLocks/>
          </p:cNvSpPr>
          <p:nvPr userDrawn="1"/>
        </p:nvSpPr>
        <p:spPr>
          <a:xfrm>
            <a:off x="458791" y="1855728"/>
            <a:ext cx="3921862" cy="3489281"/>
          </a:xfrm>
          <a:prstGeom prst="rect">
            <a:avLst/>
          </a:prstGeom>
        </p:spPr>
        <p:txBody>
          <a:bodyPr vert="horz" lIns="91440" tIns="45720" rIns="91440" bIns="45720" rtlCol="0" anchor="t" anchorCtr="0">
            <a:normAutofit/>
          </a:bodyPr>
          <a:lstStyle>
            <a:lvl1pPr algn="l" defTabSz="457200" rtl="0" eaLnBrk="1" latinLnBrk="0" hangingPunct="1">
              <a:lnSpc>
                <a:spcPct val="80000"/>
              </a:lnSpc>
              <a:spcBef>
                <a:spcPct val="0"/>
              </a:spcBef>
              <a:buNone/>
              <a:defRPr sz="4400" b="1" i="0" kern="1200">
                <a:solidFill>
                  <a:srgbClr val="0D4296"/>
                </a:solidFill>
                <a:latin typeface="Arial"/>
                <a:ea typeface="+mj-ea"/>
                <a:cs typeface="Arial"/>
              </a:defRPr>
            </a:lvl1pPr>
          </a:lstStyle>
          <a:p>
            <a:r>
              <a:rPr lang="en-GB" dirty="0" smtClean="0"/>
              <a:t>Main title</a:t>
            </a:r>
            <a:endParaRPr lang="en-US" dirty="0"/>
          </a:p>
        </p:txBody>
      </p:sp>
      <p:sp>
        <p:nvSpPr>
          <p:cNvPr id="7" name="Slide Number Placeholder 6"/>
          <p:cNvSpPr>
            <a:spLocks noGrp="1"/>
          </p:cNvSpPr>
          <p:nvPr userDrawn="1">
            <p:ph type="sldNum" sz="quarter" idx="12"/>
          </p:nvPr>
        </p:nvSpPr>
        <p:spPr/>
        <p:txBody>
          <a:bodyPr/>
          <a:lstStyle/>
          <a:p>
            <a:fld id="{A78C05F8-E76C-F94C-95D6-AE6E501D4D8C}" type="slidenum">
              <a:rPr lang="en-US" smtClean="0"/>
              <a:t>‹#›</a:t>
            </a:fld>
            <a:endParaRPr lang="en-US" dirty="0"/>
          </a:p>
        </p:txBody>
      </p:sp>
    </p:spTree>
    <p:extLst>
      <p:ext uri="{BB962C8B-B14F-4D97-AF65-F5344CB8AC3E}">
        <p14:creationId xmlns:p14="http://schemas.microsoft.com/office/powerpoint/2010/main" val="24586203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60017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BBD30EFA-4909-9149-8637-7AF4A121BA3E}" type="datetimeFigureOut">
              <a:rPr lang="en-US" smtClean="0"/>
              <a:t>5/6/2020</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A78C05F8-E76C-F94C-95D6-AE6E501D4D8C}" type="slidenum">
              <a:rPr lang="en-US" smtClean="0"/>
              <a:t>‹#›</a:t>
            </a:fld>
            <a:endParaRPr lang="en-US" dirty="0"/>
          </a:p>
        </p:txBody>
      </p:sp>
    </p:spTree>
    <p:extLst>
      <p:ext uri="{BB962C8B-B14F-4D97-AF65-F5344CB8AC3E}">
        <p14:creationId xmlns:p14="http://schemas.microsoft.com/office/powerpoint/2010/main" val="1051998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BBD30EFA-4909-9149-8637-7AF4A121BA3E}" type="datetimeFigureOut">
              <a:rPr lang="en-US" smtClean="0"/>
              <a:t>5/6/2020</a:t>
            </a:fld>
            <a:endParaRPr lang="en-US" dirty="0"/>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9" name="Slide Number Placeholder 8"/>
          <p:cNvSpPr>
            <a:spLocks noGrp="1"/>
          </p:cNvSpPr>
          <p:nvPr>
            <p:ph type="sldNum" sz="quarter" idx="12"/>
          </p:nvPr>
        </p:nvSpPr>
        <p:spPr/>
        <p:txBody>
          <a:bodyPr/>
          <a:lstStyle/>
          <a:p>
            <a:fld id="{A78C05F8-E76C-F94C-95D6-AE6E501D4D8C}" type="slidenum">
              <a:rPr lang="en-US" smtClean="0"/>
              <a:t>‹#›</a:t>
            </a:fld>
            <a:endParaRPr lang="en-US" dirty="0"/>
          </a:p>
        </p:txBody>
      </p:sp>
    </p:spTree>
    <p:extLst>
      <p:ext uri="{BB962C8B-B14F-4D97-AF65-F5344CB8AC3E}">
        <p14:creationId xmlns:p14="http://schemas.microsoft.com/office/powerpoint/2010/main" val="28308657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BBD30EFA-4909-9149-8637-7AF4A121BA3E}" type="datetimeFigureOut">
              <a:rPr lang="en-US" smtClean="0"/>
              <a:t>5/6/2020</a:t>
            </a:fld>
            <a:endParaRPr lang="en-US" dirty="0"/>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5" name="Slide Number Placeholder 4"/>
          <p:cNvSpPr>
            <a:spLocks noGrp="1"/>
          </p:cNvSpPr>
          <p:nvPr>
            <p:ph type="sldNum" sz="quarter" idx="12"/>
          </p:nvPr>
        </p:nvSpPr>
        <p:spPr/>
        <p:txBody>
          <a:bodyPr/>
          <a:lstStyle/>
          <a:p>
            <a:fld id="{A78C05F8-E76C-F94C-95D6-AE6E501D4D8C}" type="slidenum">
              <a:rPr lang="en-US" smtClean="0"/>
              <a:t>‹#›</a:t>
            </a:fld>
            <a:endParaRPr lang="en-US" dirty="0"/>
          </a:p>
        </p:txBody>
      </p:sp>
    </p:spTree>
    <p:extLst>
      <p:ext uri="{BB962C8B-B14F-4D97-AF65-F5344CB8AC3E}">
        <p14:creationId xmlns:p14="http://schemas.microsoft.com/office/powerpoint/2010/main" val="14058266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D30EFA-4909-9149-8637-7AF4A121BA3E}" type="datetimeFigureOut">
              <a:rPr lang="en-US" smtClean="0"/>
              <a:t>5/6/2020</a:t>
            </a:fld>
            <a:endParaRPr lang="en-US" dirty="0"/>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4" name="Slide Number Placeholder 3"/>
          <p:cNvSpPr>
            <a:spLocks noGrp="1"/>
          </p:cNvSpPr>
          <p:nvPr>
            <p:ph type="sldNum" sz="quarter" idx="12"/>
          </p:nvPr>
        </p:nvSpPr>
        <p:spPr/>
        <p:txBody>
          <a:bodyPr/>
          <a:lstStyle/>
          <a:p>
            <a:fld id="{A78C05F8-E76C-F94C-95D6-AE6E501D4D8C}" type="slidenum">
              <a:rPr lang="en-US" smtClean="0"/>
              <a:t>‹#›</a:t>
            </a:fld>
            <a:endParaRPr lang="en-US" dirty="0"/>
          </a:p>
        </p:txBody>
      </p:sp>
    </p:spTree>
    <p:extLst>
      <p:ext uri="{BB962C8B-B14F-4D97-AF65-F5344CB8AC3E}">
        <p14:creationId xmlns:p14="http://schemas.microsoft.com/office/powerpoint/2010/main" val="36836470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BBD30EFA-4909-9149-8637-7AF4A121BA3E}" type="datetimeFigureOut">
              <a:rPr lang="en-US" smtClean="0"/>
              <a:t>5/6/2020</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p:txBody>
          <a:bodyPr/>
          <a:lstStyle/>
          <a:p>
            <a:fld id="{A78C05F8-E76C-F94C-95D6-AE6E501D4D8C}" type="slidenum">
              <a:rPr lang="en-US" smtClean="0"/>
              <a:t>‹#›</a:t>
            </a:fld>
            <a:endParaRPr lang="en-US" dirty="0"/>
          </a:p>
        </p:txBody>
      </p:sp>
    </p:spTree>
    <p:extLst>
      <p:ext uri="{BB962C8B-B14F-4D97-AF65-F5344CB8AC3E}">
        <p14:creationId xmlns:p14="http://schemas.microsoft.com/office/powerpoint/2010/main" val="27228819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
        <p:nvSpPr>
          <p:cNvPr id="4" name="Date Placeholder 3"/>
          <p:cNvSpPr>
            <a:spLocks noGrp="1"/>
          </p:cNvSpPr>
          <p:nvPr>
            <p:ph type="dt" sz="half" idx="2"/>
          </p:nvPr>
        </p:nvSpPr>
        <p:spPr>
          <a:xfrm>
            <a:off x="2481872"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D30EFA-4909-9149-8637-7AF4A121BA3E}" type="datetimeFigureOut">
              <a:rPr lang="en-US" smtClean="0"/>
              <a:t>5/6/2020</a:t>
            </a:fld>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8C05F8-E76C-F94C-95D6-AE6E501D4D8C}" type="slidenum">
              <a:rPr lang="en-US" smtClean="0"/>
              <a:t>‹#›</a:t>
            </a:fld>
            <a:endParaRPr lang="en-US" dirty="0"/>
          </a:p>
        </p:txBody>
      </p:sp>
    </p:spTree>
    <p:extLst>
      <p:ext uri="{BB962C8B-B14F-4D97-AF65-F5344CB8AC3E}">
        <p14:creationId xmlns:p14="http://schemas.microsoft.com/office/powerpoint/2010/main" val="1044243645"/>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2" r:id="rId3"/>
    <p:sldLayoutId id="2147483650" r:id="rId4"/>
    <p:sldLayoutId id="2147483651"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457200" rtl="0" eaLnBrk="1" latinLnBrk="0" hangingPunct="1">
        <a:spcBef>
          <a:spcPct val="0"/>
        </a:spcBef>
        <a:buNone/>
        <a:defRPr sz="4400" b="1" i="0"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youtube.com/watch?v=hj-WJHUO6ag"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hyperlink" Target="https://youtu.be/I8CTscW3dpI"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hyperlink" Target="https://youtu.be/b4aY6gZJSVs"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hyperlink" Target="https://www.youtube.com/watch?v=1GZqzr5v5nc"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5.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emf"/><Relationship Id="rId4" Type="http://schemas.openxmlformats.org/officeDocument/2006/relationships/image" Target="../media/image5.emf"/></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urGE_tcx9JA"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emf"/><Relationship Id="rId4" Type="http://schemas.openxmlformats.org/officeDocument/2006/relationships/image" Target="../media/image10.emf"/></Relationships>
</file>

<file path=ppt/slides/_rels/slide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3.emf"/><Relationship Id="rId5" Type="http://schemas.openxmlformats.org/officeDocument/2006/relationships/image" Target="../media/image12.emf"/><Relationship Id="rId4" Type="http://schemas.openxmlformats.org/officeDocument/2006/relationships/image" Target="../media/image10.emf"/></Relationships>
</file>

<file path=ppt/slides/_rels/slide7.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youtu.be/gsDTKCSkHZw"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73561" y="660930"/>
            <a:ext cx="5427053" cy="434611"/>
          </a:xfrm>
        </p:spPr>
        <p:txBody>
          <a:bodyPr>
            <a:normAutofit/>
          </a:bodyPr>
          <a:lstStyle/>
          <a:p>
            <a:r>
              <a:rPr lang="en-US" dirty="0"/>
              <a:t>Year </a:t>
            </a:r>
            <a:r>
              <a:rPr lang="en-US" dirty="0" smtClean="0"/>
              <a:t>5 – </a:t>
            </a:r>
            <a:r>
              <a:rPr lang="en-US" dirty="0"/>
              <a:t>Being the same and being different</a:t>
            </a:r>
          </a:p>
        </p:txBody>
      </p:sp>
      <p:sp>
        <p:nvSpPr>
          <p:cNvPr id="4" name="Title 3"/>
          <p:cNvSpPr>
            <a:spLocks noGrp="1"/>
          </p:cNvSpPr>
          <p:nvPr>
            <p:ph type="ctrTitle"/>
          </p:nvPr>
        </p:nvSpPr>
        <p:spPr>
          <a:xfrm>
            <a:off x="458790" y="1657516"/>
            <a:ext cx="3877235" cy="2875407"/>
          </a:xfrm>
        </p:spPr>
        <p:txBody>
          <a:bodyPr>
            <a:noAutofit/>
          </a:bodyPr>
          <a:lstStyle/>
          <a:p>
            <a:r>
              <a:rPr lang="en-US" sz="4200" dirty="0" smtClean="0"/>
              <a:t>I can</a:t>
            </a:r>
            <a:br>
              <a:rPr lang="en-US" sz="4200" dirty="0" smtClean="0"/>
            </a:br>
            <a:r>
              <a:rPr lang="en-US" sz="4200" dirty="0" smtClean="0"/>
              <a:t>describe stereotyping</a:t>
            </a:r>
            <a:endParaRPr lang="en-US" sz="4200" dirty="0"/>
          </a:p>
        </p:txBody>
      </p:sp>
      <p:pic>
        <p:nvPicPr>
          <p:cNvPr id="5" name="Picture 4" descr="MM_log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8791" y="5952809"/>
            <a:ext cx="3048363" cy="531352"/>
          </a:xfrm>
          <a:prstGeom prst="rect">
            <a:avLst/>
          </a:prstGeom>
        </p:spPr>
      </p:pic>
      <p:sp>
        <p:nvSpPr>
          <p:cNvPr id="7" name="Footer Placeholder 4"/>
          <p:cNvSpPr txBox="1">
            <a:spLocks/>
          </p:cNvSpPr>
          <p:nvPr/>
        </p:nvSpPr>
        <p:spPr>
          <a:xfrm>
            <a:off x="5900615" y="6435349"/>
            <a:ext cx="3056623" cy="277532"/>
          </a:xfrm>
          <a:prstGeom prst="rect">
            <a:avLst/>
          </a:prstGeom>
        </p:spPr>
        <p:txBody>
          <a:bodyPr/>
          <a:lstStyle>
            <a:defPPr>
              <a:defRPr lang="en-US"/>
            </a:defPPr>
            <a:lvl1pPr marL="0" algn="l" defTabSz="457200" rtl="0" eaLnBrk="1" latinLnBrk="0" hangingPunct="1">
              <a:defRPr sz="1200" b="0" i="0" kern="1200">
                <a:solidFill>
                  <a:schemeClr val="bg1">
                    <a:lumMod val="50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dirty="0" smtClean="0">
                <a:solidFill>
                  <a:srgbClr val="FFFFFF"/>
                </a:solidFill>
              </a:rPr>
              <a:t>© </a:t>
            </a:r>
            <a:r>
              <a:rPr lang="en-US" dirty="0" smtClean="0">
                <a:solidFill>
                  <a:schemeClr val="bg1"/>
                </a:solidFill>
              </a:rPr>
              <a:t>Leeds South and East CCG</a:t>
            </a:r>
            <a:endParaRPr lang="en-US" dirty="0">
              <a:solidFill>
                <a:schemeClr val="bg1"/>
              </a:solidFill>
            </a:endParaRPr>
          </a:p>
        </p:txBody>
      </p:sp>
    </p:spTree>
    <p:extLst>
      <p:ext uri="{BB962C8B-B14F-4D97-AF65-F5344CB8AC3E}">
        <p14:creationId xmlns:p14="http://schemas.microsoft.com/office/powerpoint/2010/main" val="30716540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Stereotypes and the media</a:t>
            </a:r>
            <a:endParaRPr lang="en-US" dirty="0"/>
          </a:p>
        </p:txBody>
      </p:sp>
      <p:sp>
        <p:nvSpPr>
          <p:cNvPr id="14" name="Footer Placeholder 4"/>
          <p:cNvSpPr txBox="1">
            <a:spLocks/>
          </p:cNvSpPr>
          <p:nvPr/>
        </p:nvSpPr>
        <p:spPr>
          <a:xfrm>
            <a:off x="7784356" y="6435349"/>
            <a:ext cx="1172882" cy="277532"/>
          </a:xfrm>
          <a:prstGeom prst="rect">
            <a:avLst/>
          </a:prstGeom>
        </p:spPr>
        <p:txBody>
          <a:bodyPr/>
          <a:lstStyle>
            <a:defPPr>
              <a:defRPr lang="en-US"/>
            </a:defPPr>
            <a:lvl1pPr marL="0" algn="l" defTabSz="457200" rtl="0" eaLnBrk="1" latinLnBrk="0" hangingPunct="1">
              <a:defRPr sz="1200" b="0" i="0" kern="1200">
                <a:solidFill>
                  <a:schemeClr val="bg1">
                    <a:lumMod val="50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E4930D6-E181-4F4D-8989-5D96AA797112}" type="slidenum">
              <a:rPr lang="en-US" smtClean="0"/>
              <a:t>10</a:t>
            </a:fld>
            <a:endParaRPr lang="en-US" dirty="0"/>
          </a:p>
        </p:txBody>
      </p:sp>
      <p:sp>
        <p:nvSpPr>
          <p:cNvPr id="21" name="Content Placeholder 3"/>
          <p:cNvSpPr>
            <a:spLocks noGrp="1"/>
          </p:cNvSpPr>
          <p:nvPr>
            <p:ph idx="13"/>
          </p:nvPr>
        </p:nvSpPr>
        <p:spPr>
          <a:xfrm>
            <a:off x="1003935" y="5469355"/>
            <a:ext cx="8018206" cy="825876"/>
          </a:xfrm>
        </p:spPr>
        <p:txBody>
          <a:bodyPr>
            <a:normAutofit/>
          </a:bodyPr>
          <a:lstStyle/>
          <a:p>
            <a:pPr indent="0">
              <a:buNone/>
            </a:pPr>
            <a:r>
              <a:rPr lang="en-US" dirty="0" smtClean="0">
                <a:ea typeface="ヒラギノ角ゴ ProN W3" charset="0"/>
              </a:rPr>
              <a:t>Where might we see/hear such stereotypes most commonly?</a:t>
            </a:r>
          </a:p>
          <a:p>
            <a:pPr indent="0">
              <a:buNone/>
            </a:pPr>
            <a:r>
              <a:rPr lang="en-US" dirty="0" smtClean="0">
                <a:ea typeface="ヒラギノ角ゴ ProN W3" charset="0"/>
              </a:rPr>
              <a:t>Video clip 2</a:t>
            </a:r>
            <a:endParaRPr lang="en-US" dirty="0">
              <a:ea typeface="ヒラギノ角ゴ ProN W3" charset="0"/>
            </a:endParaRPr>
          </a:p>
        </p:txBody>
      </p:sp>
      <p:pic>
        <p:nvPicPr>
          <p:cNvPr id="3" name="Picture 2">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67937" y="1465922"/>
            <a:ext cx="6880688" cy="3863315"/>
          </a:xfrm>
          <a:prstGeom prst="rect">
            <a:avLst/>
          </a:prstGeom>
        </p:spPr>
      </p:pic>
      <p:sp>
        <p:nvSpPr>
          <p:cNvPr id="4" name="TextBox 3"/>
          <p:cNvSpPr txBox="1"/>
          <p:nvPr/>
        </p:nvSpPr>
        <p:spPr>
          <a:xfrm>
            <a:off x="5893063" y="6057513"/>
            <a:ext cx="4955467" cy="307777"/>
          </a:xfrm>
          <a:prstGeom prst="rect">
            <a:avLst/>
          </a:prstGeom>
          <a:noFill/>
        </p:spPr>
        <p:txBody>
          <a:bodyPr wrap="square" rtlCol="0">
            <a:spAutoFit/>
          </a:bodyPr>
          <a:lstStyle/>
          <a:p>
            <a:r>
              <a:rPr lang="en-GB" sz="1400" dirty="0" smtClean="0">
                <a:latin typeface="Arial" panose="020B0604020202020204" pitchFamily="34" charset="0"/>
                <a:cs typeface="Arial" panose="020B0604020202020204" pitchFamily="34" charset="0"/>
              </a:rPr>
              <a:t>© Oxo. All Rights Reserved.</a:t>
            </a:r>
            <a:endParaRPr lang="en-GB"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114035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Stereotypes and the media</a:t>
            </a:r>
            <a:endParaRPr lang="en-US" dirty="0"/>
          </a:p>
        </p:txBody>
      </p:sp>
      <p:sp>
        <p:nvSpPr>
          <p:cNvPr id="14" name="Footer Placeholder 4"/>
          <p:cNvSpPr txBox="1">
            <a:spLocks/>
          </p:cNvSpPr>
          <p:nvPr/>
        </p:nvSpPr>
        <p:spPr>
          <a:xfrm>
            <a:off x="7784356" y="6435349"/>
            <a:ext cx="1172882" cy="277532"/>
          </a:xfrm>
          <a:prstGeom prst="rect">
            <a:avLst/>
          </a:prstGeom>
        </p:spPr>
        <p:txBody>
          <a:bodyPr/>
          <a:lstStyle>
            <a:defPPr>
              <a:defRPr lang="en-US"/>
            </a:defPPr>
            <a:lvl1pPr marL="0" algn="l" defTabSz="457200" rtl="0" eaLnBrk="1" latinLnBrk="0" hangingPunct="1">
              <a:defRPr sz="1200" b="0" i="0" kern="1200">
                <a:solidFill>
                  <a:schemeClr val="bg1">
                    <a:lumMod val="50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E4930D6-E181-4F4D-8989-5D96AA797112}" type="slidenum">
              <a:rPr lang="en-US" smtClean="0"/>
              <a:t>11</a:t>
            </a:fld>
            <a:endParaRPr lang="en-US" dirty="0"/>
          </a:p>
        </p:txBody>
      </p:sp>
      <p:sp>
        <p:nvSpPr>
          <p:cNvPr id="21" name="Content Placeholder 3"/>
          <p:cNvSpPr>
            <a:spLocks noGrp="1"/>
          </p:cNvSpPr>
          <p:nvPr>
            <p:ph idx="13"/>
          </p:nvPr>
        </p:nvSpPr>
        <p:spPr>
          <a:xfrm>
            <a:off x="1026795" y="5469355"/>
            <a:ext cx="8018206" cy="825876"/>
          </a:xfrm>
        </p:spPr>
        <p:txBody>
          <a:bodyPr>
            <a:normAutofit/>
          </a:bodyPr>
          <a:lstStyle/>
          <a:p>
            <a:pPr indent="0">
              <a:buNone/>
            </a:pPr>
            <a:r>
              <a:rPr lang="en-US" dirty="0" smtClean="0">
                <a:ea typeface="ヒラギノ角ゴ ProN W3" charset="0"/>
              </a:rPr>
              <a:t>Where might we see/hear such stereotypes most commonly?</a:t>
            </a:r>
          </a:p>
          <a:p>
            <a:pPr indent="0">
              <a:buNone/>
            </a:pPr>
            <a:r>
              <a:rPr lang="en-US" dirty="0" smtClean="0">
                <a:ea typeface="ヒラギノ角ゴ ProN W3" charset="0"/>
              </a:rPr>
              <a:t>Video clip 3</a:t>
            </a:r>
            <a:endParaRPr lang="en-US" dirty="0">
              <a:ea typeface="ヒラギノ角ゴ ProN W3" charset="0"/>
            </a:endParaRPr>
          </a:p>
        </p:txBody>
      </p:sp>
      <p:pic>
        <p:nvPicPr>
          <p:cNvPr id="4" name="Picture 3">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7540" y="1460066"/>
            <a:ext cx="6991702" cy="3926321"/>
          </a:xfrm>
          <a:prstGeom prst="rect">
            <a:avLst/>
          </a:prstGeom>
        </p:spPr>
      </p:pic>
      <p:sp>
        <p:nvSpPr>
          <p:cNvPr id="3" name="TextBox 2"/>
          <p:cNvSpPr txBox="1"/>
          <p:nvPr/>
        </p:nvSpPr>
        <p:spPr>
          <a:xfrm>
            <a:off x="5035898" y="6053234"/>
            <a:ext cx="4655485" cy="307777"/>
          </a:xfrm>
          <a:prstGeom prst="rect">
            <a:avLst/>
          </a:prstGeom>
          <a:noFill/>
        </p:spPr>
        <p:txBody>
          <a:bodyPr wrap="square" rtlCol="0">
            <a:spAutoFit/>
          </a:bodyPr>
          <a:lstStyle/>
          <a:p>
            <a:r>
              <a:rPr lang="en-GB" sz="1400" dirty="0" smtClean="0">
                <a:latin typeface="Arial" panose="020B0604020202020204" pitchFamily="34" charset="0"/>
                <a:cs typeface="Arial" panose="020B0604020202020204" pitchFamily="34" charset="0"/>
              </a:rPr>
              <a:t>© Shake ‘n’ Vac. All Rights Reserved.</a:t>
            </a:r>
            <a:endParaRPr lang="en-GB"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884079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Stereotypes and the media</a:t>
            </a:r>
            <a:endParaRPr lang="en-US" dirty="0"/>
          </a:p>
        </p:txBody>
      </p:sp>
      <p:sp>
        <p:nvSpPr>
          <p:cNvPr id="14" name="Footer Placeholder 4"/>
          <p:cNvSpPr txBox="1">
            <a:spLocks/>
          </p:cNvSpPr>
          <p:nvPr/>
        </p:nvSpPr>
        <p:spPr>
          <a:xfrm>
            <a:off x="7784356" y="6435349"/>
            <a:ext cx="1172882" cy="277532"/>
          </a:xfrm>
          <a:prstGeom prst="rect">
            <a:avLst/>
          </a:prstGeom>
        </p:spPr>
        <p:txBody>
          <a:bodyPr/>
          <a:lstStyle>
            <a:defPPr>
              <a:defRPr lang="en-US"/>
            </a:defPPr>
            <a:lvl1pPr marL="0" algn="l" defTabSz="457200" rtl="0" eaLnBrk="1" latinLnBrk="0" hangingPunct="1">
              <a:defRPr sz="1200" b="0" i="0" kern="1200">
                <a:solidFill>
                  <a:schemeClr val="bg1">
                    <a:lumMod val="50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E4930D6-E181-4F4D-8989-5D96AA797112}" type="slidenum">
              <a:rPr lang="en-US" smtClean="0"/>
              <a:t>12</a:t>
            </a:fld>
            <a:endParaRPr lang="en-US" dirty="0"/>
          </a:p>
        </p:txBody>
      </p:sp>
      <p:sp>
        <p:nvSpPr>
          <p:cNvPr id="21" name="Content Placeholder 3"/>
          <p:cNvSpPr>
            <a:spLocks noGrp="1"/>
          </p:cNvSpPr>
          <p:nvPr>
            <p:ph idx="13"/>
          </p:nvPr>
        </p:nvSpPr>
        <p:spPr>
          <a:xfrm>
            <a:off x="1026795" y="5469355"/>
            <a:ext cx="8018206" cy="825876"/>
          </a:xfrm>
        </p:spPr>
        <p:txBody>
          <a:bodyPr>
            <a:normAutofit/>
          </a:bodyPr>
          <a:lstStyle/>
          <a:p>
            <a:pPr indent="0">
              <a:buNone/>
            </a:pPr>
            <a:r>
              <a:rPr lang="en-US" dirty="0" smtClean="0">
                <a:ea typeface="ヒラギノ角ゴ ProN W3" charset="0"/>
              </a:rPr>
              <a:t>Where might we see/hear such stereotypes most commonly?</a:t>
            </a:r>
          </a:p>
          <a:p>
            <a:pPr indent="0">
              <a:buNone/>
            </a:pPr>
            <a:r>
              <a:rPr lang="en-US" dirty="0" smtClean="0">
                <a:ea typeface="ヒラギノ角ゴ ProN W3" charset="0"/>
              </a:rPr>
              <a:t>Video clip 4</a:t>
            </a:r>
            <a:endParaRPr lang="en-US" dirty="0">
              <a:ea typeface="ヒラギノ角ゴ ProN W3" charset="0"/>
            </a:endParaRPr>
          </a:p>
        </p:txBody>
      </p:sp>
      <p:pic>
        <p:nvPicPr>
          <p:cNvPr id="3" name="Picture 2">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95374" y="1446850"/>
            <a:ext cx="7064865" cy="3964297"/>
          </a:xfrm>
          <a:prstGeom prst="rect">
            <a:avLst/>
          </a:prstGeom>
        </p:spPr>
      </p:pic>
      <p:sp>
        <p:nvSpPr>
          <p:cNvPr id="4" name="TextBox 3"/>
          <p:cNvSpPr txBox="1"/>
          <p:nvPr/>
        </p:nvSpPr>
        <p:spPr>
          <a:xfrm>
            <a:off x="5299789" y="6039853"/>
            <a:ext cx="4489262" cy="307777"/>
          </a:xfrm>
          <a:prstGeom prst="rect">
            <a:avLst/>
          </a:prstGeom>
          <a:noFill/>
        </p:spPr>
        <p:txBody>
          <a:bodyPr wrap="square" rtlCol="0">
            <a:spAutoFit/>
          </a:bodyPr>
          <a:lstStyle/>
          <a:p>
            <a:r>
              <a:rPr lang="en-GB" sz="1400" dirty="0" smtClean="0">
                <a:latin typeface="Arial" panose="020B0604020202020204" pitchFamily="34" charset="0"/>
                <a:cs typeface="Arial" panose="020B0604020202020204" pitchFamily="34" charset="0"/>
              </a:rPr>
              <a:t>© Lynx, 2015. All Rights Reserved.</a:t>
            </a:r>
            <a:endParaRPr lang="en-GB"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596949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Stereotypes and the media</a:t>
            </a:r>
            <a:endParaRPr lang="en-US" dirty="0"/>
          </a:p>
        </p:txBody>
      </p:sp>
      <p:sp>
        <p:nvSpPr>
          <p:cNvPr id="14" name="Footer Placeholder 4"/>
          <p:cNvSpPr txBox="1">
            <a:spLocks/>
          </p:cNvSpPr>
          <p:nvPr/>
        </p:nvSpPr>
        <p:spPr>
          <a:xfrm>
            <a:off x="7784356" y="6435349"/>
            <a:ext cx="1172882" cy="277532"/>
          </a:xfrm>
          <a:prstGeom prst="rect">
            <a:avLst/>
          </a:prstGeom>
        </p:spPr>
        <p:txBody>
          <a:bodyPr/>
          <a:lstStyle>
            <a:defPPr>
              <a:defRPr lang="en-US"/>
            </a:defPPr>
            <a:lvl1pPr marL="0" algn="l" defTabSz="457200" rtl="0" eaLnBrk="1" latinLnBrk="0" hangingPunct="1">
              <a:defRPr sz="1200" b="0" i="0" kern="1200">
                <a:solidFill>
                  <a:schemeClr val="bg1">
                    <a:lumMod val="50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E4930D6-E181-4F4D-8989-5D96AA797112}" type="slidenum">
              <a:rPr lang="en-US" smtClean="0"/>
              <a:t>13</a:t>
            </a:fld>
            <a:endParaRPr lang="en-US" dirty="0"/>
          </a:p>
        </p:txBody>
      </p:sp>
      <p:sp>
        <p:nvSpPr>
          <p:cNvPr id="21" name="Content Placeholder 3"/>
          <p:cNvSpPr>
            <a:spLocks noGrp="1"/>
          </p:cNvSpPr>
          <p:nvPr>
            <p:ph idx="13"/>
          </p:nvPr>
        </p:nvSpPr>
        <p:spPr>
          <a:xfrm>
            <a:off x="1015365" y="5469355"/>
            <a:ext cx="8018206" cy="825876"/>
          </a:xfrm>
        </p:spPr>
        <p:txBody>
          <a:bodyPr>
            <a:normAutofit/>
          </a:bodyPr>
          <a:lstStyle/>
          <a:p>
            <a:pPr indent="0">
              <a:buNone/>
            </a:pPr>
            <a:r>
              <a:rPr lang="en-US" dirty="0" smtClean="0">
                <a:ea typeface="ヒラギノ角ゴ ProN W3" charset="0"/>
              </a:rPr>
              <a:t>Where might we see/hear such stereotypes most commonly?</a:t>
            </a:r>
          </a:p>
          <a:p>
            <a:pPr indent="0">
              <a:buNone/>
            </a:pPr>
            <a:r>
              <a:rPr lang="en-US" dirty="0" smtClean="0">
                <a:ea typeface="ヒラギノ角ゴ ProN W3" charset="0"/>
              </a:rPr>
              <a:t>Video clip 5</a:t>
            </a:r>
            <a:endParaRPr lang="en-US" dirty="0">
              <a:ea typeface="ヒラギノ角ゴ ProN W3" charset="0"/>
            </a:endParaRPr>
          </a:p>
        </p:txBody>
      </p:sp>
      <p:pic>
        <p:nvPicPr>
          <p:cNvPr id="3" name="Picture 2">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6155" y="1471612"/>
            <a:ext cx="6983260" cy="3914775"/>
          </a:xfrm>
          <a:prstGeom prst="rect">
            <a:avLst/>
          </a:prstGeom>
        </p:spPr>
      </p:pic>
      <p:sp>
        <p:nvSpPr>
          <p:cNvPr id="4" name="TextBox 3"/>
          <p:cNvSpPr txBox="1"/>
          <p:nvPr/>
        </p:nvSpPr>
        <p:spPr>
          <a:xfrm>
            <a:off x="4702628" y="6057513"/>
            <a:ext cx="5870193" cy="307777"/>
          </a:xfrm>
          <a:prstGeom prst="rect">
            <a:avLst/>
          </a:prstGeom>
          <a:noFill/>
        </p:spPr>
        <p:txBody>
          <a:bodyPr wrap="square" rtlCol="0">
            <a:spAutoFit/>
          </a:bodyPr>
          <a:lstStyle/>
          <a:p>
            <a:r>
              <a:rPr lang="en-GB" sz="1400" dirty="0" smtClean="0">
                <a:latin typeface="Arial" panose="020B0604020202020204" pitchFamily="34" charset="0"/>
                <a:cs typeface="Arial" panose="020B0604020202020204" pitchFamily="34" charset="0"/>
              </a:rPr>
              <a:t>© Auto Trader, 2016. All Rights Reserved.</a:t>
            </a:r>
            <a:endParaRPr lang="en-GB"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396453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Image result for yuk by kes gra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51543" y="1232686"/>
            <a:ext cx="2132753" cy="190043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Image result for merida from brav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51961" y="3603186"/>
            <a:ext cx="3931919" cy="262127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141197" y="176948"/>
            <a:ext cx="8229600" cy="962908"/>
          </a:xfrm>
        </p:spPr>
        <p:txBody>
          <a:bodyPr/>
          <a:lstStyle/>
          <a:p>
            <a:r>
              <a:rPr lang="en-US" dirty="0" smtClean="0"/>
              <a:t>Challenging stereotypes</a:t>
            </a:r>
            <a:endParaRPr lang="en-US" dirty="0"/>
          </a:p>
        </p:txBody>
      </p:sp>
      <p:sp>
        <p:nvSpPr>
          <p:cNvPr id="14" name="Footer Placeholder 4"/>
          <p:cNvSpPr txBox="1">
            <a:spLocks/>
          </p:cNvSpPr>
          <p:nvPr/>
        </p:nvSpPr>
        <p:spPr>
          <a:xfrm>
            <a:off x="7784356" y="6435349"/>
            <a:ext cx="1172882" cy="277532"/>
          </a:xfrm>
          <a:prstGeom prst="rect">
            <a:avLst/>
          </a:prstGeom>
        </p:spPr>
        <p:txBody>
          <a:bodyPr/>
          <a:lstStyle>
            <a:defPPr>
              <a:defRPr lang="en-US"/>
            </a:defPPr>
            <a:lvl1pPr marL="0" algn="l" defTabSz="457200" rtl="0" eaLnBrk="1" latinLnBrk="0" hangingPunct="1">
              <a:defRPr sz="1200" b="0" i="0" kern="1200">
                <a:solidFill>
                  <a:schemeClr val="bg1">
                    <a:lumMod val="50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E4930D6-E181-4F4D-8989-5D96AA797112}" type="slidenum">
              <a:rPr lang="en-US" smtClean="0"/>
              <a:t>14</a:t>
            </a:fld>
            <a:endParaRPr lang="en-US" dirty="0"/>
          </a:p>
        </p:txBody>
      </p:sp>
      <p:sp>
        <p:nvSpPr>
          <p:cNvPr id="7" name="Content Placeholder 2"/>
          <p:cNvSpPr>
            <a:spLocks noGrp="1"/>
          </p:cNvSpPr>
          <p:nvPr>
            <p:ph idx="1"/>
          </p:nvPr>
        </p:nvSpPr>
        <p:spPr>
          <a:xfrm>
            <a:off x="457201" y="1631415"/>
            <a:ext cx="3794760" cy="4566502"/>
          </a:xfrm>
        </p:spPr>
        <p:txBody>
          <a:bodyPr>
            <a:normAutofit/>
          </a:bodyPr>
          <a:lstStyle/>
          <a:p>
            <a:pPr>
              <a:buClr>
                <a:schemeClr val="tx2"/>
              </a:buClr>
            </a:pPr>
            <a:r>
              <a:rPr lang="en-GB" sz="2000" dirty="0" smtClean="0">
                <a:solidFill>
                  <a:schemeClr val="tx1"/>
                </a:solidFill>
              </a:rPr>
              <a:t>Alternative princess</a:t>
            </a:r>
          </a:p>
          <a:p>
            <a:pPr marL="180000" indent="-180000">
              <a:spcBef>
                <a:spcPts val="600"/>
              </a:spcBef>
              <a:buClr>
                <a:schemeClr val="tx2"/>
              </a:buClr>
              <a:buFont typeface="Arial" charset="0"/>
              <a:buChar char="•"/>
            </a:pPr>
            <a:r>
              <a:rPr lang="en-GB" sz="2000" b="0" dirty="0" smtClean="0">
                <a:solidFill>
                  <a:schemeClr val="tx1"/>
                </a:solidFill>
              </a:rPr>
              <a:t>Think about the qualities/traits your princess might have…</a:t>
            </a:r>
          </a:p>
          <a:p>
            <a:pPr marL="180000" indent="-180000">
              <a:spcBef>
                <a:spcPts val="600"/>
              </a:spcBef>
              <a:buClr>
                <a:schemeClr val="tx2"/>
              </a:buClr>
              <a:buFont typeface="Arial" charset="0"/>
              <a:buChar char="•"/>
            </a:pPr>
            <a:r>
              <a:rPr lang="en-GB" sz="2000" b="0" dirty="0" smtClean="0">
                <a:solidFill>
                  <a:schemeClr val="tx1"/>
                </a:solidFill>
              </a:rPr>
              <a:t>What might she wear?</a:t>
            </a:r>
          </a:p>
          <a:p>
            <a:pPr marL="180000" indent="-180000">
              <a:spcBef>
                <a:spcPts val="600"/>
              </a:spcBef>
              <a:buClr>
                <a:schemeClr val="tx2"/>
              </a:buClr>
              <a:buFont typeface="Arial" charset="0"/>
              <a:buChar char="•"/>
            </a:pPr>
            <a:r>
              <a:rPr lang="en-GB" sz="2000" b="0" dirty="0" smtClean="0">
                <a:solidFill>
                  <a:schemeClr val="tx1"/>
                </a:solidFill>
              </a:rPr>
              <a:t>How might your alternative princess challenge the</a:t>
            </a:r>
            <a:br>
              <a:rPr lang="en-GB" sz="2000" b="0" dirty="0" smtClean="0">
                <a:solidFill>
                  <a:schemeClr val="tx1"/>
                </a:solidFill>
              </a:rPr>
            </a:br>
            <a:r>
              <a:rPr lang="en-GB" sz="2000" b="0" dirty="0" smtClean="0">
                <a:solidFill>
                  <a:schemeClr val="tx1"/>
                </a:solidFill>
              </a:rPr>
              <a:t>traditional stereotypes which exist?</a:t>
            </a:r>
          </a:p>
          <a:p>
            <a:pPr marL="180000" indent="-180000">
              <a:spcBef>
                <a:spcPts val="600"/>
              </a:spcBef>
            </a:pPr>
            <a:endParaRPr lang="en-GB" sz="2400" b="0" dirty="0" smtClean="0">
              <a:solidFill>
                <a:schemeClr val="tx1"/>
              </a:solidFill>
            </a:endParaRPr>
          </a:p>
        </p:txBody>
      </p:sp>
      <p:sp>
        <p:nvSpPr>
          <p:cNvPr id="9" name="TextBox 8"/>
          <p:cNvSpPr txBox="1"/>
          <p:nvPr/>
        </p:nvSpPr>
        <p:spPr>
          <a:xfrm>
            <a:off x="4841005" y="3189574"/>
            <a:ext cx="3138842" cy="369332"/>
          </a:xfrm>
          <a:prstGeom prst="rect">
            <a:avLst/>
          </a:prstGeom>
          <a:noFill/>
        </p:spPr>
        <p:txBody>
          <a:bodyPr wrap="square" rtlCol="0">
            <a:spAutoFit/>
          </a:bodyPr>
          <a:lstStyle/>
          <a:p>
            <a:r>
              <a:rPr lang="en-GB" dirty="0" smtClean="0"/>
              <a:t>© </a:t>
            </a:r>
            <a:r>
              <a:rPr lang="en-GB" dirty="0" smtClean="0">
                <a:latin typeface="Arial" panose="020B0604020202020204" pitchFamily="34" charset="0"/>
                <a:cs typeface="Arial" panose="020B0604020202020204" pitchFamily="34" charset="0"/>
              </a:rPr>
              <a:t>Penguin</a:t>
            </a:r>
            <a:r>
              <a:rPr lang="en-GB" dirty="0">
                <a:latin typeface="Arial" panose="020B0604020202020204" pitchFamily="34" charset="0"/>
                <a:cs typeface="Arial" panose="020B0604020202020204" pitchFamily="34" charset="0"/>
              </a:rPr>
              <a:t>, 2004</a:t>
            </a:r>
          </a:p>
        </p:txBody>
      </p:sp>
      <p:sp>
        <p:nvSpPr>
          <p:cNvPr id="4" name="TextBox 3"/>
          <p:cNvSpPr txBox="1"/>
          <p:nvPr/>
        </p:nvSpPr>
        <p:spPr>
          <a:xfrm>
            <a:off x="4894447" y="6253330"/>
            <a:ext cx="3031958" cy="369332"/>
          </a:xfrm>
          <a:prstGeom prst="rect">
            <a:avLst/>
          </a:prstGeom>
          <a:noFill/>
        </p:spPr>
        <p:txBody>
          <a:bodyPr wrap="square" rtlCol="0">
            <a:spAutoFit/>
          </a:bodyPr>
          <a:lstStyle/>
          <a:p>
            <a:r>
              <a:rPr lang="en-GB" dirty="0" smtClean="0"/>
              <a:t>© </a:t>
            </a:r>
            <a:r>
              <a:rPr lang="en-GB" dirty="0" smtClean="0">
                <a:latin typeface="Arial" panose="020B0604020202020204" pitchFamily="34" charset="0"/>
                <a:cs typeface="Arial" panose="020B0604020202020204" pitchFamily="34" charset="0"/>
              </a:rPr>
              <a:t>Disney, 2012</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4177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ooter Placeholder 4"/>
          <p:cNvSpPr txBox="1">
            <a:spLocks/>
          </p:cNvSpPr>
          <p:nvPr/>
        </p:nvSpPr>
        <p:spPr>
          <a:xfrm>
            <a:off x="7784356" y="6435349"/>
            <a:ext cx="1172882" cy="277532"/>
          </a:xfrm>
          <a:prstGeom prst="rect">
            <a:avLst/>
          </a:prstGeom>
        </p:spPr>
        <p:txBody>
          <a:bodyPr/>
          <a:lstStyle>
            <a:defPPr>
              <a:defRPr lang="en-US"/>
            </a:defPPr>
            <a:lvl1pPr marL="0" algn="l" defTabSz="457200" rtl="0" eaLnBrk="1" latinLnBrk="0" hangingPunct="1">
              <a:defRPr sz="1200" b="0" i="0" kern="1200">
                <a:solidFill>
                  <a:schemeClr val="bg1">
                    <a:lumMod val="50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E4930D6-E181-4F4D-8989-5D96AA797112}" type="slidenum">
              <a:rPr lang="en-US" smtClean="0"/>
              <a:t>15</a:t>
            </a:fld>
            <a:endParaRPr lang="en-US" dirty="0"/>
          </a:p>
        </p:txBody>
      </p:sp>
      <p:pic>
        <p:nvPicPr>
          <p:cNvPr id="12" name="Picture 11"/>
          <p:cNvPicPr>
            <a:picLocks noChangeAspect="1"/>
          </p:cNvPicPr>
          <p:nvPr/>
        </p:nvPicPr>
        <p:blipFill rotWithShape="1">
          <a:blip r:embed="rId3">
            <a:extLst>
              <a:ext uri="{28A0092B-C50C-407E-A947-70E740481C1C}">
                <a14:useLocalDpi xmlns:a14="http://schemas.microsoft.com/office/drawing/2010/main" val="0"/>
              </a:ext>
            </a:extLst>
          </a:blip>
          <a:srcRect b="13676"/>
          <a:stretch/>
        </p:blipFill>
        <p:spPr>
          <a:xfrm rot="10800000" flipV="1">
            <a:off x="6892478" y="2731324"/>
            <a:ext cx="1783755" cy="4126675"/>
          </a:xfrm>
          <a:prstGeom prst="rect">
            <a:avLst/>
          </a:prstGeom>
        </p:spPr>
      </p:pic>
      <p:pic>
        <p:nvPicPr>
          <p:cNvPr id="13" name="Picture 12" descr="partners-07.png"/>
          <p:cNvPicPr>
            <a:picLocks noChangeAspect="1"/>
          </p:cNvPicPr>
          <p:nvPr/>
        </p:nvPicPr>
        <p:blipFill rotWithShape="1">
          <a:blip r:embed="rId4">
            <a:extLst>
              <a:ext uri="{28A0092B-C50C-407E-A947-70E740481C1C}">
                <a14:useLocalDpi xmlns:a14="http://schemas.microsoft.com/office/drawing/2010/main" val="0"/>
              </a:ext>
            </a:extLst>
          </a:blip>
          <a:srcRect l="30342" t="9100" r="49015" b="20929"/>
          <a:stretch/>
        </p:blipFill>
        <p:spPr>
          <a:xfrm>
            <a:off x="4458726" y="2540936"/>
            <a:ext cx="2264846" cy="4317063"/>
          </a:xfrm>
          <a:prstGeom prst="rect">
            <a:avLst/>
          </a:prstGeom>
        </p:spPr>
      </p:pic>
      <p:sp>
        <p:nvSpPr>
          <p:cNvPr id="15" name="Title 1"/>
          <p:cNvSpPr>
            <a:spLocks noGrp="1"/>
          </p:cNvSpPr>
          <p:nvPr>
            <p:ph type="title"/>
          </p:nvPr>
        </p:nvSpPr>
        <p:spPr>
          <a:xfrm>
            <a:off x="457200" y="382102"/>
            <a:ext cx="8374185" cy="1278668"/>
          </a:xfrm>
        </p:spPr>
        <p:txBody>
          <a:bodyPr>
            <a:normAutofit fontScale="90000"/>
          </a:bodyPr>
          <a:lstStyle/>
          <a:p>
            <a:r>
              <a:rPr lang="en-GB" dirty="0" smtClean="0"/>
              <a:t>How has our learning progressed?</a:t>
            </a:r>
            <a:endParaRPr lang="en-US" dirty="0"/>
          </a:p>
        </p:txBody>
      </p:sp>
      <p:sp>
        <p:nvSpPr>
          <p:cNvPr id="16" name="Content Placeholder 3"/>
          <p:cNvSpPr>
            <a:spLocks noGrp="1"/>
          </p:cNvSpPr>
          <p:nvPr>
            <p:ph idx="13"/>
          </p:nvPr>
        </p:nvSpPr>
        <p:spPr>
          <a:xfrm>
            <a:off x="457199" y="2039599"/>
            <a:ext cx="4001527" cy="4292849"/>
          </a:xfrm>
        </p:spPr>
        <p:txBody>
          <a:bodyPr>
            <a:normAutofit/>
          </a:bodyPr>
          <a:lstStyle/>
          <a:p>
            <a:pPr marL="180000" indent="-180000">
              <a:spcBef>
                <a:spcPts val="1200"/>
              </a:spcBef>
            </a:pPr>
            <a:r>
              <a:rPr lang="en-GB" sz="2400" dirty="0" smtClean="0">
                <a:solidFill>
                  <a:srgbClr val="000000"/>
                </a:solidFill>
              </a:rPr>
              <a:t>Think about the alternative princess…</a:t>
            </a:r>
          </a:p>
          <a:p>
            <a:pPr marL="180000" indent="-180000">
              <a:spcBef>
                <a:spcPts val="1200"/>
              </a:spcBef>
            </a:pPr>
            <a:r>
              <a:rPr lang="en-GB" sz="2400" dirty="0" smtClean="0">
                <a:solidFill>
                  <a:srgbClr val="000000"/>
                </a:solidFill>
              </a:rPr>
              <a:t>Which statements and questions did we collect to challenge stereotypes?</a:t>
            </a:r>
            <a:br>
              <a:rPr lang="en-GB" sz="2400" dirty="0" smtClean="0">
                <a:solidFill>
                  <a:srgbClr val="000000"/>
                </a:solidFill>
              </a:rPr>
            </a:br>
            <a:r>
              <a:rPr lang="en-GB" sz="2400" dirty="0" smtClean="0">
                <a:solidFill>
                  <a:srgbClr val="000000"/>
                </a:solidFill>
              </a:rPr>
              <a:t>Think about these when talking about your princess</a:t>
            </a:r>
            <a:endParaRPr lang="en-GB" sz="2400" dirty="0">
              <a:solidFill>
                <a:srgbClr val="000000"/>
              </a:solidFill>
            </a:endParaRPr>
          </a:p>
          <a:p>
            <a:pPr marL="180000" indent="-180000">
              <a:spcBef>
                <a:spcPts val="1200"/>
              </a:spcBef>
            </a:pPr>
            <a:r>
              <a:rPr lang="en-GB" sz="2400" dirty="0" smtClean="0">
                <a:solidFill>
                  <a:srgbClr val="000000"/>
                </a:solidFill>
              </a:rPr>
              <a:t>What do you think about stereotypes?</a:t>
            </a:r>
            <a:endParaRPr lang="en-GB" dirty="0">
              <a:solidFill>
                <a:srgbClr val="000000"/>
              </a:solidFill>
            </a:endParaRPr>
          </a:p>
        </p:txBody>
      </p:sp>
      <p:sp>
        <p:nvSpPr>
          <p:cNvPr id="17" name="Rounded Rectangle 16"/>
          <p:cNvSpPr/>
          <p:nvPr/>
        </p:nvSpPr>
        <p:spPr>
          <a:xfrm>
            <a:off x="5103465" y="1347043"/>
            <a:ext cx="2699706" cy="941471"/>
          </a:xfrm>
          <a:prstGeom prst="roundRect">
            <a:avLst>
              <a:gd name="adj" fmla="val 19862"/>
            </a:avLst>
          </a:prstGeom>
          <a:solidFill>
            <a:srgbClr val="36A7E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Right Triangle 17"/>
          <p:cNvSpPr/>
          <p:nvPr/>
        </p:nvSpPr>
        <p:spPr>
          <a:xfrm flipH="1" flipV="1">
            <a:off x="6453318" y="1975763"/>
            <a:ext cx="1074615" cy="625502"/>
          </a:xfrm>
          <a:prstGeom prst="rtTriangle">
            <a:avLst/>
          </a:prstGeom>
          <a:solidFill>
            <a:srgbClr val="36A7E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Content Placeholder 2"/>
          <p:cNvSpPr>
            <a:spLocks noGrp="1"/>
          </p:cNvSpPr>
          <p:nvPr>
            <p:ph idx="1"/>
          </p:nvPr>
        </p:nvSpPr>
        <p:spPr>
          <a:xfrm>
            <a:off x="5246785" y="1543728"/>
            <a:ext cx="2414474" cy="644176"/>
          </a:xfrm>
        </p:spPr>
        <p:txBody>
          <a:bodyPr>
            <a:normAutofit/>
          </a:bodyPr>
          <a:lstStyle/>
          <a:p>
            <a:r>
              <a:rPr lang="en-GB" sz="2800" dirty="0" smtClean="0">
                <a:solidFill>
                  <a:schemeClr val="bg1"/>
                </a:solidFill>
              </a:rPr>
              <a:t>Talk partners</a:t>
            </a:r>
            <a:endParaRPr lang="en-GB" sz="2800" dirty="0">
              <a:solidFill>
                <a:schemeClr val="bg1"/>
              </a:solidFill>
            </a:endParaRPr>
          </a:p>
        </p:txBody>
      </p:sp>
    </p:spTree>
    <p:extLst>
      <p:ext uri="{BB962C8B-B14F-4D97-AF65-F5344CB8AC3E}">
        <p14:creationId xmlns:p14="http://schemas.microsoft.com/office/powerpoint/2010/main" val="10418918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6948"/>
            <a:ext cx="8589108" cy="1278668"/>
          </a:xfrm>
        </p:spPr>
        <p:txBody>
          <a:bodyPr>
            <a:normAutofit/>
          </a:bodyPr>
          <a:lstStyle/>
          <a:p>
            <a:r>
              <a:rPr lang="en-GB" dirty="0" smtClean="0"/>
              <a:t>Taking the learning away</a:t>
            </a:r>
            <a:endParaRPr lang="en-US" dirty="0"/>
          </a:p>
        </p:txBody>
      </p:sp>
      <p:sp>
        <p:nvSpPr>
          <p:cNvPr id="15" name="Content Placeholder 3"/>
          <p:cNvSpPr>
            <a:spLocks noGrp="1"/>
          </p:cNvSpPr>
          <p:nvPr>
            <p:ph idx="13"/>
          </p:nvPr>
        </p:nvSpPr>
        <p:spPr>
          <a:xfrm>
            <a:off x="457199" y="1633998"/>
            <a:ext cx="4719193" cy="4526772"/>
          </a:xfrm>
        </p:spPr>
        <p:txBody>
          <a:bodyPr>
            <a:normAutofit/>
          </a:bodyPr>
          <a:lstStyle/>
          <a:p>
            <a:pPr marL="180000" indent="-180000"/>
            <a:r>
              <a:rPr lang="en-GB" sz="2400" dirty="0" smtClean="0">
                <a:solidFill>
                  <a:srgbClr val="000000"/>
                </a:solidFill>
              </a:rPr>
              <a:t>When you’re next watching television, if there are any adverts, record your thoughts and feelings about stereotypes and how these are portrayed, perhaps using a homework diary</a:t>
            </a:r>
          </a:p>
          <a:p>
            <a:pPr marL="180000" indent="-180000"/>
            <a:endParaRPr lang="en-GB" sz="2400" dirty="0">
              <a:solidFill>
                <a:srgbClr val="000000"/>
              </a:solidFill>
            </a:endParaRPr>
          </a:p>
          <a:p>
            <a:pPr marL="180000" indent="-180000"/>
            <a:r>
              <a:rPr lang="en-GB" sz="2400" dirty="0" smtClean="0">
                <a:solidFill>
                  <a:srgbClr val="000000"/>
                </a:solidFill>
              </a:rPr>
              <a:t>Practice using the questions and statements we shared in order to challenge stereotypes</a:t>
            </a:r>
            <a:endParaRPr lang="en-GB" sz="2400" dirty="0">
              <a:solidFill>
                <a:srgbClr val="000000"/>
              </a:solidFill>
            </a:endParaRPr>
          </a:p>
        </p:txBody>
      </p:sp>
      <p:pic>
        <p:nvPicPr>
          <p:cNvPr id="18" name="Picture 17" descr="trees-13.png"/>
          <p:cNvPicPr>
            <a:picLocks noChangeAspect="1"/>
          </p:cNvPicPr>
          <p:nvPr/>
        </p:nvPicPr>
        <p:blipFill rotWithShape="1">
          <a:blip r:embed="rId3">
            <a:extLst>
              <a:ext uri="{28A0092B-C50C-407E-A947-70E740481C1C}">
                <a14:useLocalDpi xmlns:a14="http://schemas.microsoft.com/office/drawing/2010/main" val="0"/>
              </a:ext>
            </a:extLst>
          </a:blip>
          <a:srcRect l="34401" t="11759" r="32265" b="16049"/>
          <a:stretch/>
        </p:blipFill>
        <p:spPr>
          <a:xfrm>
            <a:off x="5176393" y="2253125"/>
            <a:ext cx="3780845" cy="4604875"/>
          </a:xfrm>
          <a:prstGeom prst="rect">
            <a:avLst/>
          </a:prstGeom>
        </p:spPr>
      </p:pic>
      <p:sp>
        <p:nvSpPr>
          <p:cNvPr id="19" name="Footer Placeholder 4"/>
          <p:cNvSpPr txBox="1">
            <a:spLocks/>
          </p:cNvSpPr>
          <p:nvPr/>
        </p:nvSpPr>
        <p:spPr>
          <a:xfrm>
            <a:off x="7784356" y="6435349"/>
            <a:ext cx="1172882" cy="277532"/>
          </a:xfrm>
          <a:prstGeom prst="rect">
            <a:avLst/>
          </a:prstGeom>
        </p:spPr>
        <p:txBody>
          <a:bodyPr/>
          <a:lstStyle>
            <a:defPPr>
              <a:defRPr lang="en-US"/>
            </a:defPPr>
            <a:lvl1pPr marL="0" algn="l" defTabSz="457200" rtl="0" eaLnBrk="1" latinLnBrk="0" hangingPunct="1">
              <a:defRPr sz="1200" b="0" i="0" kern="1200">
                <a:solidFill>
                  <a:schemeClr val="bg1">
                    <a:lumMod val="50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E4930D6-E181-4F4D-8989-5D96AA797112}" type="slidenum">
              <a:rPr lang="en-US" smtClean="0"/>
              <a:t>16</a:t>
            </a:fld>
            <a:endParaRPr lang="en-US" dirty="0"/>
          </a:p>
        </p:txBody>
      </p:sp>
    </p:spTree>
    <p:extLst>
      <p:ext uri="{BB962C8B-B14F-4D97-AF65-F5344CB8AC3E}">
        <p14:creationId xmlns:p14="http://schemas.microsoft.com/office/powerpoint/2010/main" val="25403102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6948"/>
            <a:ext cx="8589108" cy="1278668"/>
          </a:xfrm>
        </p:spPr>
        <p:txBody>
          <a:bodyPr>
            <a:normAutofit/>
          </a:bodyPr>
          <a:lstStyle/>
          <a:p>
            <a:r>
              <a:rPr lang="en-GB" dirty="0" smtClean="0"/>
              <a:t>Additional resources and help</a:t>
            </a:r>
            <a:endParaRPr lang="en-US" dirty="0"/>
          </a:p>
        </p:txBody>
      </p:sp>
      <p:sp>
        <p:nvSpPr>
          <p:cNvPr id="8" name="Content Placeholder 3"/>
          <p:cNvSpPr>
            <a:spLocks noGrp="1"/>
          </p:cNvSpPr>
          <p:nvPr>
            <p:ph idx="13"/>
          </p:nvPr>
        </p:nvSpPr>
        <p:spPr>
          <a:xfrm>
            <a:off x="3886200" y="1535188"/>
            <a:ext cx="5121032" cy="5025631"/>
          </a:xfrm>
        </p:spPr>
        <p:txBody>
          <a:bodyPr>
            <a:noAutofit/>
          </a:bodyPr>
          <a:lstStyle/>
          <a:p>
            <a:pPr marL="180000" lvl="0" indent="-180000"/>
            <a:r>
              <a:rPr lang="en-GB" b="1" dirty="0" smtClean="0"/>
              <a:t>Talk</a:t>
            </a:r>
            <a:r>
              <a:rPr lang="en-GB" dirty="0" smtClean="0"/>
              <a:t> to your teacher or an adult in school</a:t>
            </a:r>
          </a:p>
          <a:p>
            <a:pPr marL="180000" lvl="0" indent="-180000"/>
            <a:endParaRPr lang="en-GB" dirty="0" smtClean="0"/>
          </a:p>
          <a:p>
            <a:pPr marL="180000" lvl="0" indent="-180000"/>
            <a:r>
              <a:rPr lang="en-GB" b="1" dirty="0" smtClean="0"/>
              <a:t>Talk</a:t>
            </a:r>
            <a:r>
              <a:rPr lang="en-GB" dirty="0" smtClean="0"/>
              <a:t> to your Mum, Dad or someone you trust at home about how you are feeling</a:t>
            </a:r>
          </a:p>
          <a:p>
            <a:pPr marL="180000" lvl="0" indent="-180000"/>
            <a:endParaRPr lang="en-GB" dirty="0" smtClean="0"/>
          </a:p>
          <a:p>
            <a:pPr marL="180000" lvl="0" indent="-180000"/>
            <a:r>
              <a:rPr lang="en-GB" b="1" dirty="0" smtClean="0"/>
              <a:t>If you have them: </a:t>
            </a:r>
            <a:r>
              <a:rPr lang="en-GB" dirty="0" smtClean="0"/>
              <a:t/>
            </a:r>
            <a:br>
              <a:rPr lang="en-GB" dirty="0" smtClean="0"/>
            </a:br>
            <a:r>
              <a:rPr lang="en-GB" dirty="0" smtClean="0"/>
              <a:t>– </a:t>
            </a:r>
            <a:r>
              <a:rPr lang="en-GB" sz="2000" dirty="0" smtClean="0">
                <a:latin typeface="Arial"/>
                <a:cs typeface="Arial"/>
              </a:rPr>
              <a:t>Write your worry down and post it in </a:t>
            </a:r>
            <a:br>
              <a:rPr lang="en-GB" sz="2000" dirty="0" smtClean="0">
                <a:latin typeface="Arial"/>
                <a:cs typeface="Arial"/>
              </a:rPr>
            </a:br>
            <a:r>
              <a:rPr lang="en-GB" sz="2000" dirty="0" smtClean="0">
                <a:latin typeface="Arial"/>
                <a:cs typeface="Arial"/>
              </a:rPr>
              <a:t>the class worry box</a:t>
            </a:r>
            <a:br>
              <a:rPr lang="en-GB" sz="2000" dirty="0" smtClean="0">
                <a:latin typeface="Arial"/>
                <a:cs typeface="Arial"/>
              </a:rPr>
            </a:br>
            <a:r>
              <a:rPr lang="en-GB" dirty="0" smtClean="0"/>
              <a:t>– </a:t>
            </a:r>
            <a:r>
              <a:rPr lang="en-GB" sz="2000" dirty="0" smtClean="0">
                <a:latin typeface="Arial"/>
                <a:cs typeface="Arial"/>
              </a:rPr>
              <a:t>Talk to a peer mediator in your school</a:t>
            </a:r>
            <a:br>
              <a:rPr lang="en-GB" sz="2000" dirty="0" smtClean="0">
                <a:latin typeface="Arial"/>
                <a:cs typeface="Arial"/>
              </a:rPr>
            </a:br>
            <a:r>
              <a:rPr lang="en-GB" dirty="0" smtClean="0"/>
              <a:t>– </a:t>
            </a:r>
            <a:r>
              <a:rPr lang="en-GB" sz="2000" dirty="0" smtClean="0">
                <a:latin typeface="Arial"/>
                <a:cs typeface="Arial"/>
              </a:rPr>
              <a:t>Write your worry down on the worry </a:t>
            </a:r>
            <a:br>
              <a:rPr lang="en-GB" sz="2000" dirty="0" smtClean="0">
                <a:latin typeface="Arial"/>
                <a:cs typeface="Arial"/>
              </a:rPr>
            </a:br>
            <a:r>
              <a:rPr lang="en-GB" sz="2000" dirty="0" smtClean="0">
                <a:latin typeface="Arial"/>
                <a:cs typeface="Arial"/>
              </a:rPr>
              <a:t>wall on the school’s website</a:t>
            </a:r>
          </a:p>
          <a:p>
            <a:pPr marL="180000" lvl="0" indent="-180000"/>
            <a:endParaRPr lang="en-GB" sz="2000" dirty="0" smtClean="0">
              <a:latin typeface="Arial"/>
              <a:cs typeface="Arial"/>
            </a:endParaRPr>
          </a:p>
          <a:p>
            <a:pPr marL="180000" lvl="0" indent="-180000"/>
            <a:r>
              <a:rPr lang="en-GB" b="1" dirty="0"/>
              <a:t>Contact:</a:t>
            </a:r>
            <a:endParaRPr lang="en-GB" dirty="0"/>
          </a:p>
          <a:p>
            <a:pPr marL="180000" lvl="0" indent="-180000"/>
            <a:endParaRPr lang="en-GB" dirty="0"/>
          </a:p>
          <a:p>
            <a:pPr marL="180000" indent="-180000"/>
            <a:r>
              <a:rPr lang="en-GB" b="1" dirty="0">
                <a:solidFill>
                  <a:srgbClr val="1C74FF"/>
                </a:solidFill>
              </a:rPr>
              <a:t>www.mindmate.org.uk/</a:t>
            </a:r>
            <a:br>
              <a:rPr lang="en-GB" b="1" dirty="0">
                <a:solidFill>
                  <a:srgbClr val="1C74FF"/>
                </a:solidFill>
              </a:rPr>
            </a:br>
            <a:r>
              <a:rPr lang="en-GB" b="1" dirty="0">
                <a:solidFill>
                  <a:srgbClr val="1C74FF"/>
                </a:solidFill>
              </a:rPr>
              <a:t>im-a-young-person</a:t>
            </a:r>
          </a:p>
        </p:txBody>
      </p:sp>
      <p:sp>
        <p:nvSpPr>
          <p:cNvPr id="15" name="Rounded Rectangle 14"/>
          <p:cNvSpPr/>
          <p:nvPr/>
        </p:nvSpPr>
        <p:spPr>
          <a:xfrm>
            <a:off x="373755" y="1668586"/>
            <a:ext cx="3250630" cy="1682260"/>
          </a:xfrm>
          <a:prstGeom prst="roundRect">
            <a:avLst>
              <a:gd name="adj" fmla="val 19862"/>
            </a:avLst>
          </a:prstGeom>
          <a:solidFill>
            <a:srgbClr val="E6580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Right Triangle 15"/>
          <p:cNvSpPr/>
          <p:nvPr/>
        </p:nvSpPr>
        <p:spPr>
          <a:xfrm flipV="1">
            <a:off x="700853" y="3204308"/>
            <a:ext cx="1074615" cy="625502"/>
          </a:xfrm>
          <a:prstGeom prst="rtTriangle">
            <a:avLst/>
          </a:prstGeom>
          <a:solidFill>
            <a:srgbClr val="E6580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Content Placeholder 2"/>
          <p:cNvSpPr>
            <a:spLocks noGrp="1"/>
          </p:cNvSpPr>
          <p:nvPr>
            <p:ph idx="1"/>
          </p:nvPr>
        </p:nvSpPr>
        <p:spPr>
          <a:xfrm>
            <a:off x="565007" y="1817994"/>
            <a:ext cx="2893302" cy="1366776"/>
          </a:xfrm>
        </p:spPr>
        <p:txBody>
          <a:bodyPr>
            <a:normAutofit/>
          </a:bodyPr>
          <a:lstStyle/>
          <a:p>
            <a:r>
              <a:rPr lang="en-GB" sz="3500" dirty="0" smtClean="0">
                <a:solidFill>
                  <a:schemeClr val="bg1"/>
                </a:solidFill>
              </a:rPr>
              <a:t>Where can I go for help?</a:t>
            </a:r>
            <a:endParaRPr lang="en-GB" sz="3500" dirty="0">
              <a:solidFill>
                <a:schemeClr val="bg1"/>
              </a:solidFill>
            </a:endParaRPr>
          </a:p>
        </p:txBody>
      </p:sp>
      <p:sp>
        <p:nvSpPr>
          <p:cNvPr id="18" name="Footer Placeholder 4"/>
          <p:cNvSpPr txBox="1">
            <a:spLocks/>
          </p:cNvSpPr>
          <p:nvPr/>
        </p:nvSpPr>
        <p:spPr>
          <a:xfrm>
            <a:off x="7784356" y="6435349"/>
            <a:ext cx="1172882" cy="277532"/>
          </a:xfrm>
          <a:prstGeom prst="rect">
            <a:avLst/>
          </a:prstGeom>
        </p:spPr>
        <p:txBody>
          <a:bodyPr/>
          <a:lstStyle>
            <a:defPPr>
              <a:defRPr lang="en-US"/>
            </a:defPPr>
            <a:lvl1pPr marL="0" algn="l" defTabSz="457200" rtl="0" eaLnBrk="1" latinLnBrk="0" hangingPunct="1">
              <a:defRPr sz="1200" b="0" i="0" kern="1200">
                <a:solidFill>
                  <a:schemeClr val="bg1">
                    <a:lumMod val="50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E4930D6-E181-4F4D-8989-5D96AA797112}" type="slidenum">
              <a:rPr lang="en-US" smtClean="0"/>
              <a:t>17</a:t>
            </a:fld>
            <a:endParaRPr lang="en-US" dirty="0"/>
          </a:p>
        </p:txBody>
      </p:sp>
      <p:pic>
        <p:nvPicPr>
          <p:cNvPr id="9" name="Picture 4" descr="http://bell-farm.co.uk/public/images/Safeguarding/ChildLine20logo.jpg"/>
          <p:cNvPicPr>
            <a:picLocks noChangeAspect="1" noChangeArrowheads="1"/>
          </p:cNvPicPr>
          <p:nvPr/>
        </p:nvPicPr>
        <p:blipFill>
          <a:blip r:embed="rId3" cstate="print">
            <a:alphaModFix/>
            <a:duotone>
              <a:prstClr val="black"/>
              <a:schemeClr val="accent1">
                <a:lumMod val="20000"/>
                <a:lumOff val="80000"/>
                <a:tint val="45000"/>
                <a:satMod val="400000"/>
              </a:schemeClr>
            </a:duotone>
            <a:extLst>
              <a:ext uri="{28A0092B-C50C-407E-A947-70E740481C1C}">
                <a14:useLocalDpi xmlns:a14="http://schemas.microsoft.com/office/drawing/2010/main" val="0"/>
              </a:ext>
            </a:extLst>
          </a:blip>
          <a:srcRect/>
          <a:stretch>
            <a:fillRect/>
          </a:stretch>
        </p:blipFill>
        <p:spPr bwMode="auto">
          <a:xfrm>
            <a:off x="5272549" y="5112843"/>
            <a:ext cx="1896145" cy="691499"/>
          </a:xfrm>
          <a:prstGeom prst="rect">
            <a:avLst/>
          </a:prstGeom>
          <a:solidFill>
            <a:srgbClr val="E4F5FD"/>
          </a:solidFill>
          <a:extLst/>
        </p:spPr>
      </p:pic>
    </p:spTree>
    <p:extLst>
      <p:ext uri="{BB962C8B-B14F-4D97-AF65-F5344CB8AC3E}">
        <p14:creationId xmlns:p14="http://schemas.microsoft.com/office/powerpoint/2010/main" val="9575591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0" y="3799126"/>
            <a:ext cx="9144000" cy="2362795"/>
          </a:xfrm>
          <a:prstGeom prst="rect">
            <a:avLst/>
          </a:prstGeom>
        </p:spPr>
      </p:pic>
      <p:sp>
        <p:nvSpPr>
          <p:cNvPr id="2" name="Title 1"/>
          <p:cNvSpPr>
            <a:spLocks noGrp="1"/>
          </p:cNvSpPr>
          <p:nvPr>
            <p:ph type="title"/>
          </p:nvPr>
        </p:nvSpPr>
        <p:spPr/>
        <p:txBody>
          <a:bodyPr/>
          <a:lstStyle/>
          <a:p>
            <a:r>
              <a:rPr lang="en-US" dirty="0" smtClean="0"/>
              <a:t>Learning outcomes</a:t>
            </a:r>
            <a:endParaRPr lang="en-US" dirty="0"/>
          </a:p>
        </p:txBody>
      </p:sp>
      <p:sp>
        <p:nvSpPr>
          <p:cNvPr id="3" name="Content Placeholder 2"/>
          <p:cNvSpPr>
            <a:spLocks noGrp="1"/>
          </p:cNvSpPr>
          <p:nvPr>
            <p:ph idx="1"/>
          </p:nvPr>
        </p:nvSpPr>
        <p:spPr>
          <a:xfrm>
            <a:off x="457200" y="1319948"/>
            <a:ext cx="4062506" cy="461682"/>
          </a:xfrm>
        </p:spPr>
        <p:txBody>
          <a:bodyPr>
            <a:normAutofit lnSpcReduction="10000"/>
          </a:bodyPr>
          <a:lstStyle/>
          <a:p>
            <a:r>
              <a:rPr lang="en-US" dirty="0" smtClean="0"/>
              <a:t>Knowledge</a:t>
            </a:r>
            <a:endParaRPr lang="en-US" dirty="0"/>
          </a:p>
        </p:txBody>
      </p:sp>
      <p:sp>
        <p:nvSpPr>
          <p:cNvPr id="4" name="Content Placeholder 3"/>
          <p:cNvSpPr>
            <a:spLocks noGrp="1"/>
          </p:cNvSpPr>
          <p:nvPr>
            <p:ph idx="13"/>
          </p:nvPr>
        </p:nvSpPr>
        <p:spPr>
          <a:xfrm>
            <a:off x="457199" y="1798066"/>
            <a:ext cx="3591567" cy="3299926"/>
          </a:xfrm>
        </p:spPr>
        <p:txBody>
          <a:bodyPr>
            <a:normAutofit/>
          </a:bodyPr>
          <a:lstStyle/>
          <a:p>
            <a:pPr marL="180000" indent="-180000"/>
            <a:r>
              <a:rPr lang="en-GB" sz="2000" dirty="0" smtClean="0"/>
              <a:t>I </a:t>
            </a:r>
            <a:r>
              <a:rPr lang="en-GB" dirty="0" smtClean="0"/>
              <a:t>know about stereotyping, including gender stereotyping</a:t>
            </a:r>
          </a:p>
          <a:p>
            <a:pPr marL="180000" indent="-180000"/>
            <a:endParaRPr lang="en-GB" sz="2000" dirty="0"/>
          </a:p>
          <a:p>
            <a:pPr marL="180000" indent="-180000"/>
            <a:r>
              <a:rPr lang="en-GB" dirty="0" smtClean="0"/>
              <a:t>I know that stereotypes exist for different groups and can explain what is meant by the word ‘stereotype’</a:t>
            </a:r>
            <a:endParaRPr lang="en-GB" sz="2000" dirty="0" smtClean="0"/>
          </a:p>
          <a:p>
            <a:pPr marL="180000" indent="-180000"/>
            <a:endParaRPr lang="en-US" sz="2000" dirty="0"/>
          </a:p>
        </p:txBody>
      </p:sp>
      <p:sp>
        <p:nvSpPr>
          <p:cNvPr id="5" name="Footer Placeholder 4"/>
          <p:cNvSpPr txBox="1">
            <a:spLocks/>
          </p:cNvSpPr>
          <p:nvPr/>
        </p:nvSpPr>
        <p:spPr>
          <a:xfrm>
            <a:off x="7784356" y="6435349"/>
            <a:ext cx="1172882" cy="277532"/>
          </a:xfrm>
          <a:prstGeom prst="rect">
            <a:avLst/>
          </a:prstGeom>
        </p:spPr>
        <p:txBody>
          <a:bodyPr/>
          <a:lstStyle>
            <a:defPPr>
              <a:defRPr lang="en-US"/>
            </a:defPPr>
            <a:lvl1pPr marL="0" algn="l" defTabSz="457200" rtl="0" eaLnBrk="1" latinLnBrk="0" hangingPunct="1">
              <a:defRPr sz="1200" b="0" i="0" kern="1200">
                <a:solidFill>
                  <a:schemeClr val="bg1">
                    <a:lumMod val="50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AC30E151-CEEE-CA4C-9E61-1098BD8967D1}" type="slidenum">
              <a:rPr lang="en-US" smtClean="0"/>
              <a:t>2</a:t>
            </a:fld>
            <a:endParaRPr lang="en-US" dirty="0"/>
          </a:p>
        </p:txBody>
      </p:sp>
      <p:sp>
        <p:nvSpPr>
          <p:cNvPr id="6" name="Content Placeholder 2"/>
          <p:cNvSpPr txBox="1">
            <a:spLocks/>
          </p:cNvSpPr>
          <p:nvPr/>
        </p:nvSpPr>
        <p:spPr>
          <a:xfrm>
            <a:off x="4432276" y="1319948"/>
            <a:ext cx="4062506" cy="461682"/>
          </a:xfrm>
          <a:prstGeom prst="rect">
            <a:avLst/>
          </a:prstGeom>
        </p:spPr>
        <p:txBody>
          <a:bodyPr vert="horz" lIns="91440" tIns="45720" rIns="91440" bIns="45720" rtlCol="0">
            <a:normAutofit lnSpcReduction="10000"/>
          </a:bodyPr>
          <a:lstStyle>
            <a:lvl1pPr marL="0" indent="0" algn="l" defTabSz="457200" rtl="0" eaLnBrk="1" latinLnBrk="0" hangingPunct="1">
              <a:spcBef>
                <a:spcPct val="20000"/>
              </a:spcBef>
              <a:buFont typeface="Arial"/>
              <a:buNone/>
              <a:defRPr sz="2500" b="1" i="0" kern="1200">
                <a:solidFill>
                  <a:srgbClr val="0D4296"/>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t>Skills</a:t>
            </a:r>
            <a:endParaRPr lang="en-US" dirty="0"/>
          </a:p>
        </p:txBody>
      </p:sp>
      <p:sp>
        <p:nvSpPr>
          <p:cNvPr id="7" name="Content Placeholder 3"/>
          <p:cNvSpPr txBox="1">
            <a:spLocks/>
          </p:cNvSpPr>
          <p:nvPr/>
        </p:nvSpPr>
        <p:spPr>
          <a:xfrm>
            <a:off x="4432276" y="1798066"/>
            <a:ext cx="4254524" cy="2762622"/>
          </a:xfrm>
          <a:prstGeom prst="rect">
            <a:avLst/>
          </a:prstGeom>
        </p:spPr>
        <p:txBody>
          <a:bodyPr vert="horz" lIns="91440" tIns="45720" rIns="91440" bIns="45720" rtlCol="0">
            <a:normAutofit/>
          </a:bodyPr>
          <a:lstStyle>
            <a:lvl1pPr marL="0" indent="180000" algn="l" defTabSz="457200" rtl="0" eaLnBrk="1" latinLnBrk="0" hangingPunct="1">
              <a:lnSpc>
                <a:spcPct val="100000"/>
              </a:lnSpc>
              <a:spcBef>
                <a:spcPts val="0"/>
              </a:spcBef>
              <a:buClr>
                <a:srgbClr val="0D4296"/>
              </a:buClr>
              <a:buFont typeface="Arial"/>
              <a:buChar char="•"/>
              <a:defRPr sz="2500" b="0" i="0" kern="0" baseline="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80000" indent="-180000"/>
            <a:r>
              <a:rPr lang="en-GB" sz="2000" dirty="0"/>
              <a:t>I </a:t>
            </a:r>
            <a:r>
              <a:rPr lang="en-GB" sz="2000" dirty="0" smtClean="0"/>
              <a:t>can use statements and questions to challenge stereotypes</a:t>
            </a:r>
            <a:endParaRPr lang="en-GB" sz="2000" dirty="0"/>
          </a:p>
        </p:txBody>
      </p:sp>
      <p:pic>
        <p:nvPicPr>
          <p:cNvPr id="10" name="Picture 9"/>
          <p:cNvPicPr>
            <a:picLocks noChangeAspect="1"/>
          </p:cNvPicPr>
          <p:nvPr/>
        </p:nvPicPr>
        <p:blipFill rotWithShape="1">
          <a:blip r:embed="rId4">
            <a:extLst>
              <a:ext uri="{28A0092B-C50C-407E-A947-70E740481C1C}">
                <a14:useLocalDpi xmlns:a14="http://schemas.microsoft.com/office/drawing/2010/main" val="0"/>
              </a:ext>
            </a:extLst>
          </a:blip>
          <a:srcRect b="29392"/>
          <a:stretch/>
        </p:blipFill>
        <p:spPr>
          <a:xfrm>
            <a:off x="4048766" y="3053573"/>
            <a:ext cx="1965148" cy="3804427"/>
          </a:xfrm>
          <a:prstGeom prst="rect">
            <a:avLst/>
          </a:prstGeom>
        </p:spPr>
      </p:pic>
      <p:pic>
        <p:nvPicPr>
          <p:cNvPr id="11" name="Picture 10"/>
          <p:cNvPicPr>
            <a:picLocks noChangeAspect="1"/>
          </p:cNvPicPr>
          <p:nvPr/>
        </p:nvPicPr>
        <p:blipFill rotWithShape="1">
          <a:blip r:embed="rId5">
            <a:extLst>
              <a:ext uri="{28A0092B-C50C-407E-A947-70E740481C1C}">
                <a14:useLocalDpi xmlns:a14="http://schemas.microsoft.com/office/drawing/2010/main" val="0"/>
              </a:ext>
            </a:extLst>
          </a:blip>
          <a:srcRect b="30336"/>
          <a:stretch/>
        </p:blipFill>
        <p:spPr>
          <a:xfrm flipH="1">
            <a:off x="6458886" y="3149694"/>
            <a:ext cx="2109586" cy="3708306"/>
          </a:xfrm>
          <a:prstGeom prst="rect">
            <a:avLst/>
          </a:prstGeom>
        </p:spPr>
      </p:pic>
    </p:spTree>
    <p:extLst>
      <p:ext uri="{BB962C8B-B14F-4D97-AF65-F5344CB8AC3E}">
        <p14:creationId xmlns:p14="http://schemas.microsoft.com/office/powerpoint/2010/main" val="40199880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we will work together</a:t>
            </a:r>
            <a:endParaRPr lang="en-US" dirty="0"/>
          </a:p>
        </p:txBody>
      </p:sp>
      <p:grpSp>
        <p:nvGrpSpPr>
          <p:cNvPr id="11" name="Group 10"/>
          <p:cNvGrpSpPr/>
          <p:nvPr/>
        </p:nvGrpSpPr>
        <p:grpSpPr>
          <a:xfrm>
            <a:off x="288362" y="1600201"/>
            <a:ext cx="4327110" cy="4403061"/>
            <a:chOff x="288362" y="1600201"/>
            <a:chExt cx="4327110" cy="4403061"/>
          </a:xfrm>
        </p:grpSpPr>
        <p:sp>
          <p:nvSpPr>
            <p:cNvPr id="9" name="Rounded Rectangle 8"/>
            <p:cNvSpPr/>
            <p:nvPr/>
          </p:nvSpPr>
          <p:spPr>
            <a:xfrm>
              <a:off x="288362" y="1600201"/>
              <a:ext cx="4327110" cy="3865673"/>
            </a:xfrm>
            <a:prstGeom prst="roundRect">
              <a:avLst>
                <a:gd name="adj" fmla="val 10570"/>
              </a:avLst>
            </a:prstGeom>
            <a:solidFill>
              <a:srgbClr val="36A7E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ight Triangle 9"/>
            <p:cNvSpPr/>
            <p:nvPr/>
          </p:nvSpPr>
          <p:spPr>
            <a:xfrm flipH="1" flipV="1">
              <a:off x="3048000" y="5331022"/>
              <a:ext cx="1165412" cy="672240"/>
            </a:xfrm>
            <a:prstGeom prst="rtTriangle">
              <a:avLst/>
            </a:prstGeom>
            <a:solidFill>
              <a:srgbClr val="36A7E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3" name="Content Placeholder 2"/>
          <p:cNvSpPr>
            <a:spLocks noGrp="1"/>
          </p:cNvSpPr>
          <p:nvPr>
            <p:ph idx="1"/>
          </p:nvPr>
        </p:nvSpPr>
        <p:spPr>
          <a:xfrm>
            <a:off x="479613" y="1933399"/>
            <a:ext cx="4062506" cy="3397623"/>
          </a:xfrm>
        </p:spPr>
        <p:txBody>
          <a:bodyPr>
            <a:noAutofit/>
          </a:bodyPr>
          <a:lstStyle/>
          <a:p>
            <a:r>
              <a:rPr lang="en-GB" sz="3200" dirty="0" smtClean="0">
                <a:solidFill>
                  <a:schemeClr val="bg1"/>
                </a:solidFill>
              </a:rPr>
              <a:t>Can you remember </a:t>
            </a:r>
            <a:br>
              <a:rPr lang="en-GB" sz="3200" dirty="0" smtClean="0">
                <a:solidFill>
                  <a:schemeClr val="bg1"/>
                </a:solidFill>
              </a:rPr>
            </a:br>
            <a:r>
              <a:rPr lang="en-GB" sz="3200" dirty="0" smtClean="0">
                <a:solidFill>
                  <a:schemeClr val="bg1"/>
                </a:solidFill>
              </a:rPr>
              <a:t>the group agreement </a:t>
            </a:r>
            <a:br>
              <a:rPr lang="en-GB" sz="3200" dirty="0" smtClean="0">
                <a:solidFill>
                  <a:schemeClr val="bg1"/>
                </a:solidFill>
              </a:rPr>
            </a:br>
            <a:r>
              <a:rPr lang="en-GB" sz="3200" dirty="0" smtClean="0">
                <a:solidFill>
                  <a:schemeClr val="bg1"/>
                </a:solidFill>
              </a:rPr>
              <a:t>we have already </a:t>
            </a:r>
            <a:br>
              <a:rPr lang="en-GB" sz="3200" dirty="0" smtClean="0">
                <a:solidFill>
                  <a:schemeClr val="bg1"/>
                </a:solidFill>
              </a:rPr>
            </a:br>
            <a:r>
              <a:rPr lang="en-GB" sz="3200" dirty="0" smtClean="0">
                <a:solidFill>
                  <a:schemeClr val="bg1"/>
                </a:solidFill>
              </a:rPr>
              <a:t>talked about, </a:t>
            </a:r>
            <a:r>
              <a:rPr lang="en-GB" sz="3200" dirty="0">
                <a:solidFill>
                  <a:schemeClr val="bg1"/>
                </a:solidFill>
              </a:rPr>
              <a:t>l</a:t>
            </a:r>
            <a:r>
              <a:rPr lang="en-GB" sz="3200" dirty="0" smtClean="0">
                <a:solidFill>
                  <a:schemeClr val="bg1"/>
                </a:solidFill>
              </a:rPr>
              <a:t>et’s </a:t>
            </a:r>
            <a:br>
              <a:rPr lang="en-GB" sz="3200" dirty="0" smtClean="0">
                <a:solidFill>
                  <a:schemeClr val="bg1"/>
                </a:solidFill>
              </a:rPr>
            </a:br>
            <a:r>
              <a:rPr lang="en-GB" sz="3200" dirty="0" smtClean="0">
                <a:solidFill>
                  <a:schemeClr val="bg1"/>
                </a:solidFill>
              </a:rPr>
              <a:t>take a minute to </a:t>
            </a:r>
            <a:br>
              <a:rPr lang="en-GB" sz="3200" dirty="0" smtClean="0">
                <a:solidFill>
                  <a:schemeClr val="bg1"/>
                </a:solidFill>
              </a:rPr>
            </a:br>
            <a:r>
              <a:rPr lang="en-GB" sz="3200" dirty="0" smtClean="0">
                <a:solidFill>
                  <a:schemeClr val="bg1"/>
                </a:solidFill>
              </a:rPr>
              <a:t>think about them.</a:t>
            </a:r>
            <a:endParaRPr lang="en-GB" sz="3200" dirty="0">
              <a:solidFill>
                <a:schemeClr val="bg1"/>
              </a:solidFill>
            </a:endParaRPr>
          </a:p>
        </p:txBody>
      </p:sp>
      <p:sp>
        <p:nvSpPr>
          <p:cNvPr id="5" name="Footer Placeholder 4"/>
          <p:cNvSpPr txBox="1">
            <a:spLocks/>
          </p:cNvSpPr>
          <p:nvPr/>
        </p:nvSpPr>
        <p:spPr>
          <a:xfrm>
            <a:off x="7784356" y="6435349"/>
            <a:ext cx="1172882" cy="277532"/>
          </a:xfrm>
          <a:prstGeom prst="rect">
            <a:avLst/>
          </a:prstGeom>
        </p:spPr>
        <p:txBody>
          <a:bodyPr/>
          <a:lstStyle>
            <a:defPPr>
              <a:defRPr lang="en-US"/>
            </a:defPPr>
            <a:lvl1pPr marL="0" algn="l" defTabSz="457200" rtl="0" eaLnBrk="1" latinLnBrk="0" hangingPunct="1">
              <a:defRPr sz="1200" b="0" i="0" kern="1200">
                <a:solidFill>
                  <a:schemeClr val="bg1">
                    <a:lumMod val="50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E4930D6-E181-4F4D-8989-5D96AA797112}" type="slidenum">
              <a:rPr lang="en-US" smtClean="0"/>
              <a:t>3</a:t>
            </a:fld>
            <a:endParaRPr lang="en-US" dirty="0"/>
          </a:p>
        </p:txBody>
      </p:sp>
      <p:pic>
        <p:nvPicPr>
          <p:cNvPr id="12" name="Picture 11" descr="MM_emo-03.png"/>
          <p:cNvPicPr>
            <a:picLocks noChangeAspect="1"/>
          </p:cNvPicPr>
          <p:nvPr/>
        </p:nvPicPr>
        <p:blipFill rotWithShape="1">
          <a:blip r:embed="rId3">
            <a:extLst>
              <a:ext uri="{28A0092B-C50C-407E-A947-70E740481C1C}">
                <a14:useLocalDpi xmlns:a14="http://schemas.microsoft.com/office/drawing/2010/main" val="0"/>
              </a:ext>
            </a:extLst>
          </a:blip>
          <a:srcRect l="39706" t="5928" r="40033" b="43436"/>
          <a:stretch/>
        </p:blipFill>
        <p:spPr>
          <a:xfrm>
            <a:off x="4654549" y="2373925"/>
            <a:ext cx="3364796" cy="4484076"/>
          </a:xfrm>
          <a:prstGeom prst="rect">
            <a:avLst/>
          </a:prstGeom>
        </p:spPr>
      </p:pic>
    </p:spTree>
    <p:extLst>
      <p:ext uri="{BB962C8B-B14F-4D97-AF65-F5344CB8AC3E}">
        <p14:creationId xmlns:p14="http://schemas.microsoft.com/office/powerpoint/2010/main" val="34888761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we already know?</a:t>
            </a:r>
            <a:endParaRPr lang="en-US" dirty="0"/>
          </a:p>
        </p:txBody>
      </p:sp>
      <p:sp>
        <p:nvSpPr>
          <p:cNvPr id="13" name="Footer Placeholder 4"/>
          <p:cNvSpPr txBox="1">
            <a:spLocks/>
          </p:cNvSpPr>
          <p:nvPr/>
        </p:nvSpPr>
        <p:spPr>
          <a:xfrm>
            <a:off x="7784356" y="6435349"/>
            <a:ext cx="1172882" cy="277532"/>
          </a:xfrm>
          <a:prstGeom prst="rect">
            <a:avLst/>
          </a:prstGeom>
        </p:spPr>
        <p:txBody>
          <a:bodyPr/>
          <a:lstStyle>
            <a:defPPr>
              <a:defRPr lang="en-US"/>
            </a:defPPr>
            <a:lvl1pPr marL="0" algn="l" defTabSz="457200" rtl="0" eaLnBrk="1" latinLnBrk="0" hangingPunct="1">
              <a:defRPr sz="1200" b="0" i="0" kern="1200">
                <a:solidFill>
                  <a:schemeClr val="bg1">
                    <a:lumMod val="50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E4930D6-E181-4F4D-8989-5D96AA797112}" type="slidenum">
              <a:rPr lang="en-US" smtClean="0"/>
              <a:t>4</a:t>
            </a:fld>
            <a:endParaRPr lang="en-US" dirty="0"/>
          </a:p>
        </p:txBody>
      </p:sp>
      <p:sp>
        <p:nvSpPr>
          <p:cNvPr id="16" name="Content Placeholder 3"/>
          <p:cNvSpPr>
            <a:spLocks noGrp="1"/>
          </p:cNvSpPr>
          <p:nvPr>
            <p:ph idx="13"/>
          </p:nvPr>
        </p:nvSpPr>
        <p:spPr>
          <a:xfrm>
            <a:off x="939032" y="5609473"/>
            <a:ext cx="8018206" cy="825876"/>
          </a:xfrm>
        </p:spPr>
        <p:txBody>
          <a:bodyPr>
            <a:normAutofit/>
          </a:bodyPr>
          <a:lstStyle/>
          <a:p>
            <a:pPr indent="0">
              <a:buNone/>
            </a:pPr>
            <a:r>
              <a:rPr lang="en-US" dirty="0" smtClean="0">
                <a:ea typeface="ヒラギノ角ゴ ProN W3" charset="0"/>
              </a:rPr>
              <a:t>Watch the video clip</a:t>
            </a:r>
            <a:endParaRPr lang="en-US" dirty="0">
              <a:ea typeface="ヒラギノ角ゴ ProN W3" charset="0"/>
            </a:endParaRPr>
          </a:p>
        </p:txBody>
      </p:sp>
      <p:sp>
        <p:nvSpPr>
          <p:cNvPr id="4" name="TextBox 3"/>
          <p:cNvSpPr txBox="1"/>
          <p:nvPr/>
        </p:nvSpPr>
        <p:spPr>
          <a:xfrm>
            <a:off x="3713584" y="5240141"/>
            <a:ext cx="4282751" cy="369332"/>
          </a:xfrm>
          <a:prstGeom prst="rect">
            <a:avLst/>
          </a:prstGeom>
          <a:noFill/>
        </p:spPr>
        <p:txBody>
          <a:bodyPr wrap="square" rtlCol="0">
            <a:spAutoFit/>
          </a:bodyPr>
          <a:lstStyle/>
          <a:p>
            <a:r>
              <a:rPr lang="en-GB" dirty="0" smtClean="0">
                <a:latin typeface="Arial" panose="020B0604020202020204" pitchFamily="34" charset="0"/>
                <a:cs typeface="Arial" panose="020B0604020202020204" pitchFamily="34" charset="0"/>
              </a:rPr>
              <a:t>© Disney, 1950. All Rights Reserved.</a:t>
            </a:r>
            <a:endParaRPr lang="en-GB" dirty="0">
              <a:latin typeface="Arial" panose="020B0604020202020204" pitchFamily="34" charset="0"/>
              <a:cs typeface="Arial" panose="020B0604020202020204" pitchFamily="34" charset="0"/>
            </a:endParaRPr>
          </a:p>
        </p:txBody>
      </p:sp>
      <p:pic>
        <p:nvPicPr>
          <p:cNvPr id="7" name="Picture 6">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74260" y="1539669"/>
            <a:ext cx="5995479" cy="3613260"/>
          </a:xfrm>
          <a:prstGeom prst="rect">
            <a:avLst/>
          </a:prstGeom>
        </p:spPr>
      </p:pic>
    </p:spTree>
    <p:extLst>
      <p:ext uri="{BB962C8B-B14F-4D97-AF65-F5344CB8AC3E}">
        <p14:creationId xmlns:p14="http://schemas.microsoft.com/office/powerpoint/2010/main" val="16346339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we already know? </a:t>
            </a:r>
            <a:endParaRPr lang="en-US" dirty="0"/>
          </a:p>
        </p:txBody>
      </p:sp>
      <p:sp>
        <p:nvSpPr>
          <p:cNvPr id="13" name="Footer Placeholder 4"/>
          <p:cNvSpPr txBox="1">
            <a:spLocks/>
          </p:cNvSpPr>
          <p:nvPr/>
        </p:nvSpPr>
        <p:spPr>
          <a:xfrm>
            <a:off x="7834381" y="6435349"/>
            <a:ext cx="1172882" cy="277532"/>
          </a:xfrm>
          <a:prstGeom prst="rect">
            <a:avLst/>
          </a:prstGeom>
        </p:spPr>
        <p:txBody>
          <a:bodyPr/>
          <a:lstStyle>
            <a:defPPr>
              <a:defRPr lang="en-US"/>
            </a:defPPr>
            <a:lvl1pPr marL="0" algn="l" defTabSz="457200" rtl="0" eaLnBrk="1" latinLnBrk="0" hangingPunct="1">
              <a:defRPr sz="1200" b="0" i="0" kern="1200">
                <a:solidFill>
                  <a:schemeClr val="bg1">
                    <a:lumMod val="50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E4930D6-E181-4F4D-8989-5D96AA797112}" type="slidenum">
              <a:rPr lang="en-US" smtClean="0"/>
              <a:t>5</a:t>
            </a:fld>
            <a:endParaRPr lang="en-US" dirty="0"/>
          </a:p>
        </p:txBody>
      </p:sp>
      <p:pic>
        <p:nvPicPr>
          <p:cNvPr id="27" name="Picture 26"/>
          <p:cNvPicPr>
            <a:picLocks noChangeAspect="1"/>
          </p:cNvPicPr>
          <p:nvPr/>
        </p:nvPicPr>
        <p:blipFill rotWithShape="1">
          <a:blip r:embed="rId3">
            <a:extLst>
              <a:ext uri="{28A0092B-C50C-407E-A947-70E740481C1C}">
                <a14:useLocalDpi xmlns:a14="http://schemas.microsoft.com/office/drawing/2010/main" val="0"/>
              </a:ext>
            </a:extLst>
          </a:blip>
          <a:srcRect b="17097"/>
          <a:stretch/>
        </p:blipFill>
        <p:spPr>
          <a:xfrm rot="10800000" flipH="1" flipV="1">
            <a:off x="2718039" y="3936585"/>
            <a:ext cx="1327687" cy="2921415"/>
          </a:xfrm>
          <a:prstGeom prst="rect">
            <a:avLst/>
          </a:prstGeom>
        </p:spPr>
      </p:pic>
      <p:pic>
        <p:nvPicPr>
          <p:cNvPr id="28" name="Picture 27"/>
          <p:cNvPicPr>
            <a:picLocks noChangeAspect="1"/>
          </p:cNvPicPr>
          <p:nvPr/>
        </p:nvPicPr>
        <p:blipFill rotWithShape="1">
          <a:blip r:embed="rId4">
            <a:extLst>
              <a:ext uri="{28A0092B-C50C-407E-A947-70E740481C1C}">
                <a14:useLocalDpi xmlns:a14="http://schemas.microsoft.com/office/drawing/2010/main" val="0"/>
              </a:ext>
            </a:extLst>
          </a:blip>
          <a:srcRect t="1" b="16678"/>
          <a:stretch/>
        </p:blipFill>
        <p:spPr>
          <a:xfrm>
            <a:off x="4179555" y="3877310"/>
            <a:ext cx="1347062" cy="2984572"/>
          </a:xfrm>
          <a:prstGeom prst="rect">
            <a:avLst/>
          </a:prstGeom>
        </p:spPr>
      </p:pic>
      <p:pic>
        <p:nvPicPr>
          <p:cNvPr id="29" name="Picture 28"/>
          <p:cNvPicPr>
            <a:picLocks noChangeAspect="1"/>
          </p:cNvPicPr>
          <p:nvPr/>
        </p:nvPicPr>
        <p:blipFill rotWithShape="1">
          <a:blip r:embed="rId5">
            <a:extLst>
              <a:ext uri="{28A0092B-C50C-407E-A947-70E740481C1C}">
                <a14:useLocalDpi xmlns:a14="http://schemas.microsoft.com/office/drawing/2010/main" val="0"/>
              </a:ext>
            </a:extLst>
          </a:blip>
          <a:srcRect t="-1" b="17399"/>
          <a:stretch/>
        </p:blipFill>
        <p:spPr>
          <a:xfrm flipH="1">
            <a:off x="5552902" y="3877520"/>
            <a:ext cx="1429973" cy="2980480"/>
          </a:xfrm>
          <a:prstGeom prst="rect">
            <a:avLst/>
          </a:prstGeom>
        </p:spPr>
      </p:pic>
      <p:sp>
        <p:nvSpPr>
          <p:cNvPr id="12" name="Rounded Rectangle 11"/>
          <p:cNvSpPr/>
          <p:nvPr/>
        </p:nvSpPr>
        <p:spPr>
          <a:xfrm>
            <a:off x="197409" y="5128741"/>
            <a:ext cx="2395546" cy="753373"/>
          </a:xfrm>
          <a:prstGeom prst="roundRect">
            <a:avLst>
              <a:gd name="adj" fmla="val 19862"/>
            </a:avLst>
          </a:prstGeom>
          <a:solidFill>
            <a:srgbClr val="92D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Content Placeholder 2"/>
          <p:cNvSpPr>
            <a:spLocks noGrp="1"/>
          </p:cNvSpPr>
          <p:nvPr>
            <p:ph idx="1"/>
          </p:nvPr>
        </p:nvSpPr>
        <p:spPr>
          <a:xfrm>
            <a:off x="278959" y="5203445"/>
            <a:ext cx="2232447" cy="603965"/>
          </a:xfrm>
        </p:spPr>
        <p:txBody>
          <a:bodyPr>
            <a:normAutofit/>
          </a:bodyPr>
          <a:lstStyle/>
          <a:p>
            <a:pPr algn="ctr"/>
            <a:r>
              <a:rPr lang="en-GB" sz="2800" dirty="0" smtClean="0">
                <a:solidFill>
                  <a:schemeClr val="bg1"/>
                </a:solidFill>
              </a:rPr>
              <a:t>Wholesome</a:t>
            </a:r>
            <a:endParaRPr lang="en-GB" sz="2800" dirty="0">
              <a:solidFill>
                <a:schemeClr val="bg1"/>
              </a:solidFill>
            </a:endParaRPr>
          </a:p>
        </p:txBody>
      </p:sp>
      <p:sp>
        <p:nvSpPr>
          <p:cNvPr id="16" name="Rounded Rectangle 15"/>
          <p:cNvSpPr/>
          <p:nvPr/>
        </p:nvSpPr>
        <p:spPr>
          <a:xfrm>
            <a:off x="6031283" y="1348327"/>
            <a:ext cx="2395546" cy="753373"/>
          </a:xfrm>
          <a:prstGeom prst="roundRect">
            <a:avLst>
              <a:gd name="adj" fmla="val 19862"/>
            </a:avLst>
          </a:prstGeom>
          <a:solidFill>
            <a:srgbClr val="92D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Content Placeholder 2"/>
          <p:cNvSpPr>
            <a:spLocks noGrp="1"/>
          </p:cNvSpPr>
          <p:nvPr>
            <p:ph idx="1"/>
          </p:nvPr>
        </p:nvSpPr>
        <p:spPr>
          <a:xfrm>
            <a:off x="6112833" y="1423031"/>
            <a:ext cx="2232447" cy="603965"/>
          </a:xfrm>
        </p:spPr>
        <p:txBody>
          <a:bodyPr>
            <a:normAutofit/>
          </a:bodyPr>
          <a:lstStyle/>
          <a:p>
            <a:pPr algn="ctr"/>
            <a:r>
              <a:rPr lang="en-GB" sz="2800" dirty="0" smtClean="0">
                <a:solidFill>
                  <a:schemeClr val="bg1"/>
                </a:solidFill>
              </a:rPr>
              <a:t>Feminine</a:t>
            </a:r>
            <a:endParaRPr lang="en-GB" sz="2800" dirty="0">
              <a:solidFill>
                <a:schemeClr val="bg1"/>
              </a:solidFill>
            </a:endParaRPr>
          </a:p>
        </p:txBody>
      </p:sp>
      <p:sp>
        <p:nvSpPr>
          <p:cNvPr id="18" name="Rounded Rectangle 17"/>
          <p:cNvSpPr/>
          <p:nvPr/>
        </p:nvSpPr>
        <p:spPr>
          <a:xfrm>
            <a:off x="889942" y="1343161"/>
            <a:ext cx="1703013" cy="753373"/>
          </a:xfrm>
          <a:prstGeom prst="roundRect">
            <a:avLst>
              <a:gd name="adj" fmla="val 19862"/>
            </a:avLst>
          </a:prstGeom>
          <a:solidFill>
            <a:srgbClr val="92D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Content Placeholder 2"/>
          <p:cNvSpPr>
            <a:spLocks noGrp="1"/>
          </p:cNvSpPr>
          <p:nvPr>
            <p:ph idx="1"/>
          </p:nvPr>
        </p:nvSpPr>
        <p:spPr>
          <a:xfrm>
            <a:off x="930716" y="1417865"/>
            <a:ext cx="1621465" cy="603965"/>
          </a:xfrm>
        </p:spPr>
        <p:txBody>
          <a:bodyPr>
            <a:normAutofit/>
          </a:bodyPr>
          <a:lstStyle/>
          <a:p>
            <a:pPr algn="ctr"/>
            <a:r>
              <a:rPr lang="en-GB" sz="2800" dirty="0" smtClean="0">
                <a:solidFill>
                  <a:schemeClr val="bg1"/>
                </a:solidFill>
              </a:rPr>
              <a:t>Strong</a:t>
            </a:r>
            <a:endParaRPr lang="en-GB" sz="2800" dirty="0">
              <a:solidFill>
                <a:schemeClr val="bg1"/>
              </a:solidFill>
            </a:endParaRPr>
          </a:p>
        </p:txBody>
      </p:sp>
      <p:sp>
        <p:nvSpPr>
          <p:cNvPr id="21" name="Rounded Rectangle 20"/>
          <p:cNvSpPr/>
          <p:nvPr/>
        </p:nvSpPr>
        <p:spPr>
          <a:xfrm>
            <a:off x="3114346" y="1343161"/>
            <a:ext cx="2395546" cy="753373"/>
          </a:xfrm>
          <a:prstGeom prst="roundRect">
            <a:avLst>
              <a:gd name="adj" fmla="val 19862"/>
            </a:avLst>
          </a:prstGeom>
          <a:solidFill>
            <a:srgbClr val="92D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2" name="Content Placeholder 2"/>
          <p:cNvSpPr>
            <a:spLocks noGrp="1"/>
          </p:cNvSpPr>
          <p:nvPr>
            <p:ph idx="1"/>
          </p:nvPr>
        </p:nvSpPr>
        <p:spPr>
          <a:xfrm>
            <a:off x="3195896" y="1417865"/>
            <a:ext cx="2232447" cy="603965"/>
          </a:xfrm>
        </p:spPr>
        <p:txBody>
          <a:bodyPr>
            <a:normAutofit/>
          </a:bodyPr>
          <a:lstStyle/>
          <a:p>
            <a:pPr algn="ctr"/>
            <a:r>
              <a:rPr lang="en-GB" sz="2800" dirty="0" smtClean="0">
                <a:solidFill>
                  <a:schemeClr val="bg1"/>
                </a:solidFill>
              </a:rPr>
              <a:t>Subservient</a:t>
            </a:r>
            <a:endParaRPr lang="en-GB" sz="2800" dirty="0">
              <a:solidFill>
                <a:schemeClr val="bg1"/>
              </a:solidFill>
            </a:endParaRPr>
          </a:p>
        </p:txBody>
      </p:sp>
      <p:sp>
        <p:nvSpPr>
          <p:cNvPr id="20" name="Rounded Rectangle 19"/>
          <p:cNvSpPr/>
          <p:nvPr/>
        </p:nvSpPr>
        <p:spPr>
          <a:xfrm>
            <a:off x="2862538" y="2466657"/>
            <a:ext cx="3550946" cy="941471"/>
          </a:xfrm>
          <a:prstGeom prst="roundRect">
            <a:avLst>
              <a:gd name="adj" fmla="val 19862"/>
            </a:avLst>
          </a:prstGeom>
          <a:solidFill>
            <a:srgbClr val="36A7E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Right Triangle 24"/>
          <p:cNvSpPr/>
          <p:nvPr/>
        </p:nvSpPr>
        <p:spPr>
          <a:xfrm flipH="1" flipV="1">
            <a:off x="5074774" y="3095377"/>
            <a:ext cx="1074615" cy="625502"/>
          </a:xfrm>
          <a:prstGeom prst="rtTriangle">
            <a:avLst/>
          </a:prstGeom>
          <a:solidFill>
            <a:srgbClr val="36A7E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6" name="Content Placeholder 2"/>
          <p:cNvSpPr>
            <a:spLocks noGrp="1"/>
          </p:cNvSpPr>
          <p:nvPr>
            <p:ph idx="1"/>
          </p:nvPr>
        </p:nvSpPr>
        <p:spPr>
          <a:xfrm>
            <a:off x="3005857" y="2616065"/>
            <a:ext cx="3252233" cy="603965"/>
          </a:xfrm>
        </p:spPr>
        <p:txBody>
          <a:bodyPr>
            <a:normAutofit/>
          </a:bodyPr>
          <a:lstStyle/>
          <a:p>
            <a:r>
              <a:rPr lang="en-GB" sz="2800" dirty="0" smtClean="0">
                <a:solidFill>
                  <a:schemeClr val="bg1"/>
                </a:solidFill>
              </a:rPr>
              <a:t>Group discussion</a:t>
            </a:r>
            <a:endParaRPr lang="en-GB" sz="2800" dirty="0">
              <a:solidFill>
                <a:schemeClr val="bg1"/>
              </a:solidFill>
            </a:endParaRPr>
          </a:p>
        </p:txBody>
      </p:sp>
      <p:sp>
        <p:nvSpPr>
          <p:cNvPr id="34" name="Rounded Rectangle 33"/>
          <p:cNvSpPr/>
          <p:nvPr/>
        </p:nvSpPr>
        <p:spPr>
          <a:xfrm>
            <a:off x="7188282" y="4215366"/>
            <a:ext cx="1703013" cy="753373"/>
          </a:xfrm>
          <a:prstGeom prst="roundRect">
            <a:avLst>
              <a:gd name="adj" fmla="val 19862"/>
            </a:avLst>
          </a:prstGeom>
          <a:solidFill>
            <a:srgbClr val="92D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5" name="Content Placeholder 2"/>
          <p:cNvSpPr>
            <a:spLocks noGrp="1"/>
          </p:cNvSpPr>
          <p:nvPr>
            <p:ph idx="1"/>
          </p:nvPr>
        </p:nvSpPr>
        <p:spPr>
          <a:xfrm>
            <a:off x="7229056" y="4290070"/>
            <a:ext cx="1621465" cy="603965"/>
          </a:xfrm>
        </p:spPr>
        <p:txBody>
          <a:bodyPr>
            <a:normAutofit/>
          </a:bodyPr>
          <a:lstStyle/>
          <a:p>
            <a:pPr algn="ctr"/>
            <a:r>
              <a:rPr lang="en-GB" sz="2800" dirty="0" smtClean="0">
                <a:solidFill>
                  <a:schemeClr val="bg1"/>
                </a:solidFill>
              </a:rPr>
              <a:t>Pretty</a:t>
            </a:r>
            <a:endParaRPr lang="en-GB" sz="2800" dirty="0">
              <a:solidFill>
                <a:schemeClr val="bg1"/>
              </a:solidFill>
            </a:endParaRPr>
          </a:p>
        </p:txBody>
      </p:sp>
      <p:sp>
        <p:nvSpPr>
          <p:cNvPr id="36" name="Rounded Rectangle 35"/>
          <p:cNvSpPr/>
          <p:nvPr/>
        </p:nvSpPr>
        <p:spPr>
          <a:xfrm>
            <a:off x="6982875" y="2288449"/>
            <a:ext cx="1703013" cy="753373"/>
          </a:xfrm>
          <a:prstGeom prst="roundRect">
            <a:avLst>
              <a:gd name="adj" fmla="val 19862"/>
            </a:avLst>
          </a:prstGeom>
          <a:solidFill>
            <a:srgbClr val="92D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7" name="Content Placeholder 2"/>
          <p:cNvSpPr>
            <a:spLocks noGrp="1"/>
          </p:cNvSpPr>
          <p:nvPr>
            <p:ph idx="1"/>
          </p:nvPr>
        </p:nvSpPr>
        <p:spPr>
          <a:xfrm>
            <a:off x="7023649" y="2363153"/>
            <a:ext cx="1621465" cy="603965"/>
          </a:xfrm>
        </p:spPr>
        <p:txBody>
          <a:bodyPr>
            <a:normAutofit/>
          </a:bodyPr>
          <a:lstStyle/>
          <a:p>
            <a:pPr algn="ctr"/>
            <a:r>
              <a:rPr lang="en-GB" sz="2800" dirty="0" smtClean="0">
                <a:solidFill>
                  <a:schemeClr val="bg1"/>
                </a:solidFill>
              </a:rPr>
              <a:t>Nice</a:t>
            </a:r>
            <a:endParaRPr lang="en-GB" sz="2800" dirty="0">
              <a:solidFill>
                <a:schemeClr val="bg1"/>
              </a:solidFill>
            </a:endParaRPr>
          </a:p>
        </p:txBody>
      </p:sp>
      <p:sp>
        <p:nvSpPr>
          <p:cNvPr id="38" name="Rounded Rectangle 37"/>
          <p:cNvSpPr/>
          <p:nvPr/>
        </p:nvSpPr>
        <p:spPr>
          <a:xfrm>
            <a:off x="320476" y="3240873"/>
            <a:ext cx="1703013" cy="753373"/>
          </a:xfrm>
          <a:prstGeom prst="roundRect">
            <a:avLst>
              <a:gd name="adj" fmla="val 19862"/>
            </a:avLst>
          </a:prstGeom>
          <a:solidFill>
            <a:srgbClr val="92D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9" name="Content Placeholder 2"/>
          <p:cNvSpPr>
            <a:spLocks noGrp="1"/>
          </p:cNvSpPr>
          <p:nvPr>
            <p:ph idx="1"/>
          </p:nvPr>
        </p:nvSpPr>
        <p:spPr>
          <a:xfrm>
            <a:off x="361250" y="3315577"/>
            <a:ext cx="1621465" cy="603965"/>
          </a:xfrm>
        </p:spPr>
        <p:txBody>
          <a:bodyPr>
            <a:normAutofit/>
          </a:bodyPr>
          <a:lstStyle/>
          <a:p>
            <a:pPr algn="ctr"/>
            <a:r>
              <a:rPr lang="en-GB" sz="2800" dirty="0" smtClean="0">
                <a:solidFill>
                  <a:schemeClr val="bg1"/>
                </a:solidFill>
              </a:rPr>
              <a:t>Brave</a:t>
            </a:r>
            <a:endParaRPr lang="en-GB" sz="2800" dirty="0">
              <a:solidFill>
                <a:schemeClr val="bg1"/>
              </a:solidFill>
            </a:endParaRPr>
          </a:p>
        </p:txBody>
      </p:sp>
      <p:sp>
        <p:nvSpPr>
          <p:cNvPr id="40" name="Rounded Rectangle 39"/>
          <p:cNvSpPr/>
          <p:nvPr/>
        </p:nvSpPr>
        <p:spPr>
          <a:xfrm>
            <a:off x="623244" y="4187884"/>
            <a:ext cx="1703013" cy="753373"/>
          </a:xfrm>
          <a:prstGeom prst="roundRect">
            <a:avLst>
              <a:gd name="adj" fmla="val 19862"/>
            </a:avLst>
          </a:prstGeom>
          <a:solidFill>
            <a:srgbClr val="92D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1" name="Content Placeholder 2"/>
          <p:cNvSpPr>
            <a:spLocks noGrp="1"/>
          </p:cNvSpPr>
          <p:nvPr>
            <p:ph idx="1"/>
          </p:nvPr>
        </p:nvSpPr>
        <p:spPr>
          <a:xfrm>
            <a:off x="664018" y="4262588"/>
            <a:ext cx="1621465" cy="603965"/>
          </a:xfrm>
        </p:spPr>
        <p:txBody>
          <a:bodyPr>
            <a:normAutofit/>
          </a:bodyPr>
          <a:lstStyle/>
          <a:p>
            <a:pPr algn="ctr"/>
            <a:r>
              <a:rPr lang="en-GB" sz="2800" dirty="0" smtClean="0">
                <a:solidFill>
                  <a:schemeClr val="bg1"/>
                </a:solidFill>
              </a:rPr>
              <a:t>Good</a:t>
            </a:r>
            <a:endParaRPr lang="en-GB" sz="2800" dirty="0">
              <a:solidFill>
                <a:schemeClr val="bg1"/>
              </a:solidFill>
            </a:endParaRPr>
          </a:p>
        </p:txBody>
      </p:sp>
      <p:sp>
        <p:nvSpPr>
          <p:cNvPr id="44" name="Rounded Rectangle 43"/>
          <p:cNvSpPr/>
          <p:nvPr/>
        </p:nvSpPr>
        <p:spPr>
          <a:xfrm>
            <a:off x="6887346" y="3251907"/>
            <a:ext cx="1703013" cy="753373"/>
          </a:xfrm>
          <a:prstGeom prst="roundRect">
            <a:avLst>
              <a:gd name="adj" fmla="val 19862"/>
            </a:avLst>
          </a:prstGeom>
          <a:solidFill>
            <a:srgbClr val="92D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5" name="Content Placeholder 2"/>
          <p:cNvSpPr>
            <a:spLocks noGrp="1"/>
          </p:cNvSpPr>
          <p:nvPr>
            <p:ph idx="1"/>
          </p:nvPr>
        </p:nvSpPr>
        <p:spPr>
          <a:xfrm>
            <a:off x="6928120" y="3326611"/>
            <a:ext cx="1621465" cy="603965"/>
          </a:xfrm>
        </p:spPr>
        <p:txBody>
          <a:bodyPr>
            <a:normAutofit/>
          </a:bodyPr>
          <a:lstStyle/>
          <a:p>
            <a:pPr algn="ctr"/>
            <a:r>
              <a:rPr lang="en-GB" sz="2800" dirty="0" smtClean="0">
                <a:solidFill>
                  <a:schemeClr val="bg1"/>
                </a:solidFill>
              </a:rPr>
              <a:t>Pristine</a:t>
            </a:r>
            <a:endParaRPr lang="en-GB" sz="2800" dirty="0">
              <a:solidFill>
                <a:schemeClr val="bg1"/>
              </a:solidFill>
            </a:endParaRPr>
          </a:p>
        </p:txBody>
      </p:sp>
      <p:sp>
        <p:nvSpPr>
          <p:cNvPr id="46" name="Rounded Rectangle 45"/>
          <p:cNvSpPr/>
          <p:nvPr/>
        </p:nvSpPr>
        <p:spPr>
          <a:xfrm>
            <a:off x="7137801" y="5175495"/>
            <a:ext cx="1703013" cy="753373"/>
          </a:xfrm>
          <a:prstGeom prst="roundRect">
            <a:avLst>
              <a:gd name="adj" fmla="val 19862"/>
            </a:avLst>
          </a:prstGeom>
          <a:solidFill>
            <a:srgbClr val="92D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7" name="Content Placeholder 2"/>
          <p:cNvSpPr>
            <a:spLocks noGrp="1"/>
          </p:cNvSpPr>
          <p:nvPr>
            <p:ph idx="1"/>
          </p:nvPr>
        </p:nvSpPr>
        <p:spPr>
          <a:xfrm>
            <a:off x="7178575" y="5250199"/>
            <a:ext cx="1621465" cy="603965"/>
          </a:xfrm>
        </p:spPr>
        <p:txBody>
          <a:bodyPr>
            <a:normAutofit fontScale="92500"/>
          </a:bodyPr>
          <a:lstStyle/>
          <a:p>
            <a:pPr algn="ctr"/>
            <a:r>
              <a:rPr lang="en-GB" sz="2800" dirty="0" smtClean="0">
                <a:solidFill>
                  <a:schemeClr val="bg1"/>
                </a:solidFill>
              </a:rPr>
              <a:t>Fearless</a:t>
            </a:r>
            <a:endParaRPr lang="en-GB" sz="2800" dirty="0">
              <a:solidFill>
                <a:schemeClr val="bg1"/>
              </a:solidFill>
            </a:endParaRPr>
          </a:p>
        </p:txBody>
      </p:sp>
      <p:sp>
        <p:nvSpPr>
          <p:cNvPr id="48" name="Rounded Rectangle 47"/>
          <p:cNvSpPr/>
          <p:nvPr/>
        </p:nvSpPr>
        <p:spPr>
          <a:xfrm>
            <a:off x="781191" y="2288449"/>
            <a:ext cx="1703013" cy="753373"/>
          </a:xfrm>
          <a:prstGeom prst="roundRect">
            <a:avLst>
              <a:gd name="adj" fmla="val 19862"/>
            </a:avLst>
          </a:prstGeom>
          <a:solidFill>
            <a:srgbClr val="92D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9" name="Content Placeholder 2"/>
          <p:cNvSpPr>
            <a:spLocks noGrp="1"/>
          </p:cNvSpPr>
          <p:nvPr>
            <p:ph idx="1"/>
          </p:nvPr>
        </p:nvSpPr>
        <p:spPr>
          <a:xfrm>
            <a:off x="821965" y="2363153"/>
            <a:ext cx="1621465" cy="603965"/>
          </a:xfrm>
        </p:spPr>
        <p:txBody>
          <a:bodyPr>
            <a:normAutofit fontScale="92500"/>
          </a:bodyPr>
          <a:lstStyle/>
          <a:p>
            <a:pPr algn="ctr"/>
            <a:r>
              <a:rPr lang="en-GB" sz="2800" dirty="0" smtClean="0">
                <a:solidFill>
                  <a:schemeClr val="bg1"/>
                </a:solidFill>
              </a:rPr>
              <a:t>Graceful</a:t>
            </a:r>
            <a:endParaRPr lang="en-GB" sz="2800" dirty="0">
              <a:solidFill>
                <a:schemeClr val="bg1"/>
              </a:solidFill>
            </a:endParaRPr>
          </a:p>
        </p:txBody>
      </p:sp>
    </p:spTree>
    <p:extLst>
      <p:ext uri="{BB962C8B-B14F-4D97-AF65-F5344CB8AC3E}">
        <p14:creationId xmlns:p14="http://schemas.microsoft.com/office/powerpoint/2010/main" val="2441568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8572"/>
            <a:ext cx="8374185" cy="1278668"/>
          </a:xfrm>
        </p:spPr>
        <p:txBody>
          <a:bodyPr>
            <a:normAutofit/>
          </a:bodyPr>
          <a:lstStyle/>
          <a:p>
            <a:r>
              <a:rPr lang="en-GB" dirty="0" smtClean="0"/>
              <a:t>Let’s get started</a:t>
            </a:r>
            <a:endParaRPr lang="en-US" dirty="0"/>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24235" y="4599042"/>
            <a:ext cx="3056021" cy="1563137"/>
          </a:xfrm>
          <a:prstGeom prst="rect">
            <a:avLst/>
          </a:prstGeom>
        </p:spPr>
      </p:pic>
      <p:sp>
        <p:nvSpPr>
          <p:cNvPr id="11" name="Footer Placeholder 4"/>
          <p:cNvSpPr txBox="1">
            <a:spLocks/>
          </p:cNvSpPr>
          <p:nvPr/>
        </p:nvSpPr>
        <p:spPr>
          <a:xfrm>
            <a:off x="4629057" y="6473123"/>
            <a:ext cx="1013241" cy="239757"/>
          </a:xfrm>
          <a:prstGeom prst="rect">
            <a:avLst/>
          </a:prstGeom>
        </p:spPr>
        <p:txBody>
          <a:bodyPr/>
          <a:lstStyle>
            <a:defPPr>
              <a:defRPr lang="en-US"/>
            </a:defPPr>
            <a:lvl1pPr marL="0" algn="l" defTabSz="457200" rtl="0" eaLnBrk="1" latinLnBrk="0" hangingPunct="1">
              <a:defRPr sz="1200" b="0" i="0" kern="1200">
                <a:solidFill>
                  <a:schemeClr val="bg1">
                    <a:lumMod val="50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E4930D6-E181-4F4D-8989-5D96AA797112}" type="slidenum">
              <a:rPr lang="en-US" smtClean="0"/>
              <a:t>6</a:t>
            </a:fld>
            <a:endParaRPr lang="en-US" dirty="0"/>
          </a:p>
        </p:txBody>
      </p:sp>
      <p:pic>
        <p:nvPicPr>
          <p:cNvPr id="19" name="Picture 18"/>
          <p:cNvPicPr>
            <a:picLocks noChangeAspect="1"/>
          </p:cNvPicPr>
          <p:nvPr/>
        </p:nvPicPr>
        <p:blipFill rotWithShape="1">
          <a:blip r:embed="rId4">
            <a:extLst>
              <a:ext uri="{28A0092B-C50C-407E-A947-70E740481C1C}">
                <a14:useLocalDpi xmlns:a14="http://schemas.microsoft.com/office/drawing/2010/main" val="0"/>
              </a:ext>
            </a:extLst>
          </a:blip>
          <a:srcRect t="1" b="-830"/>
          <a:stretch/>
        </p:blipFill>
        <p:spPr>
          <a:xfrm>
            <a:off x="6422295" y="3570868"/>
            <a:ext cx="1125889" cy="3018710"/>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85163" y="3473369"/>
            <a:ext cx="1136548" cy="3116208"/>
          </a:xfrm>
          <a:prstGeom prst="rect">
            <a:avLst/>
          </a:prstGeom>
        </p:spPr>
      </p:pic>
      <p:pic>
        <p:nvPicPr>
          <p:cNvPr id="33" name="Picture 32"/>
          <p:cNvPicPr>
            <a:picLocks noChangeAspect="1"/>
          </p:cNvPicPr>
          <p:nvPr/>
        </p:nvPicPr>
        <p:blipFill rotWithShape="1">
          <a:blip r:embed="rId6">
            <a:extLst>
              <a:ext uri="{28A0092B-C50C-407E-A947-70E740481C1C}">
                <a14:useLocalDpi xmlns:a14="http://schemas.microsoft.com/office/drawing/2010/main" val="0"/>
              </a:ext>
            </a:extLst>
          </a:blip>
          <a:srcRect b="-859"/>
          <a:stretch/>
        </p:blipFill>
        <p:spPr>
          <a:xfrm flipH="1">
            <a:off x="7737632" y="3544784"/>
            <a:ext cx="1093753" cy="3059941"/>
          </a:xfrm>
          <a:prstGeom prst="rect">
            <a:avLst/>
          </a:prstGeom>
        </p:spPr>
      </p:pic>
      <p:sp>
        <p:nvSpPr>
          <p:cNvPr id="32" name="Rounded Rectangle 31"/>
          <p:cNvSpPr/>
          <p:nvPr/>
        </p:nvSpPr>
        <p:spPr>
          <a:xfrm>
            <a:off x="424847" y="2362811"/>
            <a:ext cx="3135703" cy="688934"/>
          </a:xfrm>
          <a:prstGeom prst="roundRect">
            <a:avLst>
              <a:gd name="adj" fmla="val 19862"/>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4" name="Content Placeholder 2"/>
          <p:cNvSpPr>
            <a:spLocks noGrp="1"/>
          </p:cNvSpPr>
          <p:nvPr>
            <p:ph idx="1"/>
          </p:nvPr>
        </p:nvSpPr>
        <p:spPr>
          <a:xfrm>
            <a:off x="547873" y="2424736"/>
            <a:ext cx="2910700" cy="552305"/>
          </a:xfrm>
        </p:spPr>
        <p:txBody>
          <a:bodyPr>
            <a:normAutofit fontScale="92500"/>
          </a:bodyPr>
          <a:lstStyle/>
          <a:p>
            <a:pPr algn="ctr"/>
            <a:r>
              <a:rPr lang="en-GB" sz="2800" dirty="0" smtClean="0">
                <a:solidFill>
                  <a:schemeClr val="bg1"/>
                </a:solidFill>
              </a:rPr>
              <a:t>I am a vegetarian</a:t>
            </a:r>
            <a:endParaRPr lang="en-GB" sz="2800" dirty="0">
              <a:solidFill>
                <a:schemeClr val="bg1"/>
              </a:solidFill>
            </a:endParaRPr>
          </a:p>
        </p:txBody>
      </p:sp>
      <p:sp>
        <p:nvSpPr>
          <p:cNvPr id="35" name="Rounded Rectangle 34"/>
          <p:cNvSpPr/>
          <p:nvPr/>
        </p:nvSpPr>
        <p:spPr>
          <a:xfrm>
            <a:off x="3170535" y="1485451"/>
            <a:ext cx="2245313" cy="688934"/>
          </a:xfrm>
          <a:prstGeom prst="roundRect">
            <a:avLst>
              <a:gd name="adj" fmla="val 19862"/>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6" name="Content Placeholder 2"/>
          <p:cNvSpPr>
            <a:spLocks noGrp="1"/>
          </p:cNvSpPr>
          <p:nvPr>
            <p:ph idx="1"/>
          </p:nvPr>
        </p:nvSpPr>
        <p:spPr>
          <a:xfrm>
            <a:off x="3283482" y="1547376"/>
            <a:ext cx="2038741" cy="552305"/>
          </a:xfrm>
        </p:spPr>
        <p:txBody>
          <a:bodyPr>
            <a:normAutofit fontScale="92500"/>
          </a:bodyPr>
          <a:lstStyle/>
          <a:p>
            <a:pPr algn="ctr"/>
            <a:r>
              <a:rPr lang="en-GB" sz="2800" dirty="0" smtClean="0">
                <a:solidFill>
                  <a:schemeClr val="bg1"/>
                </a:solidFill>
              </a:rPr>
              <a:t>I like maths</a:t>
            </a:r>
            <a:endParaRPr lang="en-GB" sz="2800" dirty="0">
              <a:solidFill>
                <a:schemeClr val="bg1"/>
              </a:solidFill>
            </a:endParaRPr>
          </a:p>
        </p:txBody>
      </p:sp>
      <p:sp>
        <p:nvSpPr>
          <p:cNvPr id="37" name="Rounded Rectangle 36"/>
          <p:cNvSpPr/>
          <p:nvPr/>
        </p:nvSpPr>
        <p:spPr>
          <a:xfrm>
            <a:off x="698570" y="1490993"/>
            <a:ext cx="2245313" cy="688934"/>
          </a:xfrm>
          <a:prstGeom prst="roundRect">
            <a:avLst>
              <a:gd name="adj" fmla="val 19862"/>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8" name="Content Placeholder 2"/>
          <p:cNvSpPr>
            <a:spLocks noGrp="1"/>
          </p:cNvSpPr>
          <p:nvPr>
            <p:ph idx="1"/>
          </p:nvPr>
        </p:nvSpPr>
        <p:spPr>
          <a:xfrm>
            <a:off x="811517" y="1552918"/>
            <a:ext cx="2038741" cy="552305"/>
          </a:xfrm>
        </p:spPr>
        <p:txBody>
          <a:bodyPr>
            <a:normAutofit fontScale="92500"/>
          </a:bodyPr>
          <a:lstStyle/>
          <a:p>
            <a:pPr algn="ctr"/>
            <a:r>
              <a:rPr lang="en-GB" sz="2800" dirty="0" smtClean="0">
                <a:solidFill>
                  <a:schemeClr val="bg1"/>
                </a:solidFill>
              </a:rPr>
              <a:t>I like tennis</a:t>
            </a:r>
            <a:endParaRPr lang="en-GB" sz="2800" dirty="0">
              <a:solidFill>
                <a:schemeClr val="bg1"/>
              </a:solidFill>
            </a:endParaRPr>
          </a:p>
        </p:txBody>
      </p:sp>
      <p:sp>
        <p:nvSpPr>
          <p:cNvPr id="39" name="Rounded Rectangle 38"/>
          <p:cNvSpPr/>
          <p:nvPr/>
        </p:nvSpPr>
        <p:spPr>
          <a:xfrm>
            <a:off x="4117075" y="2361943"/>
            <a:ext cx="2621773" cy="688934"/>
          </a:xfrm>
          <a:prstGeom prst="roundRect">
            <a:avLst>
              <a:gd name="adj" fmla="val 19862"/>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0" name="Content Placeholder 2"/>
          <p:cNvSpPr>
            <a:spLocks noGrp="1"/>
          </p:cNvSpPr>
          <p:nvPr>
            <p:ph idx="1"/>
          </p:nvPr>
        </p:nvSpPr>
        <p:spPr>
          <a:xfrm>
            <a:off x="4246088" y="2492448"/>
            <a:ext cx="2385817" cy="552305"/>
          </a:xfrm>
        </p:spPr>
        <p:txBody>
          <a:bodyPr>
            <a:normAutofit fontScale="85000" lnSpcReduction="10000"/>
          </a:bodyPr>
          <a:lstStyle/>
          <a:p>
            <a:pPr algn="ctr"/>
            <a:r>
              <a:rPr lang="en-GB" sz="2800" dirty="0" smtClean="0">
                <a:solidFill>
                  <a:schemeClr val="bg1"/>
                </a:solidFill>
              </a:rPr>
              <a:t>I love make-up</a:t>
            </a:r>
            <a:endParaRPr lang="en-GB" sz="2800" dirty="0">
              <a:solidFill>
                <a:schemeClr val="bg1"/>
              </a:solidFill>
            </a:endParaRPr>
          </a:p>
        </p:txBody>
      </p:sp>
      <p:sp>
        <p:nvSpPr>
          <p:cNvPr id="43" name="Rounded Rectangle 42"/>
          <p:cNvSpPr/>
          <p:nvPr/>
        </p:nvSpPr>
        <p:spPr>
          <a:xfrm>
            <a:off x="424847" y="5113693"/>
            <a:ext cx="3135703" cy="640025"/>
          </a:xfrm>
          <a:prstGeom prst="roundRect">
            <a:avLst>
              <a:gd name="adj" fmla="val 19862"/>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4" name="Content Placeholder 2"/>
          <p:cNvSpPr>
            <a:spLocks noGrp="1"/>
          </p:cNvSpPr>
          <p:nvPr>
            <p:ph idx="1"/>
          </p:nvPr>
        </p:nvSpPr>
        <p:spPr>
          <a:xfrm>
            <a:off x="547873" y="5201413"/>
            <a:ext cx="2910700" cy="552305"/>
          </a:xfrm>
        </p:spPr>
        <p:txBody>
          <a:bodyPr>
            <a:normAutofit fontScale="92500"/>
          </a:bodyPr>
          <a:lstStyle/>
          <a:p>
            <a:pPr algn="ctr"/>
            <a:r>
              <a:rPr lang="en-GB" sz="2800" dirty="0" smtClean="0">
                <a:solidFill>
                  <a:schemeClr val="bg1"/>
                </a:solidFill>
              </a:rPr>
              <a:t>I am </a:t>
            </a:r>
            <a:r>
              <a:rPr lang="en-GB" sz="2800" dirty="0" smtClean="0">
                <a:solidFill>
                  <a:schemeClr val="bg1"/>
                </a:solidFill>
              </a:rPr>
              <a:t>a bus driver</a:t>
            </a:r>
            <a:endParaRPr lang="en-GB" sz="2800" dirty="0">
              <a:solidFill>
                <a:schemeClr val="bg1"/>
              </a:solidFill>
            </a:endParaRPr>
          </a:p>
        </p:txBody>
      </p:sp>
      <p:sp>
        <p:nvSpPr>
          <p:cNvPr id="45" name="Rounded Rectangle 44"/>
          <p:cNvSpPr/>
          <p:nvPr/>
        </p:nvSpPr>
        <p:spPr>
          <a:xfrm>
            <a:off x="681731" y="3231989"/>
            <a:ext cx="4013434" cy="688934"/>
          </a:xfrm>
          <a:prstGeom prst="roundRect">
            <a:avLst>
              <a:gd name="adj" fmla="val 19862"/>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6" name="Content Placeholder 2"/>
          <p:cNvSpPr>
            <a:spLocks noGrp="1"/>
          </p:cNvSpPr>
          <p:nvPr>
            <p:ph idx="1"/>
          </p:nvPr>
        </p:nvSpPr>
        <p:spPr>
          <a:xfrm>
            <a:off x="783247" y="3339634"/>
            <a:ext cx="3827765" cy="552305"/>
          </a:xfrm>
        </p:spPr>
        <p:txBody>
          <a:bodyPr>
            <a:normAutofit fontScale="85000" lnSpcReduction="10000"/>
          </a:bodyPr>
          <a:lstStyle/>
          <a:p>
            <a:pPr algn="ctr"/>
            <a:r>
              <a:rPr lang="en-GB" sz="2800" dirty="0" smtClean="0">
                <a:solidFill>
                  <a:schemeClr val="bg1"/>
                </a:solidFill>
              </a:rPr>
              <a:t>I have a criminal record</a:t>
            </a:r>
            <a:endParaRPr lang="en-GB" sz="2800" dirty="0">
              <a:solidFill>
                <a:schemeClr val="bg1"/>
              </a:solidFill>
            </a:endParaRPr>
          </a:p>
        </p:txBody>
      </p:sp>
      <p:sp>
        <p:nvSpPr>
          <p:cNvPr id="47" name="Rounded Rectangle 46"/>
          <p:cNvSpPr/>
          <p:nvPr/>
        </p:nvSpPr>
        <p:spPr>
          <a:xfrm>
            <a:off x="5683505" y="1217935"/>
            <a:ext cx="3111308" cy="1045797"/>
          </a:xfrm>
          <a:prstGeom prst="roundRect">
            <a:avLst>
              <a:gd name="adj" fmla="val 19862"/>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8" name="Content Placeholder 2"/>
          <p:cNvSpPr>
            <a:spLocks noGrp="1"/>
          </p:cNvSpPr>
          <p:nvPr>
            <p:ph idx="1"/>
          </p:nvPr>
        </p:nvSpPr>
        <p:spPr>
          <a:xfrm>
            <a:off x="5683505" y="1244019"/>
            <a:ext cx="3111308" cy="983873"/>
          </a:xfrm>
        </p:spPr>
        <p:txBody>
          <a:bodyPr>
            <a:normAutofit/>
          </a:bodyPr>
          <a:lstStyle/>
          <a:p>
            <a:pPr algn="ctr"/>
            <a:r>
              <a:rPr lang="en-GB" sz="2800" dirty="0" smtClean="0">
                <a:solidFill>
                  <a:schemeClr val="bg1"/>
                </a:solidFill>
              </a:rPr>
              <a:t>I paint people’s</a:t>
            </a:r>
            <a:br>
              <a:rPr lang="en-GB" sz="2800" dirty="0" smtClean="0">
                <a:solidFill>
                  <a:schemeClr val="bg1"/>
                </a:solidFill>
              </a:rPr>
            </a:br>
            <a:r>
              <a:rPr lang="en-GB" sz="2800" dirty="0" smtClean="0">
                <a:solidFill>
                  <a:schemeClr val="bg1"/>
                </a:solidFill>
              </a:rPr>
              <a:t>nails</a:t>
            </a:r>
            <a:r>
              <a:rPr lang="en-GB" sz="2800" dirty="0">
                <a:solidFill>
                  <a:schemeClr val="bg1"/>
                </a:solidFill>
              </a:rPr>
              <a:t> </a:t>
            </a:r>
            <a:r>
              <a:rPr lang="en-GB" sz="2800" dirty="0" smtClean="0">
                <a:solidFill>
                  <a:schemeClr val="bg1"/>
                </a:solidFill>
              </a:rPr>
              <a:t>for a living</a:t>
            </a:r>
            <a:endParaRPr lang="en-GB" sz="2800" dirty="0">
              <a:solidFill>
                <a:schemeClr val="bg1"/>
              </a:solidFill>
            </a:endParaRPr>
          </a:p>
        </p:txBody>
      </p:sp>
      <p:sp>
        <p:nvSpPr>
          <p:cNvPr id="51" name="Rounded Rectangle 50"/>
          <p:cNvSpPr/>
          <p:nvPr/>
        </p:nvSpPr>
        <p:spPr>
          <a:xfrm>
            <a:off x="1131409" y="4171274"/>
            <a:ext cx="2946992" cy="860199"/>
          </a:xfrm>
          <a:prstGeom prst="roundRect">
            <a:avLst>
              <a:gd name="adj" fmla="val 19862"/>
            </a:avLst>
          </a:prstGeom>
          <a:solidFill>
            <a:srgbClr val="7030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2" name="Content Placeholder 2"/>
          <p:cNvSpPr>
            <a:spLocks noGrp="1"/>
          </p:cNvSpPr>
          <p:nvPr>
            <p:ph idx="1"/>
          </p:nvPr>
        </p:nvSpPr>
        <p:spPr>
          <a:xfrm>
            <a:off x="1173486" y="4278920"/>
            <a:ext cx="2862839" cy="679199"/>
          </a:xfrm>
        </p:spPr>
        <p:txBody>
          <a:bodyPr>
            <a:normAutofit fontScale="85000" lnSpcReduction="20000"/>
          </a:bodyPr>
          <a:lstStyle/>
          <a:p>
            <a:pPr algn="ctr"/>
            <a:r>
              <a:rPr lang="en-GB" sz="2800" dirty="0" smtClean="0">
                <a:solidFill>
                  <a:schemeClr val="bg1"/>
                </a:solidFill>
              </a:rPr>
              <a:t>I play basketball</a:t>
            </a:r>
            <a:br>
              <a:rPr lang="en-GB" sz="2800" dirty="0" smtClean="0">
                <a:solidFill>
                  <a:schemeClr val="bg1"/>
                </a:solidFill>
              </a:rPr>
            </a:br>
            <a:r>
              <a:rPr lang="en-GB" sz="2800" dirty="0" smtClean="0">
                <a:solidFill>
                  <a:schemeClr val="bg1"/>
                </a:solidFill>
              </a:rPr>
              <a:t>for my local team</a:t>
            </a:r>
            <a:endParaRPr lang="en-GB" sz="2800" dirty="0">
              <a:solidFill>
                <a:schemeClr val="bg1"/>
              </a:solidFill>
            </a:endParaRPr>
          </a:p>
        </p:txBody>
      </p:sp>
    </p:spTree>
    <p:extLst>
      <p:ext uri="{BB962C8B-B14F-4D97-AF65-F5344CB8AC3E}">
        <p14:creationId xmlns:p14="http://schemas.microsoft.com/office/powerpoint/2010/main" val="16536214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7282538" y="948535"/>
            <a:ext cx="1468960" cy="1425390"/>
          </a:xfrm>
          <a:prstGeom prst="rect">
            <a:avLst/>
          </a:prstGeom>
        </p:spPr>
      </p:pic>
      <p:sp>
        <p:nvSpPr>
          <p:cNvPr id="13" name="Footer Placeholder 4"/>
          <p:cNvSpPr txBox="1">
            <a:spLocks/>
          </p:cNvSpPr>
          <p:nvPr/>
        </p:nvSpPr>
        <p:spPr>
          <a:xfrm>
            <a:off x="7784356" y="6435349"/>
            <a:ext cx="1172882" cy="277532"/>
          </a:xfrm>
          <a:prstGeom prst="rect">
            <a:avLst/>
          </a:prstGeom>
        </p:spPr>
        <p:txBody>
          <a:bodyPr/>
          <a:lstStyle>
            <a:defPPr>
              <a:defRPr lang="en-US"/>
            </a:defPPr>
            <a:lvl1pPr marL="0" algn="l" defTabSz="457200" rtl="0" eaLnBrk="1" latinLnBrk="0" hangingPunct="1">
              <a:defRPr sz="1200" b="0" i="0" kern="1200">
                <a:solidFill>
                  <a:schemeClr val="bg1">
                    <a:lumMod val="50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E4930D6-E181-4F4D-8989-5D96AA797112}" type="slidenum">
              <a:rPr lang="en-US" smtClean="0"/>
              <a:t>7</a:t>
            </a:fld>
            <a:endParaRPr lang="en-US" dirty="0"/>
          </a:p>
        </p:txBody>
      </p:sp>
      <p:sp>
        <p:nvSpPr>
          <p:cNvPr id="14" name="Content Placeholder 2"/>
          <p:cNvSpPr>
            <a:spLocks noGrp="1"/>
          </p:cNvSpPr>
          <p:nvPr>
            <p:ph idx="1"/>
          </p:nvPr>
        </p:nvSpPr>
        <p:spPr>
          <a:xfrm>
            <a:off x="555524" y="1443738"/>
            <a:ext cx="4828006" cy="4728461"/>
          </a:xfrm>
        </p:spPr>
        <p:txBody>
          <a:bodyPr>
            <a:noAutofit/>
          </a:bodyPr>
          <a:lstStyle/>
          <a:p>
            <a:pPr>
              <a:buClr>
                <a:schemeClr val="tx2"/>
              </a:buClr>
            </a:pPr>
            <a:r>
              <a:rPr lang="en-GB" sz="2000" b="0" dirty="0">
                <a:solidFill>
                  <a:schemeClr val="tx1"/>
                </a:solidFill>
                <a:latin typeface="Arial" charset="0"/>
                <a:ea typeface="Arial" charset="0"/>
                <a:cs typeface="Arial" charset="0"/>
              </a:rPr>
              <a:t>A </a:t>
            </a:r>
            <a:r>
              <a:rPr lang="en-GB" sz="2000" dirty="0">
                <a:solidFill>
                  <a:schemeClr val="tx1"/>
                </a:solidFill>
                <a:latin typeface="Arial" charset="0"/>
                <a:ea typeface="Arial" charset="0"/>
                <a:cs typeface="Arial" charset="0"/>
              </a:rPr>
              <a:t>stereotype</a:t>
            </a:r>
            <a:r>
              <a:rPr lang="en-GB" sz="2000" b="0" dirty="0">
                <a:solidFill>
                  <a:schemeClr val="tx1"/>
                </a:solidFill>
                <a:latin typeface="Arial" charset="0"/>
                <a:ea typeface="Arial" charset="0"/>
                <a:cs typeface="Arial" charset="0"/>
              </a:rPr>
              <a:t> is an idea about a group of people that's believed by a lot of people. Stereotypes are </a:t>
            </a:r>
            <a:r>
              <a:rPr lang="en-GB" sz="2000" dirty="0">
                <a:solidFill>
                  <a:schemeClr val="tx1"/>
                </a:solidFill>
                <a:latin typeface="Arial" charset="0"/>
                <a:ea typeface="Arial" charset="0"/>
                <a:cs typeface="Arial" charset="0"/>
              </a:rPr>
              <a:t>not </a:t>
            </a:r>
            <a:r>
              <a:rPr lang="en-GB" sz="2000" dirty="0" smtClean="0">
                <a:solidFill>
                  <a:schemeClr val="tx1"/>
                </a:solidFill>
                <a:latin typeface="Arial" charset="0"/>
                <a:ea typeface="Arial" charset="0"/>
                <a:cs typeface="Arial" charset="0"/>
              </a:rPr>
              <a:t>based on </a:t>
            </a:r>
            <a:r>
              <a:rPr lang="en-GB" sz="2000" dirty="0">
                <a:solidFill>
                  <a:schemeClr val="tx1"/>
                </a:solidFill>
                <a:latin typeface="Arial" charset="0"/>
                <a:ea typeface="Arial" charset="0"/>
                <a:cs typeface="Arial" charset="0"/>
              </a:rPr>
              <a:t>fact</a:t>
            </a:r>
            <a:r>
              <a:rPr lang="en-GB" sz="2000" b="0" dirty="0">
                <a:solidFill>
                  <a:schemeClr val="tx1"/>
                </a:solidFill>
                <a:latin typeface="Arial" charset="0"/>
                <a:ea typeface="Arial" charset="0"/>
                <a:cs typeface="Arial" charset="0"/>
              </a:rPr>
              <a:t>. Instead, stereotypes are based on </a:t>
            </a:r>
            <a:r>
              <a:rPr lang="en-GB" sz="2000" dirty="0">
                <a:solidFill>
                  <a:schemeClr val="tx1"/>
                </a:solidFill>
                <a:latin typeface="Arial" charset="0"/>
                <a:ea typeface="Arial" charset="0"/>
                <a:cs typeface="Arial" charset="0"/>
              </a:rPr>
              <a:t>opinions or feelings</a:t>
            </a:r>
            <a:r>
              <a:rPr lang="en-GB" sz="2000" b="0" dirty="0">
                <a:solidFill>
                  <a:schemeClr val="tx1"/>
                </a:solidFill>
                <a:latin typeface="Arial" charset="0"/>
                <a:ea typeface="Arial" charset="0"/>
                <a:cs typeface="Arial" charset="0"/>
              </a:rPr>
              <a:t>. Stereotypes are often negative because they assume everyone in a certain group is the same or acts the same way. All groups are made up of people who have different personalities, strengths and </a:t>
            </a:r>
            <a:r>
              <a:rPr lang="en-GB" sz="2000" b="0" dirty="0" smtClean="0">
                <a:solidFill>
                  <a:schemeClr val="tx1"/>
                </a:solidFill>
                <a:latin typeface="Arial" charset="0"/>
                <a:ea typeface="Arial" charset="0"/>
                <a:cs typeface="Arial" charset="0"/>
              </a:rPr>
              <a:t>weaknesses.</a:t>
            </a:r>
            <a:br>
              <a:rPr lang="en-GB" sz="2000" b="0" dirty="0" smtClean="0">
                <a:solidFill>
                  <a:schemeClr val="tx1"/>
                </a:solidFill>
                <a:latin typeface="Arial" charset="0"/>
                <a:ea typeface="Arial" charset="0"/>
                <a:cs typeface="Arial" charset="0"/>
              </a:rPr>
            </a:br>
            <a:r>
              <a:rPr lang="en-GB" sz="2000" b="0" dirty="0" smtClean="0">
                <a:solidFill>
                  <a:schemeClr val="tx1"/>
                </a:solidFill>
                <a:latin typeface="Arial" charset="0"/>
                <a:ea typeface="Arial" charset="0"/>
                <a:cs typeface="Arial" charset="0"/>
              </a:rPr>
              <a:t>A </a:t>
            </a:r>
            <a:r>
              <a:rPr lang="en-GB" sz="2000" b="0" dirty="0">
                <a:solidFill>
                  <a:schemeClr val="tx1"/>
                </a:solidFill>
                <a:latin typeface="Arial" charset="0"/>
                <a:ea typeface="Arial" charset="0"/>
                <a:cs typeface="Arial" charset="0"/>
              </a:rPr>
              <a:t>stereotype about a certain group of people could turn into a prejudice and discrimination</a:t>
            </a:r>
            <a:r>
              <a:rPr lang="en-GB" sz="2000" b="0" dirty="0" smtClean="0">
                <a:solidFill>
                  <a:schemeClr val="tx1"/>
                </a:solidFill>
                <a:latin typeface="Arial" charset="0"/>
                <a:ea typeface="Arial" charset="0"/>
                <a:cs typeface="Arial" charset="0"/>
              </a:rPr>
              <a:t>.’</a:t>
            </a:r>
          </a:p>
          <a:p>
            <a:pPr>
              <a:buClr>
                <a:schemeClr val="tx2"/>
              </a:buClr>
            </a:pPr>
            <a:r>
              <a:rPr lang="en-GB" sz="1400" b="0" dirty="0" smtClean="0">
                <a:solidFill>
                  <a:schemeClr val="tx1"/>
                </a:solidFill>
                <a:latin typeface="Arial" charset="0"/>
                <a:ea typeface="Arial" charset="0"/>
                <a:cs typeface="Arial" charset="0"/>
              </a:rPr>
              <a:t>(Childline.org.uk)</a:t>
            </a:r>
            <a:endParaRPr lang="en-GB" sz="1400" b="0" dirty="0">
              <a:solidFill>
                <a:schemeClr val="tx1"/>
              </a:solidFill>
              <a:latin typeface="Arial" charset="0"/>
              <a:ea typeface="Arial" charset="0"/>
              <a:cs typeface="Arial" charset="0"/>
            </a:endParaRPr>
          </a:p>
          <a:p>
            <a:pPr>
              <a:buClr>
                <a:schemeClr val="tx2"/>
              </a:buClr>
            </a:pPr>
            <a:endParaRPr lang="en-GB" sz="1900" b="0" dirty="0" smtClean="0">
              <a:solidFill>
                <a:schemeClr val="tx1"/>
              </a:solidFill>
            </a:endParaRPr>
          </a:p>
        </p:txBody>
      </p:sp>
      <p:sp>
        <p:nvSpPr>
          <p:cNvPr id="11" name="Title 1"/>
          <p:cNvSpPr txBox="1">
            <a:spLocks/>
          </p:cNvSpPr>
          <p:nvPr/>
        </p:nvSpPr>
        <p:spPr>
          <a:xfrm>
            <a:off x="457200" y="176948"/>
            <a:ext cx="8500038" cy="114300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4400" b="1" i="0" kern="1200">
                <a:solidFill>
                  <a:srgbClr val="0D4296"/>
                </a:solidFill>
                <a:latin typeface="Arial"/>
                <a:ea typeface="+mj-ea"/>
                <a:cs typeface="Arial"/>
              </a:defRPr>
            </a:lvl1pPr>
          </a:lstStyle>
          <a:p>
            <a:r>
              <a:rPr lang="en-US" dirty="0" smtClean="0"/>
              <a:t>What is a stereotype?</a:t>
            </a:r>
            <a:endParaRPr lang="en-US" dirty="0"/>
          </a:p>
        </p:txBody>
      </p:sp>
      <p:pic>
        <p:nvPicPr>
          <p:cNvPr id="8" name="Picture 7" descr="MM_emo-03.png"/>
          <p:cNvPicPr>
            <a:picLocks noChangeAspect="1"/>
          </p:cNvPicPr>
          <p:nvPr/>
        </p:nvPicPr>
        <p:blipFill rotWithShape="1">
          <a:blip r:embed="rId4">
            <a:extLst>
              <a:ext uri="{28A0092B-C50C-407E-A947-70E740481C1C}">
                <a14:useLocalDpi xmlns:a14="http://schemas.microsoft.com/office/drawing/2010/main" val="0"/>
              </a:ext>
            </a:extLst>
          </a:blip>
          <a:srcRect l="39706" t="5928" r="40033" b="43436"/>
          <a:stretch/>
        </p:blipFill>
        <p:spPr>
          <a:xfrm>
            <a:off x="5020309" y="2373925"/>
            <a:ext cx="3364796" cy="4484076"/>
          </a:xfrm>
          <a:prstGeom prst="rect">
            <a:avLst/>
          </a:prstGeom>
        </p:spPr>
      </p:pic>
    </p:spTree>
    <p:extLst>
      <p:ext uri="{BB962C8B-B14F-4D97-AF65-F5344CB8AC3E}">
        <p14:creationId xmlns:p14="http://schemas.microsoft.com/office/powerpoint/2010/main" val="464267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8352"/>
            <a:ext cx="8229600" cy="1143000"/>
          </a:xfrm>
        </p:spPr>
        <p:txBody>
          <a:bodyPr>
            <a:normAutofit fontScale="90000"/>
          </a:bodyPr>
          <a:lstStyle/>
          <a:p>
            <a:r>
              <a:rPr lang="en-US" dirty="0" smtClean="0"/>
              <a:t>Exploring and challenging stereotypes</a:t>
            </a:r>
            <a:endParaRPr lang="en-US" dirty="0"/>
          </a:p>
        </p:txBody>
      </p:sp>
      <p:sp>
        <p:nvSpPr>
          <p:cNvPr id="14" name="Footer Placeholder 4"/>
          <p:cNvSpPr txBox="1">
            <a:spLocks/>
          </p:cNvSpPr>
          <p:nvPr/>
        </p:nvSpPr>
        <p:spPr>
          <a:xfrm>
            <a:off x="7784356" y="6435349"/>
            <a:ext cx="1172882" cy="277532"/>
          </a:xfrm>
          <a:prstGeom prst="rect">
            <a:avLst/>
          </a:prstGeom>
        </p:spPr>
        <p:txBody>
          <a:bodyPr/>
          <a:lstStyle>
            <a:defPPr>
              <a:defRPr lang="en-US"/>
            </a:defPPr>
            <a:lvl1pPr marL="0" algn="l" defTabSz="457200" rtl="0" eaLnBrk="1" latinLnBrk="0" hangingPunct="1">
              <a:defRPr sz="1200" b="0" i="0" kern="1200">
                <a:solidFill>
                  <a:schemeClr val="bg1">
                    <a:lumMod val="50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E4930D6-E181-4F4D-8989-5D96AA797112}" type="slidenum">
              <a:rPr lang="en-US" smtClean="0"/>
              <a:t>8</a:t>
            </a:fld>
            <a:endParaRPr lang="en-US" dirty="0"/>
          </a:p>
        </p:txBody>
      </p:sp>
      <p:sp>
        <p:nvSpPr>
          <p:cNvPr id="15" name="Content Placeholder 3"/>
          <p:cNvSpPr>
            <a:spLocks noGrp="1"/>
          </p:cNvSpPr>
          <p:nvPr>
            <p:ph idx="13"/>
          </p:nvPr>
        </p:nvSpPr>
        <p:spPr>
          <a:xfrm>
            <a:off x="457200" y="1941095"/>
            <a:ext cx="3714750" cy="4321439"/>
          </a:xfrm>
        </p:spPr>
        <p:txBody>
          <a:bodyPr>
            <a:normAutofit/>
          </a:bodyPr>
          <a:lstStyle/>
          <a:p>
            <a:pPr indent="0">
              <a:lnSpc>
                <a:spcPct val="110000"/>
              </a:lnSpc>
              <a:spcBef>
                <a:spcPts val="600"/>
              </a:spcBef>
              <a:buNone/>
            </a:pPr>
            <a:r>
              <a:rPr lang="en-GB" b="1" dirty="0" smtClean="0">
                <a:solidFill>
                  <a:srgbClr val="000000"/>
                </a:solidFill>
              </a:rPr>
              <a:t>What are some examples of stereotypes</a:t>
            </a:r>
            <a:r>
              <a:rPr lang="en-GB" b="1" dirty="0" smtClean="0">
                <a:solidFill>
                  <a:srgbClr val="000000"/>
                </a:solidFill>
              </a:rPr>
              <a:t>?</a:t>
            </a:r>
            <a:endParaRPr lang="en-GB" b="1" dirty="0" smtClean="0">
              <a:solidFill>
                <a:srgbClr val="000000"/>
              </a:solidFill>
            </a:endParaRPr>
          </a:p>
          <a:p>
            <a:pPr marL="180000" indent="-180000">
              <a:lnSpc>
                <a:spcPct val="110000"/>
              </a:lnSpc>
              <a:spcBef>
                <a:spcPts val="600"/>
              </a:spcBef>
            </a:pPr>
            <a:r>
              <a:rPr lang="en-GB" dirty="0" smtClean="0">
                <a:solidFill>
                  <a:srgbClr val="000000"/>
                </a:solidFill>
              </a:rPr>
              <a:t>Boys shouldn’t do ballet</a:t>
            </a:r>
          </a:p>
          <a:p>
            <a:pPr marL="180000" indent="-180000">
              <a:lnSpc>
                <a:spcPct val="110000"/>
              </a:lnSpc>
              <a:spcBef>
                <a:spcPts val="600"/>
              </a:spcBef>
            </a:pPr>
            <a:r>
              <a:rPr lang="en-GB" dirty="0" smtClean="0">
                <a:solidFill>
                  <a:srgbClr val="000000"/>
                </a:solidFill>
              </a:rPr>
              <a:t>Girls aren’t any good</a:t>
            </a:r>
            <a:br>
              <a:rPr lang="en-GB" dirty="0" smtClean="0">
                <a:solidFill>
                  <a:srgbClr val="000000"/>
                </a:solidFill>
              </a:rPr>
            </a:br>
            <a:r>
              <a:rPr lang="en-GB" dirty="0" smtClean="0">
                <a:solidFill>
                  <a:srgbClr val="000000"/>
                </a:solidFill>
              </a:rPr>
              <a:t>at sport</a:t>
            </a:r>
          </a:p>
          <a:p>
            <a:pPr marL="180000" indent="-180000">
              <a:lnSpc>
                <a:spcPct val="110000"/>
              </a:lnSpc>
              <a:spcBef>
                <a:spcPts val="600"/>
              </a:spcBef>
            </a:pPr>
            <a:r>
              <a:rPr lang="en-GB" dirty="0" smtClean="0">
                <a:solidFill>
                  <a:srgbClr val="000000"/>
                </a:solidFill>
              </a:rPr>
              <a:t>A woman’s place</a:t>
            </a:r>
            <a:br>
              <a:rPr lang="en-GB" dirty="0" smtClean="0">
                <a:solidFill>
                  <a:srgbClr val="000000"/>
                </a:solidFill>
              </a:rPr>
            </a:br>
            <a:r>
              <a:rPr lang="en-GB" dirty="0" smtClean="0">
                <a:solidFill>
                  <a:srgbClr val="000000"/>
                </a:solidFill>
              </a:rPr>
              <a:t>is in the kitchen</a:t>
            </a:r>
          </a:p>
          <a:p>
            <a:pPr marL="180000" indent="-180000">
              <a:lnSpc>
                <a:spcPct val="110000"/>
              </a:lnSpc>
              <a:spcBef>
                <a:spcPts val="600"/>
              </a:spcBef>
            </a:pPr>
            <a:r>
              <a:rPr lang="en-GB" dirty="0" smtClean="0">
                <a:solidFill>
                  <a:srgbClr val="000000"/>
                </a:solidFill>
              </a:rPr>
              <a:t>All teenagers are rude</a:t>
            </a:r>
          </a:p>
          <a:p>
            <a:pPr marL="180000" indent="-180000">
              <a:lnSpc>
                <a:spcPct val="110000"/>
              </a:lnSpc>
              <a:spcBef>
                <a:spcPts val="600"/>
              </a:spcBef>
            </a:pPr>
            <a:r>
              <a:rPr lang="en-GB" dirty="0" smtClean="0">
                <a:solidFill>
                  <a:srgbClr val="000000"/>
                </a:solidFill>
              </a:rPr>
              <a:t>Women aren’t as</a:t>
            </a:r>
            <a:br>
              <a:rPr lang="en-GB" dirty="0" smtClean="0">
                <a:solidFill>
                  <a:srgbClr val="000000"/>
                </a:solidFill>
              </a:rPr>
            </a:br>
            <a:r>
              <a:rPr lang="en-GB" dirty="0" smtClean="0">
                <a:solidFill>
                  <a:srgbClr val="000000"/>
                </a:solidFill>
              </a:rPr>
              <a:t>clever as men</a:t>
            </a:r>
          </a:p>
        </p:txBody>
      </p:sp>
      <p:sp>
        <p:nvSpPr>
          <p:cNvPr id="16" name="Content Placeholder 3"/>
          <p:cNvSpPr txBox="1">
            <a:spLocks/>
          </p:cNvSpPr>
          <p:nvPr/>
        </p:nvSpPr>
        <p:spPr>
          <a:xfrm>
            <a:off x="4794885" y="2978388"/>
            <a:ext cx="3714750" cy="3142860"/>
          </a:xfrm>
          <a:prstGeom prst="rect">
            <a:avLst/>
          </a:prstGeom>
        </p:spPr>
        <p:txBody>
          <a:bodyPr vert="horz" lIns="91440" tIns="45720" rIns="91440" bIns="45720" rtlCol="0">
            <a:noAutofit/>
          </a:bodyPr>
          <a:lstStyle>
            <a:lvl1pPr marL="0" indent="180000" algn="l" defTabSz="457200" rtl="0" eaLnBrk="1" latinLnBrk="0" hangingPunct="1">
              <a:lnSpc>
                <a:spcPct val="100000"/>
              </a:lnSpc>
              <a:spcBef>
                <a:spcPts val="0"/>
              </a:spcBef>
              <a:buClr>
                <a:srgbClr val="0D4296"/>
              </a:buClr>
              <a:buFont typeface="Arial"/>
              <a:buChar char="•"/>
              <a:defRPr sz="2000" b="0" i="0" kern="0" baseline="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80000" indent="-180000">
              <a:lnSpc>
                <a:spcPct val="110000"/>
              </a:lnSpc>
              <a:spcBef>
                <a:spcPts val="600"/>
              </a:spcBef>
            </a:pPr>
            <a:r>
              <a:rPr lang="en-GB" dirty="0">
                <a:solidFill>
                  <a:srgbClr val="000000"/>
                </a:solidFill>
              </a:rPr>
              <a:t>Children don’t enjoy</a:t>
            </a:r>
            <a:br>
              <a:rPr lang="en-GB" dirty="0">
                <a:solidFill>
                  <a:srgbClr val="000000"/>
                </a:solidFill>
              </a:rPr>
            </a:br>
            <a:r>
              <a:rPr lang="en-GB" dirty="0">
                <a:solidFill>
                  <a:srgbClr val="000000"/>
                </a:solidFill>
              </a:rPr>
              <a:t>eating healthy </a:t>
            </a:r>
            <a:r>
              <a:rPr lang="en-GB" dirty="0" smtClean="0">
                <a:solidFill>
                  <a:srgbClr val="000000"/>
                </a:solidFill>
              </a:rPr>
              <a:t>food</a:t>
            </a:r>
          </a:p>
          <a:p>
            <a:pPr marL="180000" indent="-180000">
              <a:lnSpc>
                <a:spcPct val="110000"/>
              </a:lnSpc>
              <a:spcBef>
                <a:spcPts val="600"/>
              </a:spcBef>
            </a:pPr>
            <a:r>
              <a:rPr lang="en-GB" dirty="0" smtClean="0">
                <a:solidFill>
                  <a:srgbClr val="000000"/>
                </a:solidFill>
              </a:rPr>
              <a:t>All Americans are fat</a:t>
            </a:r>
          </a:p>
          <a:p>
            <a:pPr marL="180000" indent="-180000">
              <a:lnSpc>
                <a:spcPct val="110000"/>
              </a:lnSpc>
              <a:spcBef>
                <a:spcPts val="600"/>
              </a:spcBef>
            </a:pPr>
            <a:r>
              <a:rPr lang="en-GB" dirty="0" smtClean="0">
                <a:solidFill>
                  <a:srgbClr val="000000"/>
                </a:solidFill>
              </a:rPr>
              <a:t>Poor </a:t>
            </a:r>
            <a:r>
              <a:rPr lang="en-GB" dirty="0">
                <a:solidFill>
                  <a:srgbClr val="000000"/>
                </a:solidFill>
              </a:rPr>
              <a:t>people</a:t>
            </a:r>
            <a:r>
              <a:rPr lang="en-GB" dirty="0" smtClean="0">
                <a:solidFill>
                  <a:srgbClr val="000000"/>
                </a:solidFill>
              </a:rPr>
              <a:t> are lazy</a:t>
            </a:r>
          </a:p>
          <a:p>
            <a:pPr marL="180000" indent="-180000">
              <a:lnSpc>
                <a:spcPct val="110000"/>
              </a:lnSpc>
              <a:spcBef>
                <a:spcPts val="600"/>
              </a:spcBef>
            </a:pPr>
            <a:r>
              <a:rPr lang="en-GB" dirty="0" smtClean="0">
                <a:solidFill>
                  <a:srgbClr val="000000"/>
                </a:solidFill>
              </a:rPr>
              <a:t>Men are messy and unclean</a:t>
            </a:r>
          </a:p>
          <a:p>
            <a:pPr indent="0">
              <a:lnSpc>
                <a:spcPct val="110000"/>
              </a:lnSpc>
              <a:spcBef>
                <a:spcPts val="600"/>
              </a:spcBef>
              <a:buNone/>
            </a:pPr>
            <a:r>
              <a:rPr lang="en-GB" b="1" dirty="0" smtClean="0">
                <a:solidFill>
                  <a:srgbClr val="000000"/>
                </a:solidFill>
              </a:rPr>
              <a:t>How could we challenge these stereotypes?</a:t>
            </a:r>
            <a:endParaRPr lang="en-GB" b="1" dirty="0">
              <a:solidFill>
                <a:srgbClr val="000000"/>
              </a:solidFill>
            </a:endParaRPr>
          </a:p>
        </p:txBody>
      </p:sp>
      <p:sp>
        <p:nvSpPr>
          <p:cNvPr id="19" name="Rounded Rectangle 18"/>
          <p:cNvSpPr/>
          <p:nvPr/>
        </p:nvSpPr>
        <p:spPr>
          <a:xfrm>
            <a:off x="5713300" y="1551352"/>
            <a:ext cx="2699706" cy="941471"/>
          </a:xfrm>
          <a:prstGeom prst="roundRect">
            <a:avLst>
              <a:gd name="adj" fmla="val 19862"/>
            </a:avLst>
          </a:prstGeom>
          <a:solidFill>
            <a:srgbClr val="36A7E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 name="Right Triangle 19"/>
          <p:cNvSpPr/>
          <p:nvPr/>
        </p:nvSpPr>
        <p:spPr>
          <a:xfrm flipH="1" flipV="1">
            <a:off x="7063153" y="2180072"/>
            <a:ext cx="1074615" cy="625502"/>
          </a:xfrm>
          <a:prstGeom prst="rtTriangle">
            <a:avLst/>
          </a:prstGeom>
          <a:solidFill>
            <a:srgbClr val="36A7E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1" name="Content Placeholder 2"/>
          <p:cNvSpPr>
            <a:spLocks noGrp="1"/>
          </p:cNvSpPr>
          <p:nvPr>
            <p:ph idx="1"/>
          </p:nvPr>
        </p:nvSpPr>
        <p:spPr>
          <a:xfrm>
            <a:off x="5856620" y="1748037"/>
            <a:ext cx="2414474" cy="644176"/>
          </a:xfrm>
        </p:spPr>
        <p:txBody>
          <a:bodyPr>
            <a:normAutofit/>
          </a:bodyPr>
          <a:lstStyle/>
          <a:p>
            <a:r>
              <a:rPr lang="en-GB" sz="2800" dirty="0" smtClean="0">
                <a:solidFill>
                  <a:schemeClr val="bg1"/>
                </a:solidFill>
              </a:rPr>
              <a:t>Talk partners</a:t>
            </a:r>
            <a:endParaRPr lang="en-GB" sz="2800" dirty="0">
              <a:solidFill>
                <a:schemeClr val="bg1"/>
              </a:solidFill>
            </a:endParaRPr>
          </a:p>
        </p:txBody>
      </p:sp>
    </p:spTree>
    <p:extLst>
      <p:ext uri="{BB962C8B-B14F-4D97-AF65-F5344CB8AC3E}">
        <p14:creationId xmlns:p14="http://schemas.microsoft.com/office/powerpoint/2010/main" val="12356464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Stereotypes and the media</a:t>
            </a:r>
            <a:endParaRPr lang="en-US" dirty="0"/>
          </a:p>
        </p:txBody>
      </p:sp>
      <p:sp>
        <p:nvSpPr>
          <p:cNvPr id="14" name="Footer Placeholder 4"/>
          <p:cNvSpPr txBox="1">
            <a:spLocks/>
          </p:cNvSpPr>
          <p:nvPr/>
        </p:nvSpPr>
        <p:spPr>
          <a:xfrm>
            <a:off x="7784356" y="6435349"/>
            <a:ext cx="1172882" cy="277532"/>
          </a:xfrm>
          <a:prstGeom prst="rect">
            <a:avLst/>
          </a:prstGeom>
        </p:spPr>
        <p:txBody>
          <a:bodyPr/>
          <a:lstStyle>
            <a:defPPr>
              <a:defRPr lang="en-US"/>
            </a:defPPr>
            <a:lvl1pPr marL="0" algn="l" defTabSz="457200" rtl="0" eaLnBrk="1" latinLnBrk="0" hangingPunct="1">
              <a:defRPr sz="1200" b="0" i="0" kern="1200">
                <a:solidFill>
                  <a:schemeClr val="bg1">
                    <a:lumMod val="50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E4930D6-E181-4F4D-8989-5D96AA797112}" type="slidenum">
              <a:rPr lang="en-US" smtClean="0"/>
              <a:t>9</a:t>
            </a:fld>
            <a:endParaRPr lang="en-US" dirty="0"/>
          </a:p>
        </p:txBody>
      </p:sp>
      <p:sp>
        <p:nvSpPr>
          <p:cNvPr id="21" name="Content Placeholder 3"/>
          <p:cNvSpPr>
            <a:spLocks noGrp="1"/>
          </p:cNvSpPr>
          <p:nvPr>
            <p:ph idx="13"/>
          </p:nvPr>
        </p:nvSpPr>
        <p:spPr>
          <a:xfrm>
            <a:off x="927602" y="5469355"/>
            <a:ext cx="8018206" cy="825876"/>
          </a:xfrm>
        </p:spPr>
        <p:txBody>
          <a:bodyPr>
            <a:normAutofit/>
          </a:bodyPr>
          <a:lstStyle/>
          <a:p>
            <a:pPr indent="0">
              <a:buNone/>
            </a:pPr>
            <a:r>
              <a:rPr lang="en-US" dirty="0" smtClean="0">
                <a:ea typeface="ヒラギノ角ゴ ProN W3" charset="0"/>
              </a:rPr>
              <a:t>Where might we see/hear such stereotypes most commonly?</a:t>
            </a:r>
          </a:p>
          <a:p>
            <a:pPr indent="0">
              <a:buNone/>
            </a:pPr>
            <a:r>
              <a:rPr lang="en-US" dirty="0" smtClean="0">
                <a:ea typeface="ヒラギノ角ゴ ProN W3" charset="0"/>
              </a:rPr>
              <a:t>Video clip 1</a:t>
            </a:r>
            <a:endParaRPr lang="en-US" dirty="0">
              <a:ea typeface="ヒラギノ角ゴ ProN W3" charset="0"/>
            </a:endParaRPr>
          </a:p>
        </p:txBody>
      </p:sp>
      <p:pic>
        <p:nvPicPr>
          <p:cNvPr id="4" name="Picture 3">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1998" y="1406327"/>
            <a:ext cx="7032504" cy="3956471"/>
          </a:xfrm>
          <a:prstGeom prst="rect">
            <a:avLst/>
          </a:prstGeom>
        </p:spPr>
      </p:pic>
      <p:sp>
        <p:nvSpPr>
          <p:cNvPr id="3" name="TextBox 2"/>
          <p:cNvSpPr txBox="1"/>
          <p:nvPr/>
        </p:nvSpPr>
        <p:spPr>
          <a:xfrm>
            <a:off x="2983832" y="5972065"/>
            <a:ext cx="5702968" cy="369332"/>
          </a:xfrm>
          <a:prstGeom prst="rect">
            <a:avLst/>
          </a:prstGeom>
          <a:noFill/>
        </p:spPr>
        <p:txBody>
          <a:bodyPr wrap="square" rtlCol="0">
            <a:spAutoFit/>
          </a:bodyPr>
          <a:lstStyle/>
          <a:p>
            <a:r>
              <a:rPr lang="en-GB" dirty="0" smtClean="0">
                <a:latin typeface="Arial" panose="020B0604020202020204" pitchFamily="34" charset="0"/>
                <a:cs typeface="Arial" panose="020B0604020202020204" pitchFamily="34" charset="0"/>
              </a:rPr>
              <a:t>Source: BEST Toys Commercials. Toys For Kids Pro</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4910969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1195</TotalTime>
  <Words>1934</Words>
  <Application>Microsoft Office PowerPoint</Application>
  <PresentationFormat>On-screen Show (4:3)</PresentationFormat>
  <Paragraphs>166</Paragraphs>
  <Slides>17</Slides>
  <Notes>17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Times New Roman</vt:lpstr>
      <vt:lpstr>ヒラギノ角ゴ ProN W3</vt:lpstr>
      <vt:lpstr>Office Theme</vt:lpstr>
      <vt:lpstr>I can describe stereotyping</vt:lpstr>
      <vt:lpstr>Learning outcomes</vt:lpstr>
      <vt:lpstr>How we will work together</vt:lpstr>
      <vt:lpstr>What do we already know?</vt:lpstr>
      <vt:lpstr>What do we already know? </vt:lpstr>
      <vt:lpstr>Let’s get started</vt:lpstr>
      <vt:lpstr>PowerPoint Presentation</vt:lpstr>
      <vt:lpstr>Exploring and challenging stereotypes</vt:lpstr>
      <vt:lpstr>Stereotypes and the media</vt:lpstr>
      <vt:lpstr>Stereotypes and the media</vt:lpstr>
      <vt:lpstr>Stereotypes and the media</vt:lpstr>
      <vt:lpstr>Stereotypes and the media</vt:lpstr>
      <vt:lpstr>Stereotypes and the media</vt:lpstr>
      <vt:lpstr>Challenging stereotypes</vt:lpstr>
      <vt:lpstr>How has our learning progressed?</vt:lpstr>
      <vt:lpstr>Taking the learning away</vt:lpstr>
      <vt:lpstr>Additional resources and help</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Mac 1</dc:creator>
  <cp:lastModifiedBy>Wilson, Sarah</cp:lastModifiedBy>
  <cp:revision>149</cp:revision>
  <dcterms:created xsi:type="dcterms:W3CDTF">2017-03-07T09:50:33Z</dcterms:created>
  <dcterms:modified xsi:type="dcterms:W3CDTF">2020-05-06T10:50:00Z</dcterms:modified>
</cp:coreProperties>
</file>