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0" r:id="rId2"/>
    <p:sldId id="265" r:id="rId3"/>
    <p:sldId id="294" r:id="rId4"/>
    <p:sldId id="295" r:id="rId5"/>
    <p:sldId id="296" r:id="rId6"/>
    <p:sldId id="302" r:id="rId7"/>
    <p:sldId id="306" r:id="rId8"/>
    <p:sldId id="311" r:id="rId9"/>
    <p:sldId id="292" r:id="rId10"/>
    <p:sldId id="299" r:id="rId11"/>
    <p:sldId id="301" r:id="rId12"/>
    <p:sldId id="284" r:id="rId13"/>
    <p:sldId id="285" r:id="rId14"/>
    <p:sldId id="286" r:id="rId15"/>
    <p:sldId id="287" r:id="rId16"/>
    <p:sldId id="288" r:id="rId17"/>
    <p:sldId id="289" r:id="rId18"/>
    <p:sldId id="290" r:id="rId19"/>
    <p:sldId id="291" r:id="rId20"/>
    <p:sldId id="283" r:id="rId21"/>
    <p:sldId id="269" r:id="rId22"/>
    <p:sldId id="270" r:id="rId23"/>
    <p:sldId id="281" r:id="rId24"/>
    <p:sldId id="271" r:id="rId25"/>
    <p:sldId id="273" r:id="rId26"/>
    <p:sldId id="297" r:id="rId27"/>
    <p:sldId id="263" r:id="rId28"/>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A3D"/>
    <a:srgbClr val="5F305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9767" autoAdjust="0"/>
  </p:normalViewPr>
  <p:slideViewPr>
    <p:cSldViewPr snapToGrid="0">
      <p:cViewPr varScale="1">
        <p:scale>
          <a:sx n="67" d="100"/>
          <a:sy n="67" d="100"/>
        </p:scale>
        <p:origin x="73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864F502A-FF1C-486D-8D7F-CA40DD7BC323}" type="datetimeFigureOut">
              <a:rPr lang="en-GB" smtClean="0"/>
              <a:t>13/02/2019</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AFC199F0-6145-446B-B8B3-5EB83BB0F123}" type="slidenum">
              <a:rPr lang="en-GB" smtClean="0"/>
              <a:t>‹#›</a:t>
            </a:fld>
            <a:endParaRPr lang="en-GB"/>
          </a:p>
        </p:txBody>
      </p:sp>
    </p:spTree>
    <p:extLst>
      <p:ext uri="{BB962C8B-B14F-4D97-AF65-F5344CB8AC3E}">
        <p14:creationId xmlns:p14="http://schemas.microsoft.com/office/powerpoint/2010/main" val="15443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file:///\\netapp04-cifs\lcc017\ELSSI\Health%20and%20Wellbeing%20Service%20Programmes\Training%20Events\2016%20-%2017%20courses\PSHE\Growing%20Up%20in%20a%20Social%20Media%20World\Copy%20of%20CSE%20Social%20Media%20Library.xls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arentzone.org.uk/article/pegi-games-ratings-explaine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morning and welcome.</a:t>
            </a:r>
          </a:p>
          <a:p>
            <a:endParaRPr lang="en-GB" dirty="0" smtClean="0"/>
          </a:p>
          <a:p>
            <a:r>
              <a:rPr lang="en-GB" dirty="0" smtClean="0"/>
              <a:t>Introduce myself  (Give role and history)</a:t>
            </a:r>
          </a:p>
          <a:p>
            <a:endParaRPr lang="en-GB" dirty="0" smtClean="0"/>
          </a:p>
          <a:p>
            <a:r>
              <a:rPr lang="en-GB" dirty="0" smtClean="0"/>
              <a:t>We have a wide variety of schools and staff today from Leeds (Primary, SILC, and College ,</a:t>
            </a:r>
            <a:r>
              <a:rPr lang="en-GB" baseline="0" dirty="0" smtClean="0"/>
              <a:t> Academy, </a:t>
            </a:r>
            <a:r>
              <a:rPr lang="en-GB" dirty="0" smtClean="0"/>
              <a:t>Catholic, </a:t>
            </a:r>
            <a:r>
              <a:rPr lang="en-GB" dirty="0" err="1" smtClean="0"/>
              <a:t>CofE</a:t>
            </a:r>
            <a:r>
              <a:rPr lang="en-GB" dirty="0" smtClean="0"/>
              <a:t>,)</a:t>
            </a:r>
          </a:p>
          <a:p>
            <a:endParaRPr lang="en-GB" dirty="0" smtClean="0"/>
          </a:p>
          <a:p>
            <a:r>
              <a:rPr lang="en-GB" dirty="0" smtClean="0"/>
              <a:t>Fire Alarm Check, Toilets, Mobile Phones</a:t>
            </a:r>
          </a:p>
          <a:p>
            <a:endParaRPr lang="en-GB" dirty="0" smtClean="0"/>
          </a:p>
          <a:p>
            <a:r>
              <a:rPr lang="en-GB" dirty="0" smtClean="0"/>
              <a:t>Plan of the day – Look at the programme and times and the packs </a:t>
            </a:r>
          </a:p>
          <a:p>
            <a:endParaRPr lang="en-GB" dirty="0" smtClean="0"/>
          </a:p>
          <a:p>
            <a:endParaRPr lang="en-GB" b="1" u="sng"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11E92794-A477-4739-B557-2B0572550CFE}" type="slidenum">
              <a:rPr lang="en-GB" smtClean="0"/>
              <a:t>1</a:t>
            </a:fld>
            <a:endParaRPr lang="en-GB"/>
          </a:p>
        </p:txBody>
      </p:sp>
    </p:spTree>
    <p:extLst>
      <p:ext uri="{BB962C8B-B14F-4D97-AF65-F5344CB8AC3E}">
        <p14:creationId xmlns:p14="http://schemas.microsoft.com/office/powerpoint/2010/main" val="1554176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2F02-FF5B-469A-9CFB-3ED2B56BF5FC}" type="slidenum">
              <a:rPr lang="en-GB" smtClean="0"/>
              <a:t>15</a:t>
            </a:fld>
            <a:endParaRPr lang="en-GB" dirty="0"/>
          </a:p>
        </p:txBody>
      </p:sp>
    </p:spTree>
    <p:extLst>
      <p:ext uri="{BB962C8B-B14F-4D97-AF65-F5344CB8AC3E}">
        <p14:creationId xmlns:p14="http://schemas.microsoft.com/office/powerpoint/2010/main" val="203851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8180" y="5129833"/>
            <a:ext cx="5245114" cy="4197135"/>
          </a:xfrm>
        </p:spPr>
        <p:txBody>
          <a:bodyPr/>
          <a:lstStyle/>
          <a:p>
            <a:endParaRPr lang="en-GB" dirty="0"/>
          </a:p>
        </p:txBody>
      </p:sp>
      <p:sp>
        <p:nvSpPr>
          <p:cNvPr id="4" name="Slide Number Placeholder 3"/>
          <p:cNvSpPr>
            <a:spLocks noGrp="1"/>
          </p:cNvSpPr>
          <p:nvPr>
            <p:ph type="sldNum" sz="quarter" idx="10"/>
          </p:nvPr>
        </p:nvSpPr>
        <p:spPr/>
        <p:txBody>
          <a:bodyPr/>
          <a:lstStyle/>
          <a:p>
            <a:fld id="{BD302F02-FF5B-469A-9CFB-3ED2B56BF5FC}" type="slidenum">
              <a:rPr lang="en-GB" smtClean="0"/>
              <a:t>16</a:t>
            </a:fld>
            <a:endParaRPr lang="en-GB" dirty="0"/>
          </a:p>
        </p:txBody>
      </p:sp>
      <p:sp>
        <p:nvSpPr>
          <p:cNvPr id="6" name="Rectangle 5"/>
          <p:cNvSpPr/>
          <p:nvPr/>
        </p:nvSpPr>
        <p:spPr>
          <a:xfrm>
            <a:off x="788427" y="5270685"/>
            <a:ext cx="4824620" cy="783869"/>
          </a:xfrm>
          <a:prstGeom prst="rect">
            <a:avLst/>
          </a:prstGeom>
        </p:spPr>
        <p:txBody>
          <a:bodyPr wrap="square">
            <a:spAutoFit/>
          </a:bodyPr>
          <a:lstStyle/>
          <a:p>
            <a:pPr>
              <a:lnSpc>
                <a:spcPct val="107000"/>
              </a:lnSpc>
              <a:spcAft>
                <a:spcPts val="800"/>
              </a:spcAft>
            </a:pPr>
            <a:r>
              <a:rPr lang="en-GB"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L:\Health and Wellbeing Service Programmes\Training Events\2016 - 17 courses\PSHE\Growing Up in a Social Media World\Copy of CSE Social Media Library.xlsx</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420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311150" y="798513"/>
            <a:ext cx="7107238" cy="3998912"/>
          </a:xfrm>
          <a:ln/>
        </p:spPr>
      </p:sp>
      <p:sp>
        <p:nvSpPr>
          <p:cNvPr id="182275" name="Notes Placeholder 2"/>
          <p:cNvSpPr>
            <a:spLocks noGrp="1"/>
          </p:cNvSpPr>
          <p:nvPr>
            <p:ph type="body" idx="1"/>
          </p:nvPr>
        </p:nvSpPr>
        <p:spPr>
          <a:noFill/>
        </p:spPr>
        <p:txBody>
          <a:bodyPr/>
          <a:lstStyle/>
          <a:p>
            <a:endParaRPr lang="en-US" altLang="en-US" smtClean="0">
              <a:cs typeface="Arial" pitchFamily="34" charset="0"/>
            </a:endParaRPr>
          </a:p>
        </p:txBody>
      </p:sp>
      <p:sp>
        <p:nvSpPr>
          <p:cNvPr id="182276" name="Slide Number Placeholder 3"/>
          <p:cNvSpPr>
            <a:spLocks noGrp="1"/>
          </p:cNvSpPr>
          <p:nvPr>
            <p:ph type="sldNum" sz="quarter" idx="5"/>
          </p:nvPr>
        </p:nvSpPr>
        <p:spPr>
          <a:noFill/>
        </p:spPr>
        <p:txBody>
          <a:bodyPr/>
          <a:lstStyle>
            <a:lvl1pPr defTabSz="890588" eaLnBrk="0" hangingPunct="0">
              <a:spcBef>
                <a:spcPct val="30000"/>
              </a:spcBef>
              <a:defRPr sz="1200">
                <a:solidFill>
                  <a:schemeClr val="tx1"/>
                </a:solidFill>
                <a:latin typeface="Times" pitchFamily="18" charset="0"/>
                <a:cs typeface="Arial" pitchFamily="34" charset="0"/>
              </a:defRPr>
            </a:lvl1pPr>
            <a:lvl2pPr marL="736600" indent="-282575" defTabSz="890588" eaLnBrk="0" hangingPunct="0">
              <a:spcBef>
                <a:spcPct val="30000"/>
              </a:spcBef>
              <a:defRPr sz="1200">
                <a:solidFill>
                  <a:schemeClr val="tx1"/>
                </a:solidFill>
                <a:latin typeface="Times" pitchFamily="18" charset="0"/>
                <a:cs typeface="Arial" pitchFamily="34" charset="0"/>
              </a:defRPr>
            </a:lvl2pPr>
            <a:lvl3pPr marL="1133475" indent="-225425" defTabSz="890588" eaLnBrk="0" hangingPunct="0">
              <a:spcBef>
                <a:spcPct val="30000"/>
              </a:spcBef>
              <a:defRPr sz="1200">
                <a:solidFill>
                  <a:schemeClr val="tx1"/>
                </a:solidFill>
                <a:latin typeface="Times" pitchFamily="18" charset="0"/>
                <a:cs typeface="Arial" pitchFamily="34" charset="0"/>
              </a:defRPr>
            </a:lvl3pPr>
            <a:lvl4pPr marL="1587500" indent="-225425" defTabSz="890588" eaLnBrk="0" hangingPunct="0">
              <a:spcBef>
                <a:spcPct val="30000"/>
              </a:spcBef>
              <a:defRPr sz="1200">
                <a:solidFill>
                  <a:schemeClr val="tx1"/>
                </a:solidFill>
                <a:latin typeface="Times" pitchFamily="18" charset="0"/>
                <a:cs typeface="Arial" pitchFamily="34" charset="0"/>
              </a:defRPr>
            </a:lvl4pPr>
            <a:lvl5pPr marL="2039938" indent="-225425" defTabSz="890588" eaLnBrk="0" hangingPunct="0">
              <a:spcBef>
                <a:spcPct val="30000"/>
              </a:spcBef>
              <a:defRPr sz="1200">
                <a:solidFill>
                  <a:schemeClr val="tx1"/>
                </a:solidFill>
                <a:latin typeface="Times" pitchFamily="18" charset="0"/>
                <a:cs typeface="Arial" pitchFamily="34" charset="0"/>
              </a:defRPr>
            </a:lvl5pPr>
            <a:lvl6pPr marL="24971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6pPr>
            <a:lvl7pPr marL="29543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7pPr>
            <a:lvl8pPr marL="34115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8pPr>
            <a:lvl9pPr marL="3868738" indent="-225425" defTabSz="890588" eaLnBrk="0" fontAlgn="base" hangingPunct="0">
              <a:spcBef>
                <a:spcPct val="30000"/>
              </a:spcBef>
              <a:spcAft>
                <a:spcPct val="0"/>
              </a:spcAft>
              <a:defRPr sz="1200">
                <a:solidFill>
                  <a:schemeClr val="tx1"/>
                </a:solidFill>
                <a:latin typeface="Times" pitchFamily="18" charset="0"/>
                <a:cs typeface="Arial" pitchFamily="34" charset="0"/>
              </a:defRPr>
            </a:lvl9pPr>
          </a:lstStyle>
          <a:p>
            <a:pPr>
              <a:spcBef>
                <a:spcPct val="0"/>
              </a:spcBef>
            </a:pPr>
            <a:fld id="{57DAFB7D-7ABF-42B2-A8B1-64EB1C1F99B7}" type="slidenum">
              <a:rPr lang="en-GB" altLang="en-US" smtClean="0">
                <a:solidFill>
                  <a:prstClr val="black"/>
                </a:solidFill>
              </a:rPr>
              <a:pPr>
                <a:spcBef>
                  <a:spcPct val="0"/>
                </a:spcBef>
              </a:pPr>
              <a:t>27</a:t>
            </a:fld>
            <a:endParaRPr lang="en-GB" altLang="en-US" smtClean="0">
              <a:solidFill>
                <a:prstClr val="black"/>
              </a:solidFill>
            </a:endParaRPr>
          </a:p>
        </p:txBody>
      </p:sp>
    </p:spTree>
    <p:extLst>
      <p:ext uri="{BB962C8B-B14F-4D97-AF65-F5344CB8AC3E}">
        <p14:creationId xmlns:p14="http://schemas.microsoft.com/office/powerpoint/2010/main" val="70441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1.20pm – 1.40pm</a:t>
            </a:r>
            <a:endParaRPr lang="en-GB" dirty="0"/>
          </a:p>
        </p:txBody>
      </p:sp>
      <p:sp>
        <p:nvSpPr>
          <p:cNvPr id="4" name="Slide Number Placeholder 3"/>
          <p:cNvSpPr>
            <a:spLocks noGrp="1"/>
          </p:cNvSpPr>
          <p:nvPr>
            <p:ph type="sldNum" sz="quarter" idx="10"/>
          </p:nvPr>
        </p:nvSpPr>
        <p:spPr/>
        <p:txBody>
          <a:bodyPr/>
          <a:lstStyle/>
          <a:p>
            <a:fld id="{AFC199F0-6145-446B-B8B3-5EB83BB0F123}" type="slidenum">
              <a:rPr lang="en-GB" smtClean="0"/>
              <a:t>2</a:t>
            </a:fld>
            <a:endParaRPr lang="en-GB"/>
          </a:p>
        </p:txBody>
      </p:sp>
    </p:spTree>
    <p:extLst>
      <p:ext uri="{BB962C8B-B14F-4D97-AF65-F5344CB8AC3E}">
        <p14:creationId xmlns:p14="http://schemas.microsoft.com/office/powerpoint/2010/main" val="100028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Competition Handout</a:t>
            </a:r>
            <a:endParaRPr lang="en-GB" dirty="0"/>
          </a:p>
        </p:txBody>
      </p:sp>
      <p:sp>
        <p:nvSpPr>
          <p:cNvPr id="4" name="Slide Number Placeholder 3"/>
          <p:cNvSpPr>
            <a:spLocks noGrp="1"/>
          </p:cNvSpPr>
          <p:nvPr>
            <p:ph type="sldNum" sz="quarter" idx="10"/>
          </p:nvPr>
        </p:nvSpPr>
        <p:spPr/>
        <p:txBody>
          <a:bodyPr/>
          <a:lstStyle/>
          <a:p>
            <a:fld id="{AFC199F0-6145-446B-B8B3-5EB83BB0F123}" type="slidenum">
              <a:rPr lang="en-GB" smtClean="0"/>
              <a:t>3</a:t>
            </a:fld>
            <a:endParaRPr lang="en-GB"/>
          </a:p>
        </p:txBody>
      </p:sp>
    </p:spTree>
    <p:extLst>
      <p:ext uri="{BB962C8B-B14F-4D97-AF65-F5344CB8AC3E}">
        <p14:creationId xmlns:p14="http://schemas.microsoft.com/office/powerpoint/2010/main" val="139048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0736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t>Assault with injury accounts for the most Knife crime offences and has seen a 14.9% increase compared to the previous 12 months.</a:t>
            </a:r>
            <a:br>
              <a:rPr lang="en-GB" sz="1200" dirty="0" smtClean="0"/>
            </a:br>
            <a:r>
              <a:rPr lang="en-GB" sz="1200" dirty="0" smtClean="0"/>
              <a:t/>
            </a:r>
            <a:br>
              <a:rPr lang="en-GB" sz="1200" dirty="0" smtClean="0"/>
            </a:br>
            <a:r>
              <a:rPr lang="en-GB" sz="1200" dirty="0" smtClean="0"/>
              <a:t>There has been a 12.5% decrease in Attempted Murder offences where a knife or sharp object is used.</a:t>
            </a:r>
          </a:p>
          <a:p>
            <a:endParaRPr lang="en-GB" dirty="0"/>
          </a:p>
        </p:txBody>
      </p:sp>
    </p:spTree>
    <p:extLst>
      <p:ext uri="{BB962C8B-B14F-4D97-AF65-F5344CB8AC3E}">
        <p14:creationId xmlns:p14="http://schemas.microsoft.com/office/powerpoint/2010/main" val="89248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effectLst/>
                <a:latin typeface="+mj-lt"/>
                <a:ea typeface="+mj-ea"/>
                <a:cs typeface="+mj-cs"/>
                <a:sym typeface="Calibri"/>
              </a:rPr>
              <a:t>2,282 OCG members across the Force</a:t>
            </a:r>
          </a:p>
          <a:p>
            <a:r>
              <a:rPr lang="en-GB" sz="1200" dirty="0" smtClean="0">
                <a:effectLst/>
                <a:latin typeface="+mj-lt"/>
                <a:ea typeface="+mj-ea"/>
                <a:cs typeface="+mj-cs"/>
                <a:sym typeface="Calibri"/>
              </a:rPr>
              <a:t>When completing link analysis on the offenders and offences 349 links were established, suggesting one to many relationships, i.e. singular crimes to multiple offenders or singular offenders to multiple crimes which is indicative of gang mentality. When looking at the offences where multiple links were recorded the offenders tended to be the younger end of OCG members of ethnic minority which is suggestive of young street gang violence.</a:t>
            </a:r>
          </a:p>
          <a:p>
            <a:r>
              <a:rPr lang="en-GB" sz="1200" dirty="0" smtClean="0">
                <a:effectLst/>
                <a:latin typeface="+mj-lt"/>
                <a:ea typeface="+mj-ea"/>
                <a:cs typeface="+mj-cs"/>
                <a:sym typeface="Calibri"/>
              </a:rPr>
              <a:t>When comparing victims to the Organised Crime Group database, 42 victims were identified as OCG members. These 42 individuals were linked to 42 Knife crime offences, so no multiple victims or crimes, however there were 45 offenders linked to the 42 offences suggesting multiple offenders. Where a suspect was known, 14 of these offences were committed by other OCG members, it is highly believed that where an OCG member is a victim, the offender is likely to also be an OCG member.</a:t>
            </a:r>
          </a:p>
          <a:p>
            <a:r>
              <a:rPr lang="en-GB" sz="1200" dirty="0" smtClean="0">
                <a:effectLst/>
                <a:latin typeface="+mj-lt"/>
                <a:ea typeface="+mj-ea"/>
                <a:cs typeface="+mj-cs"/>
                <a:sym typeface="Calibri"/>
              </a:rPr>
              <a:t>Caution must be excised when comparing Knife crimes to OCG members as this is what we know, it is believed that many OCG members would not report such a crime and would look to seek their own retribution.</a:t>
            </a:r>
          </a:p>
          <a:p>
            <a:endParaRPr lang="en-GB" dirty="0"/>
          </a:p>
        </p:txBody>
      </p:sp>
    </p:spTree>
    <p:extLst>
      <p:ext uri="{BB962C8B-B14F-4D97-AF65-F5344CB8AC3E}">
        <p14:creationId xmlns:p14="http://schemas.microsoft.com/office/powerpoint/2010/main" val="45789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02F02-FF5B-469A-9CFB-3ED2B56BF5FC}" type="slidenum">
              <a:rPr lang="en-GB" smtClean="0"/>
              <a:t>12</a:t>
            </a:fld>
            <a:endParaRPr lang="en-GB" dirty="0"/>
          </a:p>
        </p:txBody>
      </p:sp>
    </p:spTree>
    <p:extLst>
      <p:ext uri="{BB962C8B-B14F-4D97-AF65-F5344CB8AC3E}">
        <p14:creationId xmlns:p14="http://schemas.microsoft.com/office/powerpoint/2010/main" val="109282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Activity – run through answers – share info with delegates on a handout</a:t>
            </a:r>
            <a:endParaRPr lang="en-GB" dirty="0"/>
          </a:p>
        </p:txBody>
      </p:sp>
      <p:sp>
        <p:nvSpPr>
          <p:cNvPr id="4" name="Slide Number Placeholder 3"/>
          <p:cNvSpPr>
            <a:spLocks noGrp="1"/>
          </p:cNvSpPr>
          <p:nvPr>
            <p:ph type="sldNum" sz="quarter" idx="10"/>
          </p:nvPr>
        </p:nvSpPr>
        <p:spPr/>
        <p:txBody>
          <a:bodyPr/>
          <a:lstStyle/>
          <a:p>
            <a:fld id="{BD302F02-FF5B-469A-9CFB-3ED2B56BF5FC}" type="slidenum">
              <a:rPr lang="en-GB" smtClean="0"/>
              <a:t>13</a:t>
            </a:fld>
            <a:endParaRPr lang="en-GB" dirty="0"/>
          </a:p>
        </p:txBody>
      </p:sp>
    </p:spTree>
    <p:extLst>
      <p:ext uri="{BB962C8B-B14F-4D97-AF65-F5344CB8AC3E}">
        <p14:creationId xmlns:p14="http://schemas.microsoft.com/office/powerpoint/2010/main" val="922471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FORTNITE (additional</a:t>
            </a:r>
            <a:r>
              <a:rPr lang="en-GB" b="1" baseline="0" dirty="0" smtClean="0"/>
              <a:t> notes) </a:t>
            </a:r>
            <a:r>
              <a:rPr lang="en-GB" dirty="0" smtClean="0"/>
              <a:t>Violence is cartoonish, but some characters and scenes might disturb younger players.</a:t>
            </a:r>
          </a:p>
          <a:p>
            <a:r>
              <a:rPr lang="en-GB" b="1" dirty="0" smtClean="0">
                <a:effectLst/>
              </a:rPr>
              <a:t>Why is Fortnite so popular?</a:t>
            </a:r>
          </a:p>
          <a:p>
            <a:r>
              <a:rPr lang="en-GB" dirty="0" smtClean="0">
                <a:effectLst/>
              </a:rPr>
              <a:t>It's free, and available on a huge range of devices - Playstation 4, Nintendo Switch, XBox One, PC, Mac, iOS and some Android devices too.</a:t>
            </a:r>
          </a:p>
          <a:p>
            <a:r>
              <a:rPr lang="en-GB" dirty="0" smtClean="0">
                <a:effectLst/>
              </a:rPr>
              <a:t>The gameplay is simple but extremely immersive. Multiplayer games last up to 30 minutes, and players can quickly re-enter a new game, making long sessions extremely easy.</a:t>
            </a:r>
          </a:p>
          <a:p>
            <a:r>
              <a:rPr lang="en-GB" dirty="0" smtClean="0">
                <a:effectLst/>
              </a:rPr>
              <a:t>It is attractively designed and, with weekly updates and challenges, it's constantly evolving.</a:t>
            </a:r>
          </a:p>
          <a:p>
            <a:r>
              <a:rPr lang="en-GB" dirty="0" smtClean="0">
                <a:effectLst/>
              </a:rPr>
              <a:t>In-game currency - V-bucks - allows players to complete challenges for rewards. </a:t>
            </a:r>
          </a:p>
          <a:p>
            <a:r>
              <a:rPr lang="en-GB" dirty="0" smtClean="0">
                <a:effectLst/>
              </a:rPr>
              <a:t>It's culturally huge, with a massive social media following (via video and streaming apps like YouTube and Twitch), so children might feel left out if they don't play. </a:t>
            </a:r>
            <a:br>
              <a:rPr lang="en-GB" dirty="0" smtClean="0">
                <a:effectLst/>
              </a:rPr>
            </a:br>
            <a:r>
              <a:rPr lang="en-GB" b="1" dirty="0" smtClean="0">
                <a:effectLst/>
              </a:rPr>
              <a:t>Are there any age restrictions?</a:t>
            </a:r>
          </a:p>
          <a:p>
            <a:r>
              <a:rPr lang="en-GB" dirty="0" smtClean="0">
                <a:effectLst/>
              </a:rPr>
              <a:t>Because of its frequent scenes of mild violence, Fortnite is rated 12+ by </a:t>
            </a:r>
            <a:r>
              <a:rPr lang="en-GB" dirty="0" smtClean="0">
                <a:effectLst/>
                <a:hlinkClick r:id="rId3"/>
              </a:rPr>
              <a:t>PEGI, Pan European Game Information</a:t>
            </a:r>
            <a:r>
              <a:rPr lang="en-GB" dirty="0" smtClean="0">
                <a:effectLst/>
              </a:rPr>
              <a:t>. </a:t>
            </a:r>
          </a:p>
          <a:p>
            <a:r>
              <a:rPr lang="en-GB" b="1" dirty="0" smtClean="0">
                <a:effectLst/>
              </a:rPr>
              <a:t>Multiplayer Gameplay</a:t>
            </a:r>
          </a:p>
          <a:p>
            <a:r>
              <a:rPr lang="en-GB" dirty="0" smtClean="0">
                <a:effectLst/>
              </a:rPr>
              <a:t>Fortnite’s Battle Royale mode is a multiplayer game where, either individually or in squads, players from around the globe pit themselves against each other in last-man-standing-type games involving up to 100 players. It is from this mode that the real safety concerns around Fortnite stem, and especially its unmoderated chat functionality – as players are open to communications, either by voice or on-screen, from anyone they are playing with. As with other games with chat functions, children may be at risk of exposure to inappropriate language, extremism or, in extreme cases, grooming.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Discuss additional info ‘Strip’ Fortnite – handout</a:t>
            </a:r>
          </a:p>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Roblox – (additional notes) </a:t>
            </a:r>
            <a:r>
              <a:rPr lang="en-GB" dirty="0" smtClean="0"/>
              <a:t>Players of all ages can use the site, but the games created are aimed at 8-18-year-olds. Some young people enjoy the social element of playing with others and being able to design and create their own games.</a:t>
            </a:r>
          </a:p>
          <a:p>
            <a:endParaRPr lang="en-GB" dirty="0"/>
          </a:p>
        </p:txBody>
      </p:sp>
      <p:sp>
        <p:nvSpPr>
          <p:cNvPr id="4" name="Slide Number Placeholder 3"/>
          <p:cNvSpPr>
            <a:spLocks noGrp="1"/>
          </p:cNvSpPr>
          <p:nvPr>
            <p:ph type="sldNum" sz="quarter" idx="10"/>
          </p:nvPr>
        </p:nvSpPr>
        <p:spPr/>
        <p:txBody>
          <a:bodyPr/>
          <a:lstStyle/>
          <a:p>
            <a:fld id="{BD302F02-FF5B-469A-9CFB-3ED2B56BF5FC}" type="slidenum">
              <a:rPr lang="en-GB" smtClean="0"/>
              <a:t>14</a:t>
            </a:fld>
            <a:endParaRPr lang="en-GB" dirty="0"/>
          </a:p>
        </p:txBody>
      </p:sp>
    </p:spTree>
    <p:extLst>
      <p:ext uri="{BB962C8B-B14F-4D97-AF65-F5344CB8AC3E}">
        <p14:creationId xmlns:p14="http://schemas.microsoft.com/office/powerpoint/2010/main" val="286755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E46A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E64289A9-FCD4-47E8-99E5-0AEAB75ECE8C}"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80689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289A9-FCD4-47E8-99E5-0AEAB75ECE8C}"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269810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45957"/>
            <a:ext cx="2628900" cy="543100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745957"/>
            <a:ext cx="7734300" cy="54310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289A9-FCD4-47E8-99E5-0AEAB75ECE8C}"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3466483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39" name="Picture 7" descr="Picture 7"/>
          <p:cNvPicPr>
            <a:picLocks noChangeAspect="1"/>
          </p:cNvPicPr>
          <p:nvPr/>
        </p:nvPicPr>
        <p:blipFill>
          <a:blip r:embed="rId2">
            <a:extLst/>
          </a:blip>
          <a:stretch>
            <a:fillRect/>
          </a:stretch>
        </p:blipFill>
        <p:spPr>
          <a:xfrm>
            <a:off x="143339" y="116633"/>
            <a:ext cx="1193651" cy="1038095"/>
          </a:xfrm>
          <a:prstGeom prst="rect">
            <a:avLst/>
          </a:prstGeom>
          <a:ln w="12700">
            <a:miter lim="400000"/>
          </a:ln>
        </p:spPr>
      </p:pic>
      <p:pic>
        <p:nvPicPr>
          <p:cNvPr id="40" name="Picture 2" descr="Picture 2"/>
          <p:cNvPicPr>
            <a:picLocks noChangeAspect="1"/>
          </p:cNvPicPr>
          <p:nvPr/>
        </p:nvPicPr>
        <p:blipFill>
          <a:blip r:embed="rId3">
            <a:extLst/>
          </a:blip>
          <a:stretch>
            <a:fillRect/>
          </a:stretch>
        </p:blipFill>
        <p:spPr>
          <a:xfrm>
            <a:off x="10128448" y="5805263"/>
            <a:ext cx="1877485" cy="969964"/>
          </a:xfrm>
          <a:prstGeom prst="rect">
            <a:avLst/>
          </a:prstGeom>
          <a:ln w="12700">
            <a:miter lim="400000"/>
          </a:ln>
        </p:spPr>
      </p:pic>
      <p:pic>
        <p:nvPicPr>
          <p:cNvPr id="41" name="Picture 10" descr="Picture 10"/>
          <p:cNvPicPr>
            <a:picLocks noChangeAspect="1"/>
          </p:cNvPicPr>
          <p:nvPr/>
        </p:nvPicPr>
        <p:blipFill>
          <a:blip r:embed="rId4">
            <a:extLst/>
          </a:blip>
          <a:srcRect t="1761"/>
          <a:stretch>
            <a:fillRect/>
          </a:stretch>
        </p:blipFill>
        <p:spPr>
          <a:xfrm>
            <a:off x="239348" y="5571178"/>
            <a:ext cx="9743461" cy="1161798"/>
          </a:xfrm>
          <a:prstGeom prst="rect">
            <a:avLst/>
          </a:prstGeom>
          <a:ln w="12700">
            <a:miter lim="400000"/>
          </a:ln>
        </p:spPr>
      </p:pic>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half" idx="1"/>
          </p:nvPr>
        </p:nvSpPr>
        <p:spPr>
          <a:xfrm>
            <a:off x="609600" y="1600201"/>
            <a:ext cx="5384800" cy="4525963"/>
          </a:xfrm>
          <a:prstGeom prst="rect">
            <a:avLst/>
          </a:prstGeom>
        </p:spPr>
        <p:txBody>
          <a:bodyPr/>
          <a:lstStyle>
            <a:lvl1pPr>
              <a:spcBef>
                <a:spcPts val="600"/>
              </a:spcBef>
              <a:defRPr sz="2800"/>
            </a:lvl1pPr>
            <a:lvl2pPr>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xfrm>
            <a:off x="5892800" y="6172201"/>
            <a:ext cx="2844800" cy="368301"/>
          </a:xfrm>
          <a:prstGeom prst="rect">
            <a:avLst/>
          </a:prstGeom>
        </p:spPr>
        <p:txBody>
          <a:bodyPr anchor="ct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28036352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Clr>
                <a:srgbClr val="E46A3D"/>
              </a:buClr>
              <a:defRPr/>
            </a:lvl1pPr>
            <a:lvl2pPr>
              <a:buClr>
                <a:srgbClr val="E46A3D"/>
              </a:buClr>
              <a:defRPr/>
            </a:lvl2pPr>
            <a:lvl3pPr>
              <a:buClr>
                <a:srgbClr val="E46A3D"/>
              </a:buClr>
              <a:defRPr/>
            </a:lvl3pPr>
            <a:lvl4pPr>
              <a:buClr>
                <a:srgbClr val="E46A3D"/>
              </a:buClr>
              <a:defRPr/>
            </a:lvl4pPr>
            <a:lvl5pPr>
              <a:buClr>
                <a:srgbClr val="E46A3D"/>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64289A9-FCD4-47E8-99E5-0AEAB75ECE8C}"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56772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b="1">
                <a:solidFill>
                  <a:srgbClr val="E46A3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64289A9-FCD4-47E8-99E5-0AEAB75ECE8C}"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65243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4289A9-FCD4-47E8-99E5-0AEAB75ECE8C}"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75180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49705"/>
            <a:ext cx="10515600" cy="104098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4289A9-FCD4-47E8-99E5-0AEAB75ECE8C}" type="datetimeFigureOut">
              <a:rPr lang="en-GB" smtClean="0"/>
              <a:t>13/02/2019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334708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4289A9-FCD4-47E8-99E5-0AEAB75ECE8C}" type="datetimeFigureOut">
              <a:rPr lang="en-GB" smtClean="0"/>
              <a:t>13/02/2019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250864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289A9-FCD4-47E8-99E5-0AEAB75ECE8C}" type="datetimeFigureOut">
              <a:rPr lang="en-GB" smtClean="0"/>
              <a:t>13/02/2019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162935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289A9-FCD4-47E8-99E5-0AEAB75ECE8C}"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371858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289A9-FCD4-47E8-99E5-0AEAB75ECE8C}"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285355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738" y="469616"/>
            <a:ext cx="12193738" cy="59820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73844" t="25940" r="5119"/>
          <a:stretch/>
        </p:blipFill>
        <p:spPr>
          <a:xfrm>
            <a:off x="10611853" y="6464394"/>
            <a:ext cx="1467849" cy="362563"/>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42089" y="86898"/>
            <a:ext cx="785758" cy="785758"/>
          </a:xfrm>
          <a:prstGeom prst="rect">
            <a:avLst/>
          </a:prstGeom>
        </p:spPr>
      </p:pic>
      <p:sp>
        <p:nvSpPr>
          <p:cNvPr id="12" name="TextBox 11"/>
          <p:cNvSpPr txBox="1"/>
          <p:nvPr userDrawn="1"/>
        </p:nvSpPr>
        <p:spPr>
          <a:xfrm>
            <a:off x="8651204" y="54247"/>
            <a:ext cx="3340771" cy="400110"/>
          </a:xfrm>
          <a:prstGeom prst="rect">
            <a:avLst/>
          </a:prstGeom>
          <a:noFill/>
        </p:spPr>
        <p:txBody>
          <a:bodyPr wrap="square" rtlCol="0">
            <a:spAutoFit/>
          </a:bodyPr>
          <a:lstStyle/>
          <a:p>
            <a:pPr algn="r"/>
            <a:r>
              <a:rPr lang="en-GB" sz="2000" b="1" dirty="0" smtClean="0">
                <a:solidFill>
                  <a:schemeClr val="bg2">
                    <a:lumMod val="50000"/>
                  </a:schemeClr>
                </a:solidFill>
              </a:rPr>
              <a:t>Health and Wellbeing Service</a:t>
            </a:r>
            <a:endParaRPr lang="en-GB" sz="2000" b="1" dirty="0">
              <a:solidFill>
                <a:schemeClr val="bg2">
                  <a:lumMod val="50000"/>
                </a:schemeClr>
              </a:solidFill>
            </a:endParaRPr>
          </a:p>
        </p:txBody>
      </p:sp>
      <p:sp>
        <p:nvSpPr>
          <p:cNvPr id="13" name="TextBox 12"/>
          <p:cNvSpPr txBox="1"/>
          <p:nvPr userDrawn="1"/>
        </p:nvSpPr>
        <p:spPr>
          <a:xfrm>
            <a:off x="182745" y="6516770"/>
            <a:ext cx="2281055" cy="307777"/>
          </a:xfrm>
          <a:prstGeom prst="rect">
            <a:avLst/>
          </a:prstGeom>
          <a:noFill/>
        </p:spPr>
        <p:txBody>
          <a:bodyPr wrap="square" rtlCol="0">
            <a:spAutoFit/>
          </a:bodyPr>
          <a:lstStyle/>
          <a:p>
            <a:r>
              <a:rPr lang="en-GB" sz="1400" b="1" dirty="0" smtClean="0">
                <a:solidFill>
                  <a:srgbClr val="515151"/>
                </a:solidFill>
              </a:rPr>
              <a:t>www.leedsforlearning.co.uk</a:t>
            </a:r>
            <a:endParaRPr lang="en-GB" sz="1400" b="1" dirty="0">
              <a:solidFill>
                <a:srgbClr val="515151"/>
              </a:solidFill>
            </a:endParaRPr>
          </a:p>
        </p:txBody>
      </p:sp>
      <p:sp>
        <p:nvSpPr>
          <p:cNvPr id="2" name="Title Placeholder 1"/>
          <p:cNvSpPr>
            <a:spLocks noGrp="1"/>
          </p:cNvSpPr>
          <p:nvPr>
            <p:ph type="title"/>
          </p:nvPr>
        </p:nvSpPr>
        <p:spPr>
          <a:xfrm>
            <a:off x="838200" y="633744"/>
            <a:ext cx="10515600" cy="1056944"/>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620867" y="6476665"/>
            <a:ext cx="12432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289A9-FCD4-47E8-99E5-0AEAB75ECE8C}" type="datetimeFigureOut">
              <a:rPr lang="en-GB" smtClean="0"/>
              <a:t>13/02/2019</a:t>
            </a:fld>
            <a:endParaRPr lang="en-GB"/>
          </a:p>
        </p:txBody>
      </p:sp>
      <p:sp>
        <p:nvSpPr>
          <p:cNvPr id="5" name="Footer Placeholder 4"/>
          <p:cNvSpPr>
            <a:spLocks noGrp="1"/>
          </p:cNvSpPr>
          <p:nvPr>
            <p:ph type="ftr" sz="quarter" idx="3"/>
          </p:nvPr>
        </p:nvSpPr>
        <p:spPr>
          <a:xfrm>
            <a:off x="4127500" y="647666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492959" y="6476665"/>
            <a:ext cx="18809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670A9-59C6-4C86-9C23-C8361252B19C}" type="slidenum">
              <a:rPr lang="en-GB" smtClean="0"/>
              <a:t>‹#›</a:t>
            </a:fld>
            <a:endParaRPr lang="en-GB"/>
          </a:p>
        </p:txBody>
      </p:sp>
      <p:cxnSp>
        <p:nvCxnSpPr>
          <p:cNvPr id="15" name="Straight Connector 14"/>
          <p:cNvCxnSpPr/>
          <p:nvPr userDrawn="1"/>
        </p:nvCxnSpPr>
        <p:spPr>
          <a:xfrm>
            <a:off x="1083469" y="469616"/>
            <a:ext cx="11108531"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738" y="469632"/>
            <a:ext cx="201763"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6451699"/>
            <a:ext cx="121920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213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6A3D"/>
        </a:buClr>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46A3D"/>
        </a:buClr>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46A3D"/>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46A3D"/>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46A3D"/>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hoolwellbeing.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myhealthmyschoolsurvey.org.uk/" TargetMode="External"/><Relationship Id="rId4" Type="http://schemas.openxmlformats.org/officeDocument/2006/relationships/hyperlink" Target="http://www.healthyschools.org.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kooth.com/" TargetMode="External"/><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image" Target="../media/image14.tiff"/><Relationship Id="rId7" Type="http://schemas.openxmlformats.org/officeDocument/2006/relationships/image" Target="../media/image18.tiff"/><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tiff"/><Relationship Id="rId11" Type="http://schemas.openxmlformats.org/officeDocument/2006/relationships/image" Target="../media/image22.png"/><Relationship Id="rId5" Type="http://schemas.openxmlformats.org/officeDocument/2006/relationships/image" Target="../media/image16.tiff"/><Relationship Id="rId10" Type="http://schemas.openxmlformats.org/officeDocument/2006/relationships/image" Target="../media/image21.png"/><Relationship Id="rId4" Type="http://schemas.openxmlformats.org/officeDocument/2006/relationships/image" Target="../media/image15.tiff"/><Relationship Id="rId9"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jpg"/><Relationship Id="rId4" Type="http://schemas.openxmlformats.org/officeDocument/2006/relationships/image" Target="../media/image16.tiff"/></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3" Type="http://schemas.openxmlformats.org/officeDocument/2006/relationships/hyperlink" Target="http://www.thinkuknow.co.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net-aware.org.uk/" TargetMode="External"/><Relationship Id="rId4" Type="http://schemas.openxmlformats.org/officeDocument/2006/relationships/hyperlink" Target="http://www.parentzone.org.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hyperlink" Target="https://parentzone.org.uk/skingambl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heparentzone.us3.list-manage.com/track/click?u=bd227427019036d582c40c448&amp;id=566d0607e2&amp;e=9c449edd9e" TargetMode="External"/><Relationship Id="rId2" Type="http://schemas.openxmlformats.org/officeDocument/2006/relationships/hyperlink" Target="https://theparentzone.us3.list-manage.com/track/click?u=bd227427019036d582c40c448&amp;id=1af29ba044&amp;e=9c449edd9e" TargetMode="External"/><Relationship Id="rId1" Type="http://schemas.openxmlformats.org/officeDocument/2006/relationships/slideLayout" Target="../slideLayouts/slideLayout2.xml"/><Relationship Id="rId4" Type="http://schemas.openxmlformats.org/officeDocument/2006/relationships/hyperlink" Target="mailto:legends@parentzone.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lgbthistorymonth.org.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hyperlink" Target="http://www.educateandcelebrate.org/resourc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ime-to-change.org.uk/get-involved/timetotalkday2019" TargetMode="External"/><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teven.body@leeds.gov.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emma.newton@leeds.gov.uk" TargetMode="External"/><Relationship Id="rId5" Type="http://schemas.openxmlformats.org/officeDocument/2006/relationships/hyperlink" Target="mailto:helen.smithies@leeds.gov.uk" TargetMode="External"/><Relationship Id="rId4" Type="http://schemas.openxmlformats.org/officeDocument/2006/relationships/hyperlink" Target="mailto:gillian.mullens@leeds.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nhs.uk/change4life" TargetMode="External"/><Relationship Id="rId4" Type="http://schemas.openxmlformats.org/officeDocument/2006/relationships/hyperlink" Target="https://campaignresources.phe.gov.uk/resources/campaigns/84-2019-change4life-nutrition-campaign/resource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ducateagainsthat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bonney@justenoughgroup.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pshe-association.org.uk/curriculum-and-resources/resources/home-office-knifefree-lesson-plans-ks34?utm_source=PSHE%20Knifefree%20lesson%20plan%20promotion&amp;utm_campaign=#knifefree&amp;utm_content=Knifefree lesson plans" TargetMode="External"/><Relationship Id="rId2" Type="http://schemas.openxmlformats.org/officeDocument/2006/relationships/hyperlink" Target="https://www.schoolwellbeing.co.uk/resources/536" TargetMode="External"/><Relationship Id="rId1" Type="http://schemas.openxmlformats.org/officeDocument/2006/relationships/slideLayout" Target="../slideLayouts/slideLayout2.xml"/><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938" y="649397"/>
            <a:ext cx="9144000" cy="1138237"/>
          </a:xfrm>
        </p:spPr>
        <p:txBody>
          <a:bodyPr/>
          <a:lstStyle/>
          <a:p>
            <a:r>
              <a:rPr lang="en-GB" sz="4400" dirty="0" smtClean="0"/>
              <a:t>Health &amp; Wellbeing Service</a:t>
            </a:r>
            <a:endParaRPr lang="en-GB" sz="4400" dirty="0"/>
          </a:p>
        </p:txBody>
      </p:sp>
      <p:sp>
        <p:nvSpPr>
          <p:cNvPr id="3" name="Subtitle 2"/>
          <p:cNvSpPr>
            <a:spLocks noGrp="1"/>
          </p:cNvSpPr>
          <p:nvPr>
            <p:ph type="subTitle" idx="1"/>
          </p:nvPr>
        </p:nvSpPr>
        <p:spPr>
          <a:xfrm>
            <a:off x="409903" y="2017987"/>
            <a:ext cx="11083159" cy="4414344"/>
          </a:xfrm>
        </p:spPr>
        <p:txBody>
          <a:bodyPr/>
          <a:lstStyle/>
          <a:p>
            <a:r>
              <a:rPr lang="en-GB" sz="3600" dirty="0">
                <a:solidFill>
                  <a:schemeClr val="tx1"/>
                </a:solidFill>
              </a:rPr>
              <a:t>PSHE Network Meeting </a:t>
            </a:r>
            <a:endParaRPr lang="en-GB" sz="3600" dirty="0" smtClean="0">
              <a:solidFill>
                <a:schemeClr val="tx1"/>
              </a:solidFill>
            </a:endParaRPr>
          </a:p>
          <a:p>
            <a:r>
              <a:rPr lang="en-GB" sz="3600" dirty="0" smtClean="0">
                <a:solidFill>
                  <a:schemeClr val="tx1"/>
                </a:solidFill>
              </a:rPr>
              <a:t>Weds 30</a:t>
            </a:r>
            <a:r>
              <a:rPr lang="en-GB" sz="3600" baseline="30000" dirty="0" smtClean="0">
                <a:solidFill>
                  <a:schemeClr val="tx1"/>
                </a:solidFill>
              </a:rPr>
              <a:t>th</a:t>
            </a:r>
            <a:r>
              <a:rPr lang="en-GB" sz="3600" dirty="0" smtClean="0">
                <a:solidFill>
                  <a:schemeClr val="tx1"/>
                </a:solidFill>
              </a:rPr>
              <a:t> January 2019</a:t>
            </a:r>
            <a:endParaRPr lang="en-GB" sz="3600" dirty="0">
              <a:solidFill>
                <a:schemeClr val="tx1"/>
              </a:solidFill>
            </a:endParaRPr>
          </a:p>
          <a:p>
            <a:endParaRPr lang="en-GB" sz="1000" dirty="0" smtClean="0">
              <a:solidFill>
                <a:srgbClr val="002060"/>
              </a:solidFill>
              <a:hlinkClick r:id="rId3"/>
            </a:endParaRPr>
          </a:p>
          <a:p>
            <a:r>
              <a:rPr lang="en-GB" dirty="0" smtClean="0">
                <a:solidFill>
                  <a:srgbClr val="002060"/>
                </a:solidFill>
                <a:hlinkClick r:id="rId3"/>
              </a:rPr>
              <a:t>www.schoolwellbeing.co.uk</a:t>
            </a:r>
            <a:r>
              <a:rPr lang="en-GB" dirty="0" smtClean="0">
                <a:solidFill>
                  <a:srgbClr val="002060"/>
                </a:solidFill>
              </a:rPr>
              <a:t> </a:t>
            </a:r>
            <a:endParaRPr lang="en-GB" dirty="0">
              <a:solidFill>
                <a:srgbClr val="002060"/>
              </a:solidFill>
            </a:endParaRPr>
          </a:p>
          <a:p>
            <a:r>
              <a:rPr lang="en-GB" dirty="0">
                <a:solidFill>
                  <a:srgbClr val="002060"/>
                </a:solidFill>
                <a:hlinkClick r:id="rId4"/>
              </a:rPr>
              <a:t>www.healthyschools.org.uk</a:t>
            </a:r>
            <a:r>
              <a:rPr lang="en-GB" dirty="0">
                <a:solidFill>
                  <a:srgbClr val="002060"/>
                </a:solidFill>
              </a:rPr>
              <a:t>  </a:t>
            </a:r>
            <a:endParaRPr lang="en-GB" dirty="0" smtClean="0">
              <a:solidFill>
                <a:srgbClr val="002060"/>
              </a:solidFill>
            </a:endParaRPr>
          </a:p>
          <a:p>
            <a:r>
              <a:rPr lang="en-GB" dirty="0" smtClean="0">
                <a:solidFill>
                  <a:srgbClr val="002060"/>
                </a:solidFill>
                <a:hlinkClick r:id="rId5"/>
              </a:rPr>
              <a:t>www.myhealthmyschoolsurvey.org.uk</a:t>
            </a:r>
            <a:r>
              <a:rPr lang="en-GB" dirty="0" smtClean="0">
                <a:solidFill>
                  <a:srgbClr val="002060"/>
                </a:solidFill>
              </a:rPr>
              <a:t> </a:t>
            </a:r>
            <a:endParaRPr lang="en-GB" dirty="0">
              <a:solidFill>
                <a:srgbClr val="002060"/>
              </a:solidFill>
            </a:endParaRPr>
          </a:p>
          <a:p>
            <a:endParaRPr lang="en-GB" dirty="0">
              <a:solidFill>
                <a:srgbClr val="002060"/>
              </a:solidFill>
            </a:endParaRPr>
          </a:p>
          <a:p>
            <a:endParaRPr lang="en-GB" dirty="0">
              <a:solidFill>
                <a:srgbClr val="002060"/>
              </a:solidFill>
            </a:endParaRPr>
          </a:p>
        </p:txBody>
      </p:sp>
      <p:sp>
        <p:nvSpPr>
          <p:cNvPr id="4" name="Slide Number Placeholder 3"/>
          <p:cNvSpPr>
            <a:spLocks noGrp="1"/>
          </p:cNvSpPr>
          <p:nvPr>
            <p:ph type="sldNum" sz="quarter" idx="12"/>
          </p:nvPr>
        </p:nvSpPr>
        <p:spPr/>
        <p:txBody>
          <a:bodyPr/>
          <a:lstStyle/>
          <a:p>
            <a:fld id="{7D7670A9-59C6-4C86-9C23-C8361252B19C}" type="slidenum">
              <a:rPr lang="en-GB" smtClean="0">
                <a:solidFill>
                  <a:srgbClr val="DDDDDD"/>
                </a:solidFill>
              </a:rPr>
              <a:t>1</a:t>
            </a:fld>
            <a:endParaRPr lang="en-GB" dirty="0">
              <a:solidFill>
                <a:srgbClr val="DDDDDD"/>
              </a:solidFill>
            </a:endParaRPr>
          </a:p>
        </p:txBody>
      </p:sp>
    </p:spTree>
    <p:extLst>
      <p:ext uri="{BB962C8B-B14F-4D97-AF65-F5344CB8AC3E}">
        <p14:creationId xmlns:p14="http://schemas.microsoft.com/office/powerpoint/2010/main" val="13492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526" y="684669"/>
            <a:ext cx="5307114" cy="4244518"/>
          </a:xfrm>
          <a:prstGeom prst="rect">
            <a:avLst/>
          </a:prstGeom>
          <a:ln>
            <a:solidFill>
              <a:schemeClr val="tx1"/>
            </a:solidFill>
          </a:ln>
        </p:spPr>
      </p:pic>
      <p:sp>
        <p:nvSpPr>
          <p:cNvPr id="5" name="TextBox 4"/>
          <p:cNvSpPr txBox="1"/>
          <p:nvPr/>
        </p:nvSpPr>
        <p:spPr>
          <a:xfrm>
            <a:off x="4217320" y="4929187"/>
            <a:ext cx="4390320" cy="792525"/>
          </a:xfrm>
          <a:prstGeom prst="rect">
            <a:avLst/>
          </a:prstGeom>
          <a:noFill/>
        </p:spPr>
        <p:txBody>
          <a:bodyPr wrap="square" rtlCol="0">
            <a:spAutoFit/>
          </a:bodyPr>
          <a:lstStyle/>
          <a:p>
            <a:r>
              <a:rPr lang="en-GB" sz="3200" dirty="0">
                <a:hlinkClick r:id="rId3"/>
              </a:rPr>
              <a:t>www.kooth.com</a:t>
            </a:r>
            <a:endParaRPr lang="en-GB" sz="3200" dirty="0"/>
          </a:p>
          <a:p>
            <a:endParaRPr lang="en-GB" sz="1350" dirty="0"/>
          </a:p>
        </p:txBody>
      </p:sp>
      <p:sp>
        <p:nvSpPr>
          <p:cNvPr id="3" name="TextBox 2"/>
          <p:cNvSpPr txBox="1"/>
          <p:nvPr/>
        </p:nvSpPr>
        <p:spPr>
          <a:xfrm>
            <a:off x="3403764" y="5575482"/>
            <a:ext cx="5786437" cy="707886"/>
          </a:xfrm>
          <a:prstGeom prst="rect">
            <a:avLst/>
          </a:prstGeom>
          <a:noFill/>
        </p:spPr>
        <p:txBody>
          <a:bodyPr wrap="square" rtlCol="0">
            <a:spAutoFit/>
          </a:bodyPr>
          <a:lstStyle/>
          <a:p>
            <a:r>
              <a:rPr lang="en-GB" sz="4000" b="1" dirty="0" smtClean="0"/>
              <a:t>Sophie </a:t>
            </a:r>
            <a:r>
              <a:rPr lang="en-GB" sz="4000" b="1" dirty="0" err="1" smtClean="0"/>
              <a:t>Carr</a:t>
            </a:r>
            <a:r>
              <a:rPr lang="en-GB" sz="4000" b="1" dirty="0" smtClean="0"/>
              <a:t> - </a:t>
            </a:r>
            <a:r>
              <a:rPr lang="en-GB" sz="4000" b="1" smtClean="0"/>
              <a:t>Kooth</a:t>
            </a:r>
            <a:endParaRPr lang="en-GB" sz="4000" b="1" dirty="0"/>
          </a:p>
        </p:txBody>
      </p:sp>
    </p:spTree>
    <p:extLst>
      <p:ext uri="{BB962C8B-B14F-4D97-AF65-F5344CB8AC3E}">
        <p14:creationId xmlns:p14="http://schemas.microsoft.com/office/powerpoint/2010/main" val="1337446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446" y="1158819"/>
            <a:ext cx="2539098" cy="3940992"/>
          </a:xfrm>
          <a:prstGeom prst="rect">
            <a:avLst/>
          </a:prstGeom>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1517" t="2292"/>
          <a:stretch/>
        </p:blipFill>
        <p:spPr>
          <a:xfrm>
            <a:off x="6067926" y="1158819"/>
            <a:ext cx="2684655" cy="3915035"/>
          </a:xfrm>
          <a:prstGeom prst="rect">
            <a:avLst/>
          </a:prstGeom>
        </p:spPr>
      </p:pic>
    </p:spTree>
    <p:extLst>
      <p:ext uri="{BB962C8B-B14F-4D97-AF65-F5344CB8AC3E}">
        <p14:creationId xmlns:p14="http://schemas.microsoft.com/office/powerpoint/2010/main" val="2616713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7710"/>
            <a:ext cx="10515600" cy="1056944"/>
          </a:xfrm>
        </p:spPr>
        <p:txBody>
          <a:bodyPr/>
          <a:lstStyle/>
          <a:p>
            <a:r>
              <a:rPr lang="en-GB" b="1" dirty="0" smtClean="0">
                <a:latin typeface="Calibri" panose="020F0502020204030204" pitchFamily="34" charset="0"/>
              </a:rPr>
              <a:t>What is your favourite App?</a:t>
            </a:r>
            <a:endParaRPr lang="en-GB" b="1" dirty="0"/>
          </a:p>
        </p:txBody>
      </p:sp>
      <p:sp>
        <p:nvSpPr>
          <p:cNvPr id="9" name="Rectangle 8"/>
          <p:cNvSpPr/>
          <p:nvPr/>
        </p:nvSpPr>
        <p:spPr>
          <a:xfrm>
            <a:off x="838200" y="1904654"/>
            <a:ext cx="10756556" cy="2308324"/>
          </a:xfrm>
          <a:prstGeom prst="rect">
            <a:avLst/>
          </a:prstGeom>
        </p:spPr>
        <p:txBody>
          <a:bodyPr wrap="square">
            <a:spAutoFit/>
          </a:bodyPr>
          <a:lstStyle/>
          <a:p>
            <a:pPr marL="571500" indent="-571500">
              <a:buFont typeface="Arial" panose="020B0604020202020204" pitchFamily="34" charset="0"/>
              <a:buChar char="•"/>
            </a:pPr>
            <a:r>
              <a:rPr lang="en-GB" sz="3600" dirty="0" smtClean="0"/>
              <a:t>Discuss your favourite Apps?</a:t>
            </a:r>
          </a:p>
          <a:p>
            <a:pPr marL="571500" indent="-571500">
              <a:buFont typeface="Arial" panose="020B0604020202020204" pitchFamily="34" charset="0"/>
              <a:buChar char="•"/>
            </a:pPr>
            <a:r>
              <a:rPr lang="en-GB" sz="3600" dirty="0" smtClean="0"/>
              <a:t>Are there any that are important to your social life?</a:t>
            </a:r>
          </a:p>
          <a:p>
            <a:pPr marL="571500" indent="-571500">
              <a:buFont typeface="Arial" panose="020B0604020202020204" pitchFamily="34" charset="0"/>
              <a:buChar char="•"/>
            </a:pPr>
            <a:r>
              <a:rPr lang="en-GB" sz="3600" dirty="0" smtClean="0"/>
              <a:t>Do you use Apps at work?</a:t>
            </a:r>
          </a:p>
          <a:p>
            <a:pPr marL="571500" indent="-571500">
              <a:buFont typeface="Arial" panose="020B0604020202020204" pitchFamily="34" charset="0"/>
              <a:buChar char="•"/>
            </a:pPr>
            <a:r>
              <a:rPr lang="en-GB" sz="3600" dirty="0" smtClean="0"/>
              <a:t>What devices do you use them on?</a:t>
            </a:r>
            <a:endParaRPr lang="en-GB" sz="3600" dirty="0"/>
          </a:p>
        </p:txBody>
      </p:sp>
    </p:spTree>
    <p:extLst>
      <p:ext uri="{BB962C8B-B14F-4D97-AF65-F5344CB8AC3E}">
        <p14:creationId xmlns:p14="http://schemas.microsoft.com/office/powerpoint/2010/main" val="2271422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962" y="332879"/>
            <a:ext cx="10515600" cy="1056944"/>
          </a:xfrm>
        </p:spPr>
        <p:txBody>
          <a:bodyPr/>
          <a:lstStyle/>
          <a:p>
            <a:r>
              <a:rPr lang="en-GB" b="1" dirty="0" smtClean="0">
                <a:latin typeface="+mn-lt"/>
              </a:rPr>
              <a:t>Name The App?</a:t>
            </a:r>
            <a:endParaRPr lang="en-GB" b="1" dirty="0">
              <a:latin typeface="+mn-lt"/>
            </a:endParaRPr>
          </a:p>
        </p:txBody>
      </p:sp>
      <p:pic>
        <p:nvPicPr>
          <p:cNvPr id="4" name="Picture 3"/>
          <p:cNvPicPr>
            <a:picLocks noChangeAspect="1"/>
          </p:cNvPicPr>
          <p:nvPr/>
        </p:nvPicPr>
        <p:blipFill>
          <a:blip r:embed="rId3"/>
          <a:stretch>
            <a:fillRect/>
          </a:stretch>
        </p:blipFill>
        <p:spPr>
          <a:xfrm>
            <a:off x="686880" y="1389823"/>
            <a:ext cx="1444065" cy="1444065"/>
          </a:xfrm>
          <a:prstGeom prst="rect">
            <a:avLst/>
          </a:prstGeom>
        </p:spPr>
      </p:pic>
      <p:pic>
        <p:nvPicPr>
          <p:cNvPr id="5" name="Picture 4"/>
          <p:cNvPicPr>
            <a:picLocks noChangeAspect="1"/>
          </p:cNvPicPr>
          <p:nvPr/>
        </p:nvPicPr>
        <p:blipFill>
          <a:blip r:embed="rId4"/>
          <a:stretch>
            <a:fillRect/>
          </a:stretch>
        </p:blipFill>
        <p:spPr>
          <a:xfrm>
            <a:off x="4888002" y="4087905"/>
            <a:ext cx="1453776" cy="1453776"/>
          </a:xfrm>
          <a:prstGeom prst="rect">
            <a:avLst/>
          </a:prstGeom>
        </p:spPr>
      </p:pic>
      <p:pic>
        <p:nvPicPr>
          <p:cNvPr id="6" name="Picture 5"/>
          <p:cNvPicPr>
            <a:picLocks noChangeAspect="1"/>
          </p:cNvPicPr>
          <p:nvPr/>
        </p:nvPicPr>
        <p:blipFill>
          <a:blip r:embed="rId5"/>
          <a:stretch>
            <a:fillRect/>
          </a:stretch>
        </p:blipFill>
        <p:spPr>
          <a:xfrm>
            <a:off x="6674769" y="1425680"/>
            <a:ext cx="1444065" cy="1444065"/>
          </a:xfrm>
          <a:prstGeom prst="rect">
            <a:avLst/>
          </a:prstGeom>
        </p:spPr>
      </p:pic>
      <p:pic>
        <p:nvPicPr>
          <p:cNvPr id="12" name="Picture 11"/>
          <p:cNvPicPr>
            <a:picLocks noChangeAspect="1"/>
          </p:cNvPicPr>
          <p:nvPr/>
        </p:nvPicPr>
        <p:blipFill>
          <a:blip r:embed="rId6"/>
          <a:stretch>
            <a:fillRect/>
          </a:stretch>
        </p:blipFill>
        <p:spPr>
          <a:xfrm>
            <a:off x="686880" y="4087905"/>
            <a:ext cx="1444065" cy="1444065"/>
          </a:xfrm>
          <a:prstGeom prst="rect">
            <a:avLst/>
          </a:prstGeom>
        </p:spPr>
      </p:pic>
      <p:pic>
        <p:nvPicPr>
          <p:cNvPr id="13" name="Picture 12"/>
          <p:cNvPicPr>
            <a:picLocks noChangeAspect="1"/>
          </p:cNvPicPr>
          <p:nvPr/>
        </p:nvPicPr>
        <p:blipFill>
          <a:blip r:embed="rId7"/>
          <a:stretch>
            <a:fillRect/>
          </a:stretch>
        </p:blipFill>
        <p:spPr>
          <a:xfrm>
            <a:off x="2608167" y="4052951"/>
            <a:ext cx="1623358" cy="1623358"/>
          </a:xfrm>
          <a:prstGeom prst="rect">
            <a:avLst/>
          </a:prstGeom>
        </p:spPr>
      </p:pic>
      <p:pic>
        <p:nvPicPr>
          <p:cNvPr id="16" name="Picture 15"/>
          <p:cNvPicPr>
            <a:picLocks noChangeAspect="1"/>
          </p:cNvPicPr>
          <p:nvPr/>
        </p:nvPicPr>
        <p:blipFill>
          <a:blip r:embed="rId8"/>
          <a:stretch>
            <a:fillRect/>
          </a:stretch>
        </p:blipFill>
        <p:spPr>
          <a:xfrm>
            <a:off x="6674769" y="4012078"/>
            <a:ext cx="1605429" cy="1605429"/>
          </a:xfrm>
          <a:prstGeom prst="rect">
            <a:avLst/>
          </a:prstGeom>
        </p:spPr>
      </p:pic>
      <p:sp>
        <p:nvSpPr>
          <p:cNvPr id="19" name="TextBox 18"/>
          <p:cNvSpPr txBox="1"/>
          <p:nvPr/>
        </p:nvSpPr>
        <p:spPr>
          <a:xfrm>
            <a:off x="1119676" y="3241242"/>
            <a:ext cx="584201" cy="583936"/>
          </a:xfrm>
          <a:prstGeom prst="rect">
            <a:avLst/>
          </a:prstGeom>
          <a:noFill/>
        </p:spPr>
        <p:txBody>
          <a:bodyPr wrap="square" rtlCol="0">
            <a:spAutoFit/>
          </a:bodyPr>
          <a:lstStyle/>
          <a:p>
            <a:r>
              <a:rPr lang="en-GB" sz="3200" dirty="0"/>
              <a:t>1</a:t>
            </a:r>
          </a:p>
        </p:txBody>
      </p:sp>
      <p:sp>
        <p:nvSpPr>
          <p:cNvPr id="20" name="TextBox 19"/>
          <p:cNvSpPr txBox="1"/>
          <p:nvPr/>
        </p:nvSpPr>
        <p:spPr>
          <a:xfrm>
            <a:off x="3197221" y="3259124"/>
            <a:ext cx="584201" cy="583936"/>
          </a:xfrm>
          <a:prstGeom prst="rect">
            <a:avLst/>
          </a:prstGeom>
          <a:noFill/>
        </p:spPr>
        <p:txBody>
          <a:bodyPr wrap="square" rtlCol="0">
            <a:spAutoFit/>
          </a:bodyPr>
          <a:lstStyle/>
          <a:p>
            <a:r>
              <a:rPr lang="en-GB" sz="3200" dirty="0" smtClean="0"/>
              <a:t>2</a:t>
            </a:r>
            <a:endParaRPr lang="en-GB" sz="3200" dirty="0"/>
          </a:p>
        </p:txBody>
      </p:sp>
      <p:sp>
        <p:nvSpPr>
          <p:cNvPr id="21" name="TextBox 20"/>
          <p:cNvSpPr txBox="1"/>
          <p:nvPr/>
        </p:nvSpPr>
        <p:spPr>
          <a:xfrm>
            <a:off x="5291604" y="3237967"/>
            <a:ext cx="584201" cy="583936"/>
          </a:xfrm>
          <a:prstGeom prst="rect">
            <a:avLst/>
          </a:prstGeom>
          <a:noFill/>
        </p:spPr>
        <p:txBody>
          <a:bodyPr wrap="square" rtlCol="0">
            <a:spAutoFit/>
          </a:bodyPr>
          <a:lstStyle/>
          <a:p>
            <a:r>
              <a:rPr lang="en-GB" sz="3200" dirty="0" smtClean="0"/>
              <a:t>3</a:t>
            </a:r>
            <a:endParaRPr lang="en-GB" sz="3200" dirty="0"/>
          </a:p>
        </p:txBody>
      </p:sp>
      <p:sp>
        <p:nvSpPr>
          <p:cNvPr id="22" name="TextBox 21"/>
          <p:cNvSpPr txBox="1"/>
          <p:nvPr/>
        </p:nvSpPr>
        <p:spPr>
          <a:xfrm>
            <a:off x="7140634" y="3305678"/>
            <a:ext cx="584201" cy="583936"/>
          </a:xfrm>
          <a:prstGeom prst="rect">
            <a:avLst/>
          </a:prstGeom>
          <a:noFill/>
        </p:spPr>
        <p:txBody>
          <a:bodyPr wrap="square" rtlCol="0">
            <a:spAutoFit/>
          </a:bodyPr>
          <a:lstStyle/>
          <a:p>
            <a:r>
              <a:rPr lang="en-GB" sz="3200" dirty="0" smtClean="0"/>
              <a:t>4</a:t>
            </a:r>
            <a:endParaRPr lang="en-GB" sz="3200" dirty="0"/>
          </a:p>
        </p:txBody>
      </p:sp>
      <p:sp>
        <p:nvSpPr>
          <p:cNvPr id="23" name="TextBox 22"/>
          <p:cNvSpPr txBox="1"/>
          <p:nvPr/>
        </p:nvSpPr>
        <p:spPr>
          <a:xfrm>
            <a:off x="9235017" y="3325160"/>
            <a:ext cx="584201" cy="583936"/>
          </a:xfrm>
          <a:prstGeom prst="rect">
            <a:avLst/>
          </a:prstGeom>
          <a:noFill/>
        </p:spPr>
        <p:txBody>
          <a:bodyPr wrap="square" rtlCol="0">
            <a:spAutoFit/>
          </a:bodyPr>
          <a:lstStyle/>
          <a:p>
            <a:r>
              <a:rPr lang="en-GB" sz="3200" dirty="0" smtClean="0"/>
              <a:t>5</a:t>
            </a:r>
            <a:endParaRPr lang="en-GB" sz="3200" dirty="0"/>
          </a:p>
        </p:txBody>
      </p:sp>
      <p:sp>
        <p:nvSpPr>
          <p:cNvPr id="29" name="TextBox 28"/>
          <p:cNvSpPr txBox="1"/>
          <p:nvPr/>
        </p:nvSpPr>
        <p:spPr>
          <a:xfrm>
            <a:off x="1132230" y="5666951"/>
            <a:ext cx="584201" cy="583936"/>
          </a:xfrm>
          <a:prstGeom prst="rect">
            <a:avLst/>
          </a:prstGeom>
          <a:noFill/>
        </p:spPr>
        <p:txBody>
          <a:bodyPr wrap="square" rtlCol="0">
            <a:spAutoFit/>
          </a:bodyPr>
          <a:lstStyle/>
          <a:p>
            <a:r>
              <a:rPr lang="en-GB" sz="3200" dirty="0" smtClean="0"/>
              <a:t>6</a:t>
            </a:r>
            <a:endParaRPr lang="en-GB" sz="3200" dirty="0"/>
          </a:p>
        </p:txBody>
      </p:sp>
      <p:sp>
        <p:nvSpPr>
          <p:cNvPr id="30" name="TextBox 29"/>
          <p:cNvSpPr txBox="1"/>
          <p:nvPr/>
        </p:nvSpPr>
        <p:spPr>
          <a:xfrm>
            <a:off x="3133411" y="5676309"/>
            <a:ext cx="584201" cy="583936"/>
          </a:xfrm>
          <a:prstGeom prst="rect">
            <a:avLst/>
          </a:prstGeom>
          <a:noFill/>
        </p:spPr>
        <p:txBody>
          <a:bodyPr wrap="square" rtlCol="0">
            <a:spAutoFit/>
          </a:bodyPr>
          <a:lstStyle/>
          <a:p>
            <a:r>
              <a:rPr lang="en-GB" sz="3200" dirty="0" smtClean="0"/>
              <a:t>7</a:t>
            </a:r>
            <a:endParaRPr lang="en-GB" sz="3200" dirty="0"/>
          </a:p>
        </p:txBody>
      </p:sp>
      <p:sp>
        <p:nvSpPr>
          <p:cNvPr id="31" name="TextBox 30"/>
          <p:cNvSpPr txBox="1"/>
          <p:nvPr/>
        </p:nvSpPr>
        <p:spPr>
          <a:xfrm>
            <a:off x="5305862" y="5677659"/>
            <a:ext cx="584201" cy="583936"/>
          </a:xfrm>
          <a:prstGeom prst="rect">
            <a:avLst/>
          </a:prstGeom>
          <a:noFill/>
        </p:spPr>
        <p:txBody>
          <a:bodyPr wrap="square" rtlCol="0">
            <a:spAutoFit/>
          </a:bodyPr>
          <a:lstStyle/>
          <a:p>
            <a:r>
              <a:rPr lang="en-GB" sz="3200" dirty="0" smtClean="0"/>
              <a:t>8</a:t>
            </a:r>
            <a:endParaRPr lang="en-GB" sz="3200" dirty="0"/>
          </a:p>
        </p:txBody>
      </p:sp>
      <p:sp>
        <p:nvSpPr>
          <p:cNvPr id="32" name="TextBox 31"/>
          <p:cNvSpPr txBox="1"/>
          <p:nvPr/>
        </p:nvSpPr>
        <p:spPr>
          <a:xfrm>
            <a:off x="7140634" y="5739971"/>
            <a:ext cx="584201" cy="583936"/>
          </a:xfrm>
          <a:prstGeom prst="rect">
            <a:avLst/>
          </a:prstGeom>
          <a:noFill/>
        </p:spPr>
        <p:txBody>
          <a:bodyPr wrap="square" rtlCol="0">
            <a:spAutoFit/>
          </a:bodyPr>
          <a:lstStyle/>
          <a:p>
            <a:r>
              <a:rPr lang="en-GB" sz="3200" dirty="0" smtClean="0"/>
              <a:t>9</a:t>
            </a:r>
            <a:endParaRPr lang="en-GB" sz="3200" dirty="0"/>
          </a:p>
        </p:txBody>
      </p:sp>
      <p:sp>
        <p:nvSpPr>
          <p:cNvPr id="33" name="TextBox 32"/>
          <p:cNvSpPr txBox="1"/>
          <p:nvPr/>
        </p:nvSpPr>
        <p:spPr>
          <a:xfrm>
            <a:off x="9109860" y="5685744"/>
            <a:ext cx="1110262" cy="584775"/>
          </a:xfrm>
          <a:prstGeom prst="rect">
            <a:avLst/>
          </a:prstGeom>
          <a:noFill/>
        </p:spPr>
        <p:txBody>
          <a:bodyPr wrap="square" rtlCol="0">
            <a:spAutoFit/>
          </a:bodyPr>
          <a:lstStyle/>
          <a:p>
            <a:r>
              <a:rPr lang="en-GB" sz="3200" dirty="0" smtClean="0"/>
              <a:t>10</a:t>
            </a:r>
            <a:endParaRPr lang="en-GB" sz="3200" dirty="0"/>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1090" y="1412234"/>
            <a:ext cx="1457511" cy="1457511"/>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3518" y="4030384"/>
            <a:ext cx="1622425" cy="1622425"/>
          </a:xfrm>
          <a:prstGeom prst="rect">
            <a:avLst/>
          </a:prstGeom>
        </p:spPr>
      </p:pic>
      <p:pic>
        <p:nvPicPr>
          <p:cNvPr id="8" name="Picture 7"/>
          <p:cNvPicPr>
            <a:picLocks noChangeAspect="1"/>
          </p:cNvPicPr>
          <p:nvPr/>
        </p:nvPicPr>
        <p:blipFill>
          <a:blip r:embed="rId11"/>
          <a:stretch>
            <a:fillRect/>
          </a:stretch>
        </p:blipFill>
        <p:spPr>
          <a:xfrm>
            <a:off x="4665958" y="1389823"/>
            <a:ext cx="1575266" cy="1575266"/>
          </a:xfrm>
          <a:prstGeom prst="rect">
            <a:avLst/>
          </a:prstGeom>
        </p:spPr>
      </p:pic>
      <p:pic>
        <p:nvPicPr>
          <p:cNvPr id="27" name="Picture 26"/>
          <p:cNvPicPr/>
          <p:nvPr/>
        </p:nvPicPr>
        <p:blipFill rotWithShape="1">
          <a:blip r:embed="rId12"/>
          <a:srcRect b="21344"/>
          <a:stretch/>
        </p:blipFill>
        <p:spPr bwMode="auto">
          <a:xfrm>
            <a:off x="8776237" y="1511110"/>
            <a:ext cx="1497316" cy="14814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5822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747" y="240118"/>
            <a:ext cx="10515600" cy="1056944"/>
          </a:xfrm>
        </p:spPr>
        <p:txBody>
          <a:bodyPr/>
          <a:lstStyle/>
          <a:p>
            <a:r>
              <a:rPr lang="en-GB" b="1" dirty="0" smtClean="0">
                <a:latin typeface="+mn-lt"/>
              </a:rPr>
              <a:t>Apps Explained</a:t>
            </a:r>
            <a:endParaRPr lang="en-GB" b="1" dirty="0">
              <a:latin typeface="+mn-lt"/>
            </a:endParaRPr>
          </a:p>
        </p:txBody>
      </p:sp>
      <p:pic>
        <p:nvPicPr>
          <p:cNvPr id="8" name="Picture 7"/>
          <p:cNvPicPr>
            <a:picLocks noChangeAspect="1"/>
          </p:cNvPicPr>
          <p:nvPr/>
        </p:nvPicPr>
        <p:blipFill>
          <a:blip r:embed="rId3"/>
          <a:stretch>
            <a:fillRect/>
          </a:stretch>
        </p:blipFill>
        <p:spPr>
          <a:xfrm>
            <a:off x="642014" y="1089524"/>
            <a:ext cx="1444065" cy="1444065"/>
          </a:xfrm>
          <a:prstGeom prst="rect">
            <a:avLst/>
          </a:prstGeom>
        </p:spPr>
      </p:pic>
      <p:pic>
        <p:nvPicPr>
          <p:cNvPr id="9" name="Picture 8"/>
          <p:cNvPicPr>
            <a:picLocks noChangeAspect="1"/>
          </p:cNvPicPr>
          <p:nvPr/>
        </p:nvPicPr>
        <p:blipFill>
          <a:blip r:embed="rId4"/>
          <a:stretch>
            <a:fillRect/>
          </a:stretch>
        </p:blipFill>
        <p:spPr>
          <a:xfrm>
            <a:off x="6796116" y="1034828"/>
            <a:ext cx="1444065" cy="1444065"/>
          </a:xfrm>
          <a:prstGeom prst="rect">
            <a:avLst/>
          </a:prstGeom>
        </p:spPr>
      </p:pic>
      <p:sp>
        <p:nvSpPr>
          <p:cNvPr id="3" name="TextBox 2"/>
          <p:cNvSpPr txBox="1"/>
          <p:nvPr/>
        </p:nvSpPr>
        <p:spPr>
          <a:xfrm>
            <a:off x="600759" y="2849209"/>
            <a:ext cx="1485320" cy="3139321"/>
          </a:xfrm>
          <a:prstGeom prst="rect">
            <a:avLst/>
          </a:prstGeom>
          <a:noFill/>
        </p:spPr>
        <p:txBody>
          <a:bodyPr wrap="square" rtlCol="0">
            <a:spAutoFit/>
          </a:bodyPr>
          <a:lstStyle/>
          <a:p>
            <a:pPr algn="ctr"/>
            <a:r>
              <a:rPr lang="en-US" dirty="0">
                <a:cs typeface="Arial" panose="020B0604020202020204" pitchFamily="34" charset="0"/>
              </a:rPr>
              <a:t>MeetMe is a social network and dating site which allows users to meet and communicate with other people worldwide.</a:t>
            </a:r>
            <a:endParaRPr lang="en-GB" dirty="0">
              <a:cs typeface="Arial" panose="020B0604020202020204" pitchFamily="34" charset="0"/>
            </a:endParaRPr>
          </a:p>
        </p:txBody>
      </p:sp>
      <p:sp>
        <p:nvSpPr>
          <p:cNvPr id="13" name="Rectangle 12"/>
          <p:cNvSpPr/>
          <p:nvPr/>
        </p:nvSpPr>
        <p:spPr>
          <a:xfrm>
            <a:off x="8580549" y="2735322"/>
            <a:ext cx="2192746" cy="3693319"/>
          </a:xfrm>
          <a:prstGeom prst="rect">
            <a:avLst/>
          </a:prstGeom>
        </p:spPr>
        <p:txBody>
          <a:bodyPr wrap="square">
            <a:spAutoFit/>
          </a:bodyPr>
          <a:lstStyle/>
          <a:p>
            <a:pPr algn="ctr"/>
            <a:r>
              <a:rPr lang="en-GB" dirty="0" smtClean="0"/>
              <a:t>ROBLOX </a:t>
            </a:r>
          </a:p>
          <a:p>
            <a:pPr algn="ctr"/>
            <a:r>
              <a:rPr lang="en-GB" dirty="0"/>
              <a:t>Roblox is a multiplayer gaming </a:t>
            </a:r>
            <a:r>
              <a:rPr lang="en-GB" dirty="0" smtClean="0"/>
              <a:t>platform.</a:t>
            </a:r>
            <a:r>
              <a:rPr lang="en-GB" dirty="0"/>
              <a:t> All games and experiences are created by the players themselves. It is a social platform too and players can interact with one another through the games and via the chat function. </a:t>
            </a:r>
          </a:p>
        </p:txBody>
      </p:sp>
      <p:sp>
        <p:nvSpPr>
          <p:cNvPr id="14" name="Rectangle 13"/>
          <p:cNvSpPr/>
          <p:nvPr/>
        </p:nvSpPr>
        <p:spPr>
          <a:xfrm>
            <a:off x="6563915" y="2596822"/>
            <a:ext cx="1658467" cy="3416320"/>
          </a:xfrm>
          <a:prstGeom prst="rect">
            <a:avLst/>
          </a:prstGeom>
        </p:spPr>
        <p:txBody>
          <a:bodyPr wrap="square">
            <a:spAutoFit/>
          </a:bodyPr>
          <a:lstStyle/>
          <a:p>
            <a:pPr algn="ctr"/>
            <a:r>
              <a:rPr lang="en-US" dirty="0">
                <a:solidFill>
                  <a:srgbClr val="000000"/>
                </a:solidFill>
              </a:rPr>
              <a:t>PopJam is a creative website for children and young people. You can share drawings, photos and audio messages with friends and other people.</a:t>
            </a:r>
            <a:endParaRPr lang="en-GB" dirty="0"/>
          </a:p>
        </p:txBody>
      </p:sp>
      <p:sp>
        <p:nvSpPr>
          <p:cNvPr id="16" name="Rectangle 15"/>
          <p:cNvSpPr/>
          <p:nvPr/>
        </p:nvSpPr>
        <p:spPr>
          <a:xfrm>
            <a:off x="4657954" y="2596822"/>
            <a:ext cx="1763799" cy="3693319"/>
          </a:xfrm>
          <a:prstGeom prst="rect">
            <a:avLst/>
          </a:prstGeom>
        </p:spPr>
        <p:txBody>
          <a:bodyPr wrap="square">
            <a:spAutoFit/>
          </a:bodyPr>
          <a:lstStyle/>
          <a:p>
            <a:pPr algn="ctr"/>
            <a:r>
              <a:rPr lang="en-GB" dirty="0" smtClean="0"/>
              <a:t>Fortnite</a:t>
            </a:r>
          </a:p>
          <a:p>
            <a:pPr algn="ctr"/>
            <a:r>
              <a:rPr lang="en-GB" dirty="0" smtClean="0"/>
              <a:t>In </a:t>
            </a:r>
            <a:r>
              <a:rPr lang="en-GB" dirty="0"/>
              <a:t>Fortnite, players collaborate to survive in an open-world environment, by battling other characters who are controlled either by the game itself, or by other players.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4772" y="1089524"/>
            <a:ext cx="1457511" cy="1457511"/>
          </a:xfrm>
          <a:prstGeom prst="rect">
            <a:avLst/>
          </a:prstGeom>
        </p:spPr>
      </p:pic>
      <p:sp>
        <p:nvSpPr>
          <p:cNvPr id="5" name="Rectangle 4"/>
          <p:cNvSpPr/>
          <p:nvPr/>
        </p:nvSpPr>
        <p:spPr>
          <a:xfrm>
            <a:off x="2648943" y="2572210"/>
            <a:ext cx="1761039" cy="3970318"/>
          </a:xfrm>
          <a:prstGeom prst="rect">
            <a:avLst/>
          </a:prstGeom>
        </p:spPr>
        <p:txBody>
          <a:bodyPr wrap="square">
            <a:spAutoFit/>
          </a:bodyPr>
          <a:lstStyle/>
          <a:p>
            <a:pPr algn="ctr"/>
            <a:r>
              <a:rPr lang="en-GB" dirty="0"/>
              <a:t>Instagram is a picture and video sharing app. Users can post content and use hashtags to share experiences, thoughts or memories with an online community. Instagram allows live streaming. </a:t>
            </a:r>
          </a:p>
        </p:txBody>
      </p:sp>
      <p:pic>
        <p:nvPicPr>
          <p:cNvPr id="15" name="Picture 14"/>
          <p:cNvPicPr>
            <a:picLocks noChangeAspect="1"/>
          </p:cNvPicPr>
          <p:nvPr/>
        </p:nvPicPr>
        <p:blipFill>
          <a:blip r:embed="rId6"/>
          <a:stretch>
            <a:fillRect/>
          </a:stretch>
        </p:blipFill>
        <p:spPr>
          <a:xfrm>
            <a:off x="4657954" y="998514"/>
            <a:ext cx="1575266" cy="1575266"/>
          </a:xfrm>
          <a:prstGeom prst="rect">
            <a:avLst/>
          </a:prstGeom>
        </p:spPr>
      </p:pic>
      <p:pic>
        <p:nvPicPr>
          <p:cNvPr id="17" name="Picture 16"/>
          <p:cNvPicPr/>
          <p:nvPr/>
        </p:nvPicPr>
        <p:blipFill rotWithShape="1">
          <a:blip r:embed="rId7"/>
          <a:srcRect b="21344"/>
          <a:stretch/>
        </p:blipFill>
        <p:spPr bwMode="auto">
          <a:xfrm>
            <a:off x="8961120" y="1089523"/>
            <a:ext cx="1490819" cy="14575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007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Apps Explained II</a:t>
            </a:r>
            <a:endParaRPr lang="en-GB" b="1" dirty="0">
              <a:latin typeface="+mn-lt"/>
            </a:endParaRPr>
          </a:p>
        </p:txBody>
      </p:sp>
      <p:pic>
        <p:nvPicPr>
          <p:cNvPr id="17" name="Picture 16"/>
          <p:cNvPicPr>
            <a:picLocks noChangeAspect="1"/>
          </p:cNvPicPr>
          <p:nvPr/>
        </p:nvPicPr>
        <p:blipFill>
          <a:blip r:embed="rId3"/>
          <a:stretch>
            <a:fillRect/>
          </a:stretch>
        </p:blipFill>
        <p:spPr>
          <a:xfrm>
            <a:off x="4912715" y="1449641"/>
            <a:ext cx="1453776" cy="1453776"/>
          </a:xfrm>
          <a:prstGeom prst="rect">
            <a:avLst/>
          </a:prstGeom>
        </p:spPr>
      </p:pic>
      <p:pic>
        <p:nvPicPr>
          <p:cNvPr id="18" name="Picture 17"/>
          <p:cNvPicPr>
            <a:picLocks noChangeAspect="1"/>
          </p:cNvPicPr>
          <p:nvPr/>
        </p:nvPicPr>
        <p:blipFill>
          <a:blip r:embed="rId4"/>
          <a:stretch>
            <a:fillRect/>
          </a:stretch>
        </p:blipFill>
        <p:spPr>
          <a:xfrm>
            <a:off x="611904" y="1386660"/>
            <a:ext cx="1444065" cy="1444065"/>
          </a:xfrm>
          <a:prstGeom prst="rect">
            <a:avLst/>
          </a:prstGeom>
        </p:spPr>
      </p:pic>
      <p:pic>
        <p:nvPicPr>
          <p:cNvPr id="19" name="Picture 18"/>
          <p:cNvPicPr>
            <a:picLocks noChangeAspect="1"/>
          </p:cNvPicPr>
          <p:nvPr/>
        </p:nvPicPr>
        <p:blipFill rotWithShape="1">
          <a:blip r:embed="rId5"/>
          <a:srcRect l="6323" t="10019" r="4366" b="1553"/>
          <a:stretch/>
        </p:blipFill>
        <p:spPr>
          <a:xfrm>
            <a:off x="2940239" y="1530365"/>
            <a:ext cx="1300766" cy="1287887"/>
          </a:xfrm>
          <a:prstGeom prst="rect">
            <a:avLst/>
          </a:prstGeom>
        </p:spPr>
      </p:pic>
      <p:pic>
        <p:nvPicPr>
          <p:cNvPr id="20" name="Picture 19"/>
          <p:cNvPicPr>
            <a:picLocks noChangeAspect="1"/>
          </p:cNvPicPr>
          <p:nvPr/>
        </p:nvPicPr>
        <p:blipFill>
          <a:blip r:embed="rId6"/>
          <a:stretch>
            <a:fillRect/>
          </a:stretch>
        </p:blipFill>
        <p:spPr>
          <a:xfrm>
            <a:off x="6895070" y="1297988"/>
            <a:ext cx="1605429" cy="1605429"/>
          </a:xfrm>
          <a:prstGeom prst="rect">
            <a:avLst/>
          </a:prstGeom>
        </p:spPr>
      </p:pic>
      <p:sp>
        <p:nvSpPr>
          <p:cNvPr id="4" name="Rectangle 3"/>
          <p:cNvSpPr/>
          <p:nvPr/>
        </p:nvSpPr>
        <p:spPr>
          <a:xfrm>
            <a:off x="8965624" y="3129215"/>
            <a:ext cx="1759383" cy="369332"/>
          </a:xfrm>
          <a:prstGeom prst="rect">
            <a:avLst/>
          </a:prstGeom>
        </p:spPr>
        <p:txBody>
          <a:bodyPr wrap="square">
            <a:spAutoFit/>
          </a:bodyPr>
          <a:lstStyle/>
          <a:p>
            <a:pPr algn="ctr"/>
            <a:endParaRPr lang="en-GB" dirty="0"/>
          </a:p>
        </p:txBody>
      </p:sp>
      <p:sp>
        <p:nvSpPr>
          <p:cNvPr id="5" name="Rectangle 4"/>
          <p:cNvSpPr/>
          <p:nvPr/>
        </p:nvSpPr>
        <p:spPr>
          <a:xfrm>
            <a:off x="6895070" y="3129215"/>
            <a:ext cx="1533534" cy="2862322"/>
          </a:xfrm>
          <a:prstGeom prst="rect">
            <a:avLst/>
          </a:prstGeom>
        </p:spPr>
        <p:txBody>
          <a:bodyPr wrap="square">
            <a:spAutoFit/>
          </a:bodyPr>
          <a:lstStyle/>
          <a:p>
            <a:pPr algn="ctr"/>
            <a:r>
              <a:rPr lang="en-US" dirty="0">
                <a:solidFill>
                  <a:srgbClr val="000000"/>
                </a:solidFill>
              </a:rPr>
              <a:t>Dubsmash is an app which lets you create your own music videos dubbed with famous sounds and quotes.</a:t>
            </a:r>
            <a:endParaRPr lang="en-GB" dirty="0"/>
          </a:p>
        </p:txBody>
      </p:sp>
      <p:sp>
        <p:nvSpPr>
          <p:cNvPr id="6" name="Rectangle 5"/>
          <p:cNvSpPr/>
          <p:nvPr/>
        </p:nvSpPr>
        <p:spPr>
          <a:xfrm>
            <a:off x="4912715" y="3129215"/>
            <a:ext cx="1708584" cy="3139321"/>
          </a:xfrm>
          <a:prstGeom prst="rect">
            <a:avLst/>
          </a:prstGeom>
        </p:spPr>
        <p:txBody>
          <a:bodyPr wrap="square">
            <a:spAutoFit/>
          </a:bodyPr>
          <a:lstStyle/>
          <a:p>
            <a:pPr algn="ctr"/>
            <a:r>
              <a:rPr lang="en-US" dirty="0">
                <a:solidFill>
                  <a:srgbClr val="000000"/>
                </a:solidFill>
              </a:rPr>
              <a:t>Omegle is a </a:t>
            </a:r>
            <a:r>
              <a:rPr lang="en-US" dirty="0" smtClean="0">
                <a:solidFill>
                  <a:srgbClr val="000000"/>
                </a:solidFill>
              </a:rPr>
              <a:t>SN </a:t>
            </a:r>
            <a:r>
              <a:rPr lang="en-US" dirty="0">
                <a:solidFill>
                  <a:srgbClr val="000000"/>
                </a:solidFill>
              </a:rPr>
              <a:t>site that randomly connects you to another person who’s on the site. It lets you talk to them in a one-to-one audio or video conversation.</a:t>
            </a:r>
            <a:endParaRPr lang="en-GB" dirty="0"/>
          </a:p>
        </p:txBody>
      </p:sp>
      <p:sp>
        <p:nvSpPr>
          <p:cNvPr id="7" name="Rectangle 6"/>
          <p:cNvSpPr/>
          <p:nvPr/>
        </p:nvSpPr>
        <p:spPr>
          <a:xfrm>
            <a:off x="593185" y="2830725"/>
            <a:ext cx="1675343" cy="3139321"/>
          </a:xfrm>
          <a:prstGeom prst="rect">
            <a:avLst/>
          </a:prstGeom>
        </p:spPr>
        <p:txBody>
          <a:bodyPr wrap="square">
            <a:spAutoFit/>
          </a:bodyPr>
          <a:lstStyle/>
          <a:p>
            <a:pPr algn="ctr"/>
            <a:r>
              <a:rPr lang="en-US" dirty="0">
                <a:solidFill>
                  <a:srgbClr val="000000"/>
                </a:solidFill>
              </a:rPr>
              <a:t>Sickipedia is an online forum where you can submit short jokes, which can be viewed online. Visitors to the website can rate the jokes and their votes</a:t>
            </a:r>
            <a:endParaRPr lang="en-GB" dirty="0"/>
          </a:p>
        </p:txBody>
      </p:sp>
      <p:sp>
        <p:nvSpPr>
          <p:cNvPr id="22" name="Rectangle 21"/>
          <p:cNvSpPr/>
          <p:nvPr/>
        </p:nvSpPr>
        <p:spPr>
          <a:xfrm>
            <a:off x="2779877" y="2852216"/>
            <a:ext cx="1595818" cy="3693319"/>
          </a:xfrm>
          <a:prstGeom prst="rect">
            <a:avLst/>
          </a:prstGeom>
        </p:spPr>
        <p:txBody>
          <a:bodyPr wrap="square">
            <a:spAutoFit/>
          </a:bodyPr>
          <a:lstStyle/>
          <a:p>
            <a:pPr algn="ctr"/>
            <a:r>
              <a:rPr lang="en-US" dirty="0">
                <a:solidFill>
                  <a:srgbClr val="000000"/>
                </a:solidFill>
              </a:rPr>
              <a:t>Pinterest is an online interactive pin board. You can create collections of pin boards using your own images and you can also re-pin things from other people.</a:t>
            </a: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9078" y="1335240"/>
            <a:ext cx="1605632" cy="1605632"/>
          </a:xfrm>
          <a:prstGeom prst="rect">
            <a:avLst/>
          </a:prstGeom>
        </p:spPr>
      </p:pic>
      <p:sp>
        <p:nvSpPr>
          <p:cNvPr id="8" name="Rectangle 7"/>
          <p:cNvSpPr/>
          <p:nvPr/>
        </p:nvSpPr>
        <p:spPr>
          <a:xfrm>
            <a:off x="8702375" y="3129215"/>
            <a:ext cx="2425938" cy="3416320"/>
          </a:xfrm>
          <a:prstGeom prst="rect">
            <a:avLst/>
          </a:prstGeom>
        </p:spPr>
        <p:txBody>
          <a:bodyPr wrap="square">
            <a:spAutoFit/>
          </a:bodyPr>
          <a:lstStyle/>
          <a:p>
            <a:pPr algn="ctr"/>
            <a:r>
              <a:rPr lang="en-GB" dirty="0"/>
              <a:t>Snapchat is an app that lets you send a photo, short video or message to your contacts. The ‘snap’ appears on screen for up to 10 seconds before disappearing, or there is an option to have no time limit. There’s also a feature called Snapchat </a:t>
            </a:r>
            <a:r>
              <a:rPr lang="en-GB" dirty="0" smtClean="0"/>
              <a:t>Story.</a:t>
            </a:r>
            <a:endParaRPr lang="en-GB" dirty="0"/>
          </a:p>
        </p:txBody>
      </p:sp>
    </p:spTree>
    <p:extLst>
      <p:ext uri="{BB962C8B-B14F-4D97-AF65-F5344CB8AC3E}">
        <p14:creationId xmlns:p14="http://schemas.microsoft.com/office/powerpoint/2010/main" val="227960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up-to-date with apps</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FF0000"/>
                </a:solidFill>
                <a:hlinkClick r:id="rId3"/>
              </a:rPr>
              <a:t>www.thinkuknow.co.uk</a:t>
            </a:r>
            <a:endParaRPr lang="en-GB" dirty="0" smtClean="0">
              <a:solidFill>
                <a:srgbClr val="FF0000"/>
              </a:solidFill>
            </a:endParaRPr>
          </a:p>
          <a:p>
            <a:pPr marL="0" indent="0">
              <a:buNone/>
            </a:pPr>
            <a:endParaRPr lang="en-GB" dirty="0">
              <a:solidFill>
                <a:srgbClr val="FF0000"/>
              </a:solidFill>
            </a:endParaRPr>
          </a:p>
          <a:p>
            <a:pPr marL="0" indent="0">
              <a:buNone/>
            </a:pPr>
            <a:r>
              <a:rPr lang="en-GB" dirty="0" smtClean="0">
                <a:solidFill>
                  <a:srgbClr val="FF0000"/>
                </a:solidFill>
                <a:hlinkClick r:id="rId4"/>
              </a:rPr>
              <a:t>www.parentzone.org.uk</a:t>
            </a:r>
            <a:endParaRPr lang="en-GB" dirty="0" smtClean="0">
              <a:solidFill>
                <a:srgbClr val="FF0000"/>
              </a:solidFill>
            </a:endParaRPr>
          </a:p>
          <a:p>
            <a:pPr marL="0" indent="0">
              <a:buNone/>
            </a:pPr>
            <a:endParaRPr lang="en-GB" dirty="0">
              <a:solidFill>
                <a:srgbClr val="FF0000"/>
              </a:solidFill>
            </a:endParaRPr>
          </a:p>
          <a:p>
            <a:pPr marL="0" indent="0">
              <a:buNone/>
            </a:pPr>
            <a:r>
              <a:rPr lang="en-GB" dirty="0" smtClean="0">
                <a:solidFill>
                  <a:srgbClr val="FF0000"/>
                </a:solidFill>
                <a:hlinkClick r:id="rId5"/>
              </a:rPr>
              <a:t>www.net-aware.org.uk</a:t>
            </a:r>
            <a:endParaRPr lang="en-GB" dirty="0" smtClean="0">
              <a:solidFill>
                <a:srgbClr val="FF0000"/>
              </a:solidFill>
            </a:endParaRPr>
          </a:p>
          <a:p>
            <a:pPr marL="0" indent="0">
              <a:buNone/>
            </a:pPr>
            <a:endParaRPr lang="en-GB" dirty="0" smtClean="0">
              <a:solidFill>
                <a:srgbClr val="FF0000"/>
              </a:solidFill>
            </a:endParaRPr>
          </a:p>
          <a:p>
            <a:pPr marL="0" indent="0">
              <a:buNone/>
            </a:pPr>
            <a:r>
              <a:rPr lang="en-GB" dirty="0" smtClean="0"/>
              <a:t>  				</a:t>
            </a:r>
            <a:endParaRPr lang="en-GB" sz="1800" dirty="0" smtClean="0"/>
          </a:p>
          <a:p>
            <a:endParaRPr lang="en-GB" dirty="0" smtClean="0"/>
          </a:p>
          <a:p>
            <a:endParaRPr lang="en-GB" dirty="0"/>
          </a:p>
        </p:txBody>
      </p:sp>
    </p:spTree>
    <p:extLst>
      <p:ext uri="{BB962C8B-B14F-4D97-AF65-F5344CB8AC3E}">
        <p14:creationId xmlns:p14="http://schemas.microsoft.com/office/powerpoint/2010/main" val="2083826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909"/>
            <a:ext cx="10515600" cy="1056944"/>
          </a:xfrm>
        </p:spPr>
        <p:txBody>
          <a:bodyPr/>
          <a:lstStyle/>
          <a:p>
            <a:r>
              <a:rPr lang="en-GB" dirty="0" smtClean="0"/>
              <a:t>Skin Gambling</a:t>
            </a:r>
            <a:endParaRPr lang="en-GB" dirty="0"/>
          </a:p>
        </p:txBody>
      </p:sp>
      <p:sp>
        <p:nvSpPr>
          <p:cNvPr id="3" name="Content Placeholder 2"/>
          <p:cNvSpPr>
            <a:spLocks noGrp="1"/>
          </p:cNvSpPr>
          <p:nvPr>
            <p:ph idx="1"/>
          </p:nvPr>
        </p:nvSpPr>
        <p:spPr>
          <a:xfrm>
            <a:off x="838200" y="1467853"/>
            <a:ext cx="10515600" cy="4709110"/>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lgn="ctr">
              <a:buNone/>
            </a:pPr>
            <a:endParaRPr lang="en-GB" dirty="0" smtClean="0"/>
          </a:p>
          <a:p>
            <a:pPr marL="0" indent="0" algn="ctr">
              <a:buNone/>
            </a:pPr>
            <a:r>
              <a:rPr lang="en-GB" dirty="0">
                <a:hlinkClick r:id="rId2"/>
              </a:rPr>
              <a:t>https://parentzone.org.uk/skingambling</a:t>
            </a:r>
            <a:endParaRPr lang="en-GB" dirty="0"/>
          </a:p>
          <a:p>
            <a:pPr marL="0" indent="0" algn="ctr">
              <a:buNone/>
            </a:pPr>
            <a:endParaRPr lang="en-GB" dirty="0"/>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14335" r="11211"/>
          <a:stretch/>
        </p:blipFill>
        <p:spPr>
          <a:xfrm>
            <a:off x="2275347" y="1467853"/>
            <a:ext cx="7422106" cy="3389068"/>
          </a:xfrm>
          <a:prstGeom prst="rect">
            <a:avLst/>
          </a:prstGeom>
        </p:spPr>
      </p:pic>
    </p:spTree>
    <p:extLst>
      <p:ext uri="{BB962C8B-B14F-4D97-AF65-F5344CB8AC3E}">
        <p14:creationId xmlns:p14="http://schemas.microsoft.com/office/powerpoint/2010/main" val="3880800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skin gambling a problem?</a:t>
            </a:r>
            <a:endParaRPr lang="en-GB" dirty="0"/>
          </a:p>
        </p:txBody>
      </p:sp>
      <p:sp>
        <p:nvSpPr>
          <p:cNvPr id="3" name="Content Placeholder 2"/>
          <p:cNvSpPr>
            <a:spLocks noGrp="1"/>
          </p:cNvSpPr>
          <p:nvPr>
            <p:ph idx="1"/>
          </p:nvPr>
        </p:nvSpPr>
        <p:spPr/>
        <p:txBody>
          <a:bodyPr/>
          <a:lstStyle/>
          <a:p>
            <a:r>
              <a:rPr lang="en-GB" dirty="0"/>
              <a:t>Nobody is taking responsibility </a:t>
            </a:r>
            <a:endParaRPr lang="en-GB" dirty="0" smtClean="0"/>
          </a:p>
          <a:p>
            <a:r>
              <a:rPr lang="en-GB" dirty="0"/>
              <a:t>A blurred line between gaming and </a:t>
            </a:r>
            <a:r>
              <a:rPr lang="en-GB" dirty="0" smtClean="0"/>
              <a:t>gambling</a:t>
            </a:r>
          </a:p>
          <a:p>
            <a:r>
              <a:rPr lang="en-GB" dirty="0"/>
              <a:t>Mystery boxes are gambling, not just a </a:t>
            </a:r>
            <a:r>
              <a:rPr lang="en-GB" dirty="0" smtClean="0"/>
              <a:t>game</a:t>
            </a:r>
          </a:p>
          <a:p>
            <a:r>
              <a:rPr lang="en-GB" dirty="0"/>
              <a:t>There are bad influences for under-18s</a:t>
            </a:r>
            <a:endParaRPr lang="en-GB" dirty="0" smtClean="0"/>
          </a:p>
          <a:p>
            <a:endParaRPr lang="en-GB" dirty="0"/>
          </a:p>
        </p:txBody>
      </p:sp>
    </p:spTree>
    <p:extLst>
      <p:ext uri="{BB962C8B-B14F-4D97-AF65-F5344CB8AC3E}">
        <p14:creationId xmlns:p14="http://schemas.microsoft.com/office/powerpoint/2010/main" val="3002887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622" y="213614"/>
            <a:ext cx="10515600" cy="1056944"/>
          </a:xfrm>
        </p:spPr>
        <p:txBody>
          <a:bodyPr/>
          <a:lstStyle/>
          <a:p>
            <a:r>
              <a:rPr lang="en-GB" dirty="0" smtClean="0"/>
              <a:t>Be Internet Legends</a:t>
            </a:r>
            <a:endParaRPr lang="en-GB" dirty="0"/>
          </a:p>
        </p:txBody>
      </p:sp>
      <p:sp>
        <p:nvSpPr>
          <p:cNvPr id="3" name="Content Placeholder 2"/>
          <p:cNvSpPr>
            <a:spLocks noGrp="1"/>
          </p:cNvSpPr>
          <p:nvPr>
            <p:ph idx="1"/>
          </p:nvPr>
        </p:nvSpPr>
        <p:spPr>
          <a:xfrm>
            <a:off x="630195" y="1062681"/>
            <a:ext cx="10946027" cy="5114282"/>
          </a:xfrm>
        </p:spPr>
        <p:txBody>
          <a:bodyPr/>
          <a:lstStyle/>
          <a:p>
            <a:pPr marL="0" indent="0">
              <a:buNone/>
            </a:pPr>
            <a:r>
              <a:rPr lang="en-GB" sz="2000" dirty="0"/>
              <a:t>Parent Zone and Google have announced the launch of 'Be Internet Legends' – a FREE scheme of work promoting internet safety to Key Stage 2 pupils. The resource has received the PSHE Association Quality Mark and is free for all KS2 teachers to order.</a:t>
            </a:r>
            <a:br>
              <a:rPr lang="en-GB" sz="2000" dirty="0"/>
            </a:br>
            <a:r>
              <a:rPr lang="en-GB" sz="2000" dirty="0"/>
              <a:t/>
            </a:r>
            <a:br>
              <a:rPr lang="en-GB" sz="2000" dirty="0"/>
            </a:br>
            <a:r>
              <a:rPr lang="en-GB" sz="2000" dirty="0"/>
              <a:t>The 'Be Internet Legends' programme gives teachers the tools and methods they need to teach online safety fundamentals in the classroom. </a:t>
            </a:r>
            <a:br>
              <a:rPr lang="en-GB" sz="2000" dirty="0"/>
            </a:br>
            <a:r>
              <a:rPr lang="en-GB" sz="2000" dirty="0"/>
              <a:t/>
            </a:r>
            <a:br>
              <a:rPr lang="en-GB" sz="2000" dirty="0"/>
            </a:br>
            <a:r>
              <a:rPr lang="en-GB" sz="2000" dirty="0"/>
              <a:t>Every Key Stage 2 teacher can order a FREE curriculum pack, containing lesson plans, stickers and poster </a:t>
            </a:r>
            <a:r>
              <a:rPr lang="en-GB" sz="2000" dirty="0">
                <a:hlinkClick r:id="rId2"/>
              </a:rPr>
              <a:t>from their website</a:t>
            </a:r>
            <a:r>
              <a:rPr lang="en-GB" sz="2000" dirty="0"/>
              <a:t>.</a:t>
            </a:r>
            <a:br>
              <a:rPr lang="en-GB" sz="2000" dirty="0"/>
            </a:br>
            <a:r>
              <a:rPr lang="en-GB" sz="2000" dirty="0"/>
              <a:t/>
            </a:r>
            <a:br>
              <a:rPr lang="en-GB" sz="2000" dirty="0"/>
            </a:br>
            <a:r>
              <a:rPr lang="en-GB" sz="2000" dirty="0"/>
              <a:t>The pack contains a full set of lesson plans for years 3 and 4 (ages 7-9) and years 5 and 6 (ages 9-11). These plans provide fun, age-appropriate learning experiences, based around five internet safety pillars:</a:t>
            </a:r>
          </a:p>
          <a:p>
            <a:pPr marL="0" indent="0">
              <a:buNone/>
            </a:pPr>
            <a:r>
              <a:rPr lang="en-GB" sz="2000" i="1" dirty="0" smtClean="0"/>
              <a:t> -</a:t>
            </a:r>
            <a:r>
              <a:rPr lang="en-GB" sz="2000" dirty="0" smtClean="0"/>
              <a:t> </a:t>
            </a:r>
            <a:r>
              <a:rPr lang="en-GB" sz="2000" dirty="0"/>
              <a:t>Think Before You </a:t>
            </a:r>
            <a:r>
              <a:rPr lang="en-GB" sz="2000" dirty="0" smtClean="0"/>
              <a:t>Share/ </a:t>
            </a:r>
            <a:r>
              <a:rPr lang="en-GB" sz="2000" dirty="0"/>
              <a:t>Check it's For </a:t>
            </a:r>
            <a:r>
              <a:rPr lang="en-GB" sz="2000" dirty="0" smtClean="0"/>
              <a:t>Real/ </a:t>
            </a:r>
            <a:r>
              <a:rPr lang="en-GB" sz="2000" dirty="0"/>
              <a:t>Protect Your </a:t>
            </a:r>
            <a:r>
              <a:rPr lang="en-GB" sz="2000" dirty="0" smtClean="0"/>
              <a:t>Stuff/ </a:t>
            </a:r>
            <a:r>
              <a:rPr lang="en-GB" sz="2000" dirty="0"/>
              <a:t>Respect Each </a:t>
            </a:r>
            <a:r>
              <a:rPr lang="en-GB" sz="2000" dirty="0" smtClean="0"/>
              <a:t>Other/ </a:t>
            </a:r>
            <a:r>
              <a:rPr lang="en-GB" sz="2000" dirty="0"/>
              <a:t>When in Doubt, </a:t>
            </a:r>
            <a:r>
              <a:rPr lang="en-GB" sz="2000" dirty="0" smtClean="0"/>
              <a:t>        Discuss</a:t>
            </a:r>
            <a:r>
              <a:rPr lang="en-GB" sz="2000" dirty="0"/>
              <a:t>. </a:t>
            </a:r>
            <a:br>
              <a:rPr lang="en-GB" sz="2000" dirty="0"/>
            </a:br>
            <a:r>
              <a:rPr lang="en-GB" sz="2000" dirty="0"/>
              <a:t/>
            </a:r>
            <a:br>
              <a:rPr lang="en-GB" sz="2000" dirty="0"/>
            </a:br>
            <a:r>
              <a:rPr lang="en-GB" sz="2000" dirty="0"/>
              <a:t>You can find out more about Be Internet Legends at their </a:t>
            </a:r>
            <a:r>
              <a:rPr lang="en-GB" sz="2000" dirty="0">
                <a:hlinkClick r:id="rId3"/>
              </a:rPr>
              <a:t>Legends hub</a:t>
            </a:r>
            <a:r>
              <a:rPr lang="en-GB" sz="2000" dirty="0"/>
              <a:t>. If you have any questions, please email </a:t>
            </a:r>
            <a:r>
              <a:rPr lang="en-GB" sz="2000" dirty="0">
                <a:hlinkClick r:id="rId4"/>
              </a:rPr>
              <a:t>legends@parentzone.org.uk</a:t>
            </a:r>
            <a:endParaRPr lang="en-GB" sz="2000" dirty="0"/>
          </a:p>
          <a:p>
            <a:pPr marL="0" indent="0">
              <a:buNone/>
            </a:pPr>
            <a:endParaRPr lang="en-GB" dirty="0"/>
          </a:p>
        </p:txBody>
      </p:sp>
    </p:spTree>
    <p:extLst>
      <p:ext uri="{BB962C8B-B14F-4D97-AF65-F5344CB8AC3E}">
        <p14:creationId xmlns:p14="http://schemas.microsoft.com/office/powerpoint/2010/main" val="1113264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82" y="4748544"/>
            <a:ext cx="10515600" cy="1056944"/>
          </a:xfrm>
        </p:spPr>
        <p:txBody>
          <a:bodyPr/>
          <a:lstStyle/>
          <a:p>
            <a:pPr algn="ctr"/>
            <a:r>
              <a:rPr lang="en-GB" dirty="0" smtClean="0"/>
              <a:t>Suzanne Macklin – Lead Practitioner </a:t>
            </a:r>
            <a:br>
              <a:rPr lang="en-GB" dirty="0" smtClean="0"/>
            </a:br>
            <a:r>
              <a:rPr lang="en-GB" dirty="0" smtClean="0"/>
              <a:t>(Young People’s Team)</a:t>
            </a:r>
            <a:endParaRPr lang="en-GB" dirty="0"/>
          </a:p>
        </p:txBody>
      </p:sp>
      <p:pic>
        <p:nvPicPr>
          <p:cNvPr id="5" name="Content Placeholder 4"/>
          <p:cNvPicPr>
            <a:picLocks noGrp="1" noChangeAspect="1"/>
          </p:cNvPicPr>
          <p:nvPr>
            <p:ph idx="1"/>
          </p:nvPr>
        </p:nvPicPr>
        <p:blipFill>
          <a:blip r:embed="rId3"/>
          <a:stretch>
            <a:fillRect/>
          </a:stretch>
        </p:blipFill>
        <p:spPr>
          <a:xfrm>
            <a:off x="3629026" y="1014725"/>
            <a:ext cx="4481512" cy="3172306"/>
          </a:xfrm>
          <a:prstGeom prst="rect">
            <a:avLst/>
          </a:prstGeom>
        </p:spPr>
      </p:pic>
    </p:spTree>
    <p:extLst>
      <p:ext uri="{BB962C8B-B14F-4D97-AF65-F5344CB8AC3E}">
        <p14:creationId xmlns:p14="http://schemas.microsoft.com/office/powerpoint/2010/main" val="4169934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Safer Internet Day Resources</a:t>
            </a:r>
            <a:endParaRPr lang="en-GB" dirty="0"/>
          </a:p>
        </p:txBody>
      </p:sp>
      <p:sp>
        <p:nvSpPr>
          <p:cNvPr id="3" name="Content Placeholder 2"/>
          <p:cNvSpPr>
            <a:spLocks noGrp="1"/>
          </p:cNvSpPr>
          <p:nvPr>
            <p:ph idx="1"/>
          </p:nvPr>
        </p:nvSpPr>
        <p:spPr/>
        <p:txBody>
          <a:bodyPr/>
          <a:lstStyle/>
          <a:p>
            <a:r>
              <a:rPr lang="en-GB" dirty="0" smtClean="0"/>
              <a:t>Posters</a:t>
            </a:r>
          </a:p>
          <a:p>
            <a:r>
              <a:rPr lang="en-GB" dirty="0" smtClean="0"/>
              <a:t>Generic materials</a:t>
            </a:r>
          </a:p>
          <a:p>
            <a:r>
              <a:rPr lang="en-GB" dirty="0" smtClean="0"/>
              <a:t>Resource packs:</a:t>
            </a:r>
          </a:p>
          <a:p>
            <a:pPr marL="0" indent="0">
              <a:buNone/>
            </a:pPr>
            <a:r>
              <a:rPr lang="en-GB" dirty="0"/>
              <a:t> </a:t>
            </a:r>
            <a:r>
              <a:rPr lang="en-GB" dirty="0" smtClean="0"/>
              <a:t> 3-7/7-11/11-14/14-18</a:t>
            </a:r>
          </a:p>
          <a:p>
            <a:r>
              <a:rPr lang="en-GB" dirty="0" smtClean="0"/>
              <a:t>Parent/Carer </a:t>
            </a:r>
            <a:r>
              <a:rPr lang="en-GB" dirty="0"/>
              <a:t>materials</a:t>
            </a:r>
          </a:p>
          <a:p>
            <a:pPr marL="0" indent="0">
              <a:buNone/>
            </a:pPr>
            <a:endParaRPr lang="en-GB" dirty="0" smtClean="0"/>
          </a:p>
          <a:p>
            <a:pPr marL="0" indent="0">
              <a:buNone/>
            </a:pPr>
            <a:r>
              <a:rPr lang="en-GB" dirty="0"/>
              <a:t> </a:t>
            </a:r>
            <a:endParaRPr lang="en-GB" dirty="0" smtClean="0"/>
          </a:p>
          <a:p>
            <a:endParaRPr lang="en-GB" dirty="0"/>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t="1190"/>
          <a:stretch/>
        </p:blipFill>
        <p:spPr>
          <a:xfrm>
            <a:off x="6096000" y="1690688"/>
            <a:ext cx="5257800" cy="3706238"/>
          </a:xfrm>
          <a:prstGeom prst="rect">
            <a:avLst/>
          </a:prstGeom>
        </p:spPr>
      </p:pic>
    </p:spTree>
    <p:extLst>
      <p:ext uri="{BB962C8B-B14F-4D97-AF65-F5344CB8AC3E}">
        <p14:creationId xmlns:p14="http://schemas.microsoft.com/office/powerpoint/2010/main" val="3452964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LGBT History Month – Fri 1</a:t>
            </a:r>
            <a:r>
              <a:rPr lang="en-GB" baseline="30000" dirty="0" smtClean="0"/>
              <a:t>st</a:t>
            </a:r>
            <a:r>
              <a:rPr lang="en-GB" dirty="0" smtClean="0"/>
              <a:t> Feb 2019</a:t>
            </a:r>
            <a:endParaRPr lang="en-GB" dirty="0"/>
          </a:p>
        </p:txBody>
      </p:sp>
      <p:pic>
        <p:nvPicPr>
          <p:cNvPr id="4" name="Content Placeholder 3"/>
          <p:cNvPicPr>
            <a:picLocks noGrp="1" noChangeAspect="1"/>
          </p:cNvPicPr>
          <p:nvPr>
            <p:ph idx="1"/>
          </p:nvPr>
        </p:nvPicPr>
        <p:blipFill>
          <a:blip r:embed="rId2"/>
          <a:stretch>
            <a:fillRect/>
          </a:stretch>
        </p:blipFill>
        <p:spPr>
          <a:xfrm>
            <a:off x="926757" y="1690688"/>
            <a:ext cx="3089189" cy="4371494"/>
          </a:xfrm>
          <a:prstGeom prst="rect">
            <a:avLst/>
          </a:prstGeom>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7196" t="11501" r="10030"/>
          <a:stretch/>
        </p:blipFill>
        <p:spPr>
          <a:xfrm rot="5400000">
            <a:off x="6177345" y="1036938"/>
            <a:ext cx="3731741" cy="5290751"/>
          </a:xfrm>
          <a:prstGeom prst="rect">
            <a:avLst/>
          </a:prstGeom>
        </p:spPr>
      </p:pic>
      <p:sp>
        <p:nvSpPr>
          <p:cNvPr id="6" name="Rectangle 5"/>
          <p:cNvSpPr/>
          <p:nvPr/>
        </p:nvSpPr>
        <p:spPr>
          <a:xfrm>
            <a:off x="6217331" y="5739016"/>
            <a:ext cx="3390223" cy="646331"/>
          </a:xfrm>
          <a:prstGeom prst="rect">
            <a:avLst/>
          </a:prstGeom>
        </p:spPr>
        <p:txBody>
          <a:bodyPr wrap="none">
            <a:spAutoFit/>
          </a:bodyPr>
          <a:lstStyle/>
          <a:p>
            <a:r>
              <a:rPr lang="en-GB" dirty="0">
                <a:hlinkClick r:id="rId4"/>
              </a:rPr>
              <a:t>https://lgbthistorymonth.org.uk</a:t>
            </a:r>
            <a:r>
              <a:rPr lang="en-GB" dirty="0" smtClean="0">
                <a:hlinkClick r:id="rId4"/>
              </a:rPr>
              <a:t>/#</a:t>
            </a:r>
            <a:endParaRPr lang="en-GB" dirty="0" smtClean="0"/>
          </a:p>
          <a:p>
            <a:endParaRPr lang="en-GB" dirty="0"/>
          </a:p>
        </p:txBody>
      </p:sp>
    </p:spTree>
    <p:extLst>
      <p:ext uri="{BB962C8B-B14F-4D97-AF65-F5344CB8AC3E}">
        <p14:creationId xmlns:p14="http://schemas.microsoft.com/office/powerpoint/2010/main" val="98675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25" y="233694"/>
            <a:ext cx="10515600" cy="1056944"/>
          </a:xfrm>
        </p:spPr>
        <p:txBody>
          <a:bodyPr/>
          <a:lstStyle/>
          <a:p>
            <a:r>
              <a:rPr lang="en-GB" dirty="0" smtClean="0"/>
              <a:t>Educate and Celebrate</a:t>
            </a:r>
            <a:endParaRPr lang="en-GB" dirty="0"/>
          </a:p>
        </p:txBody>
      </p:sp>
      <p:sp>
        <p:nvSpPr>
          <p:cNvPr id="3" name="Content Placeholder 2"/>
          <p:cNvSpPr>
            <a:spLocks noGrp="1"/>
          </p:cNvSpPr>
          <p:nvPr>
            <p:ph idx="1"/>
          </p:nvPr>
        </p:nvSpPr>
        <p:spPr>
          <a:xfrm>
            <a:off x="1038225" y="5640388"/>
            <a:ext cx="10515600" cy="4351338"/>
          </a:xfrm>
        </p:spPr>
        <p:txBody>
          <a:bodyPr/>
          <a:lstStyle/>
          <a:p>
            <a:pPr marL="0" indent="0">
              <a:buNone/>
            </a:pPr>
            <a:r>
              <a:rPr lang="en-GB" dirty="0">
                <a:hlinkClick r:id="rId2"/>
              </a:rPr>
              <a:t>http://www.educateandcelebrate.org/resources</a:t>
            </a:r>
            <a:r>
              <a:rPr lang="en-GB" dirty="0" smtClean="0">
                <a:hlinkClick r:id="rId2"/>
              </a:rPr>
              <a:t>/</a:t>
            </a:r>
            <a:endParaRPr lang="en-GB" dirty="0" smtClean="0"/>
          </a:p>
          <a:p>
            <a:pPr marL="0" indent="0">
              <a:buNone/>
            </a:pPr>
            <a:endParaRPr lang="en-GB"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610" y="1084083"/>
            <a:ext cx="4415216" cy="4407457"/>
          </a:xfrm>
          <a:prstGeom prst="rect">
            <a:avLst/>
          </a:prstGeom>
        </p:spPr>
      </p:pic>
    </p:spTree>
    <p:extLst>
      <p:ext uri="{BB962C8B-B14F-4D97-AF65-F5344CB8AC3E}">
        <p14:creationId xmlns:p14="http://schemas.microsoft.com/office/powerpoint/2010/main" val="1743819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844"/>
            <a:ext cx="10515600" cy="1056944"/>
          </a:xfrm>
        </p:spPr>
        <p:txBody>
          <a:bodyPr/>
          <a:lstStyle/>
          <a:p>
            <a:pPr algn="ctr"/>
            <a:r>
              <a:rPr lang="en-GB" dirty="0" smtClean="0"/>
              <a:t>Time To Talk Day 7</a:t>
            </a:r>
            <a:r>
              <a:rPr lang="en-GB" baseline="30000" dirty="0" smtClean="0"/>
              <a:t>th</a:t>
            </a:r>
            <a:r>
              <a:rPr lang="en-GB" dirty="0" smtClean="0"/>
              <a:t> February 2019</a:t>
            </a:r>
            <a:endParaRPr lang="en-GB"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156" y="1147763"/>
            <a:ext cx="8401687" cy="4829175"/>
          </a:xfrm>
        </p:spPr>
      </p:pic>
      <p:sp>
        <p:nvSpPr>
          <p:cNvPr id="7" name="Rectangle 6"/>
          <p:cNvSpPr/>
          <p:nvPr/>
        </p:nvSpPr>
        <p:spPr>
          <a:xfrm>
            <a:off x="2676524" y="5976938"/>
            <a:ext cx="8010525" cy="646331"/>
          </a:xfrm>
          <a:prstGeom prst="rect">
            <a:avLst/>
          </a:prstGeom>
        </p:spPr>
        <p:txBody>
          <a:bodyPr wrap="square">
            <a:spAutoFit/>
          </a:bodyPr>
          <a:lstStyle/>
          <a:p>
            <a:r>
              <a:rPr lang="en-GB" dirty="0">
                <a:hlinkClick r:id="rId3"/>
              </a:rPr>
              <a:t>https://</a:t>
            </a:r>
            <a:r>
              <a:rPr lang="en-GB" dirty="0" smtClean="0">
                <a:hlinkClick r:id="rId3"/>
              </a:rPr>
              <a:t>www.time-to-change.org.uk/get-involved/timetotalkday2019</a:t>
            </a:r>
            <a:endParaRPr lang="en-GB" dirty="0" smtClean="0"/>
          </a:p>
          <a:p>
            <a:endParaRPr lang="en-GB" dirty="0"/>
          </a:p>
        </p:txBody>
      </p:sp>
    </p:spTree>
    <p:extLst>
      <p:ext uri="{BB962C8B-B14F-4D97-AF65-F5344CB8AC3E}">
        <p14:creationId xmlns:p14="http://schemas.microsoft.com/office/powerpoint/2010/main" val="2478122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833" y="333361"/>
            <a:ext cx="10515600" cy="1056944"/>
          </a:xfrm>
        </p:spPr>
        <p:txBody>
          <a:bodyPr/>
          <a:lstStyle/>
          <a:p>
            <a:r>
              <a:rPr lang="en-GB" dirty="0" smtClean="0"/>
              <a:t>The Sleep Factor Resources, KS2, 3 &amp; 4</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952115">
            <a:off x="2025465" y="1517179"/>
            <a:ext cx="3065399" cy="4351338"/>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2819">
            <a:off x="6291943" y="1497987"/>
            <a:ext cx="3186583" cy="4524949"/>
          </a:xfrm>
          <a:prstGeom prst="rect">
            <a:avLst/>
          </a:prstGeom>
        </p:spPr>
      </p:pic>
    </p:spTree>
    <p:extLst>
      <p:ext uri="{BB962C8B-B14F-4D97-AF65-F5344CB8AC3E}">
        <p14:creationId xmlns:p14="http://schemas.microsoft.com/office/powerpoint/2010/main" val="1864394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3" y="247982"/>
            <a:ext cx="10515600" cy="1056944"/>
          </a:xfrm>
        </p:spPr>
        <p:txBody>
          <a:bodyPr/>
          <a:lstStyle/>
          <a:p>
            <a:r>
              <a:rPr lang="en-GB" dirty="0" smtClean="0"/>
              <a:t>School Wellbeing Training</a:t>
            </a:r>
            <a:endParaRPr lang="en-GB" dirty="0"/>
          </a:p>
        </p:txBody>
      </p:sp>
      <p:sp>
        <p:nvSpPr>
          <p:cNvPr id="3" name="Content Placeholder 2"/>
          <p:cNvSpPr>
            <a:spLocks noGrp="1"/>
          </p:cNvSpPr>
          <p:nvPr>
            <p:ph idx="1"/>
          </p:nvPr>
        </p:nvSpPr>
        <p:spPr>
          <a:xfrm>
            <a:off x="738188" y="1304926"/>
            <a:ext cx="10515600" cy="4991100"/>
          </a:xfrm>
        </p:spPr>
        <p:txBody>
          <a:bodyPr/>
          <a:lstStyle/>
          <a:p>
            <a:r>
              <a:rPr lang="en-GB" dirty="0"/>
              <a:t>Is Your School Drug Wise? (Primary) </a:t>
            </a:r>
            <a:r>
              <a:rPr lang="en-GB" dirty="0" smtClean="0"/>
              <a:t> - 8</a:t>
            </a:r>
            <a:r>
              <a:rPr lang="en-GB" baseline="30000" dirty="0" smtClean="0"/>
              <a:t>th</a:t>
            </a:r>
            <a:r>
              <a:rPr lang="en-GB" dirty="0" smtClean="0"/>
              <a:t> </a:t>
            </a:r>
            <a:r>
              <a:rPr lang="en-GB" dirty="0"/>
              <a:t>F</a:t>
            </a:r>
            <a:r>
              <a:rPr lang="en-GB" dirty="0" smtClean="0"/>
              <a:t>eb 2019</a:t>
            </a:r>
          </a:p>
          <a:p>
            <a:r>
              <a:rPr lang="en-GB" dirty="0" smtClean="0"/>
              <a:t>Gambling </a:t>
            </a:r>
            <a:r>
              <a:rPr lang="en-GB" dirty="0"/>
              <a:t>&amp; Social Gaming Awareness Education (YGAM) </a:t>
            </a:r>
            <a:r>
              <a:rPr lang="en-GB" dirty="0" smtClean="0"/>
              <a:t>– 5</a:t>
            </a:r>
            <a:r>
              <a:rPr lang="en-GB" baseline="30000" dirty="0" smtClean="0"/>
              <a:t>th</a:t>
            </a:r>
            <a:r>
              <a:rPr lang="en-GB" dirty="0" smtClean="0"/>
              <a:t> March 2019</a:t>
            </a:r>
          </a:p>
          <a:p>
            <a:r>
              <a:rPr lang="en-GB" dirty="0"/>
              <a:t>PSHE &amp; Healthy Schools network </a:t>
            </a:r>
            <a:r>
              <a:rPr lang="en-GB" dirty="0" smtClean="0"/>
              <a:t>meeting – 19</a:t>
            </a:r>
            <a:r>
              <a:rPr lang="en-GB" baseline="30000" dirty="0" smtClean="0"/>
              <a:t>th</a:t>
            </a:r>
            <a:r>
              <a:rPr lang="en-GB" dirty="0" smtClean="0"/>
              <a:t> March 2019</a:t>
            </a:r>
          </a:p>
          <a:p>
            <a:r>
              <a:rPr lang="en-GB" dirty="0"/>
              <a:t>Effective Leadership &amp; Management of PSHE </a:t>
            </a:r>
            <a:r>
              <a:rPr lang="en-GB" dirty="0" smtClean="0"/>
              <a:t>Education – 27</a:t>
            </a:r>
            <a:r>
              <a:rPr lang="en-GB" baseline="30000" dirty="0" smtClean="0"/>
              <a:t>th</a:t>
            </a:r>
            <a:r>
              <a:rPr lang="en-GB" dirty="0" smtClean="0"/>
              <a:t> March 2019</a:t>
            </a:r>
            <a:endParaRPr lang="en-GB" dirty="0"/>
          </a:p>
        </p:txBody>
      </p:sp>
    </p:spTree>
    <p:extLst>
      <p:ext uri="{BB962C8B-B14F-4D97-AF65-F5344CB8AC3E}">
        <p14:creationId xmlns:p14="http://schemas.microsoft.com/office/powerpoint/2010/main" val="2242403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854" y="2851236"/>
            <a:ext cx="10515600" cy="4351338"/>
          </a:xfrm>
        </p:spPr>
        <p:txBody>
          <a:bodyPr/>
          <a:lstStyle/>
          <a:p>
            <a:pPr marL="0" indent="0" algn="ctr">
              <a:buNone/>
            </a:pPr>
            <a:r>
              <a:rPr lang="en-GB" sz="5400" dirty="0" smtClean="0"/>
              <a:t>Evaluation</a:t>
            </a:r>
            <a:endParaRPr lang="en-GB" sz="5400" dirty="0"/>
          </a:p>
        </p:txBody>
      </p:sp>
    </p:spTree>
    <p:extLst>
      <p:ext uri="{BB962C8B-B14F-4D97-AF65-F5344CB8AC3E}">
        <p14:creationId xmlns:p14="http://schemas.microsoft.com/office/powerpoint/2010/main" val="328970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xfrm>
            <a:off x="1089905" y="343213"/>
            <a:ext cx="6604000" cy="649288"/>
          </a:xfrm>
        </p:spPr>
        <p:txBody>
          <a:bodyPr>
            <a:noAutofit/>
          </a:bodyPr>
          <a:lstStyle/>
          <a:p>
            <a:pPr algn="l" eaLnBrk="1" hangingPunct="1"/>
            <a:r>
              <a:rPr lang="en-GB" altLang="en-US" sz="4000" b="1" dirty="0" smtClean="0"/>
              <a:t>Support : </a:t>
            </a:r>
          </a:p>
        </p:txBody>
      </p:sp>
      <p:sp>
        <p:nvSpPr>
          <p:cNvPr id="78851" name="Text Box 4"/>
          <p:cNvSpPr>
            <a:spLocks noGrp="1" noChangeArrowheads="1"/>
          </p:cNvSpPr>
          <p:nvPr>
            <p:ph idx="1"/>
          </p:nvPr>
        </p:nvSpPr>
        <p:spPr>
          <a:xfrm>
            <a:off x="187834" y="863713"/>
            <a:ext cx="11838517" cy="538254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Autofit/>
          </a:bodyPr>
          <a:lstStyle/>
          <a:p>
            <a:pPr marL="0" indent="0" algn="ctr">
              <a:buNone/>
              <a:defRPr/>
            </a:pPr>
            <a:r>
              <a:rPr lang="en-GB" sz="2400" b="1" dirty="0"/>
              <a:t>Steven Body, Healthy Schools &amp; PSHE Consultant (SSE)</a:t>
            </a:r>
          </a:p>
          <a:p>
            <a:pPr marL="0" indent="0" algn="ctr">
              <a:buNone/>
              <a:defRPr/>
            </a:pPr>
            <a:r>
              <a:rPr lang="en-GB" sz="2400" b="1" dirty="0"/>
              <a:t>07891 273134</a:t>
            </a:r>
          </a:p>
          <a:p>
            <a:pPr marL="0" indent="0" algn="ctr">
              <a:buNone/>
              <a:defRPr/>
            </a:pPr>
            <a:r>
              <a:rPr lang="en-GB" sz="2400" dirty="0">
                <a:hlinkClick r:id="rId3"/>
              </a:rPr>
              <a:t>steven.body@leeds.gov</a:t>
            </a:r>
            <a:r>
              <a:rPr lang="en-GB" sz="2400" dirty="0">
                <a:solidFill>
                  <a:schemeClr val="tx2"/>
                </a:solidFill>
                <a:hlinkClick r:id="rId3"/>
              </a:rPr>
              <a:t>.uk</a:t>
            </a:r>
            <a:r>
              <a:rPr lang="en-GB" sz="2400" dirty="0">
                <a:solidFill>
                  <a:schemeClr val="tx2"/>
                </a:solidFill>
              </a:rPr>
              <a:t> </a:t>
            </a:r>
            <a:endParaRPr lang="en-GB" sz="2400" dirty="0" smtClean="0"/>
          </a:p>
          <a:p>
            <a:pPr marL="0" indent="0" algn="ctr" eaLnBrk="1" fontAlgn="auto" hangingPunct="1">
              <a:spcAft>
                <a:spcPts val="0"/>
              </a:spcAft>
              <a:buNone/>
              <a:defRPr/>
            </a:pPr>
            <a:r>
              <a:rPr lang="en-GB" sz="2400" b="1" dirty="0" smtClean="0"/>
              <a:t>Gill Mullens, Healthy Schools Adviser (WNW)</a:t>
            </a:r>
          </a:p>
          <a:p>
            <a:pPr marL="0" indent="0" algn="ctr" eaLnBrk="1" fontAlgn="auto" hangingPunct="1">
              <a:spcAft>
                <a:spcPts val="0"/>
              </a:spcAft>
              <a:buFont typeface="Arial" charset="0"/>
              <a:buNone/>
              <a:defRPr/>
            </a:pPr>
            <a:r>
              <a:rPr lang="en-GB" sz="2400" b="1" dirty="0" smtClean="0"/>
              <a:t>07595 210528</a:t>
            </a:r>
          </a:p>
          <a:p>
            <a:pPr marL="0" indent="0" algn="ctr" eaLnBrk="1" fontAlgn="auto" hangingPunct="1">
              <a:spcAft>
                <a:spcPts val="0"/>
              </a:spcAft>
              <a:buFont typeface="Arial" charset="0"/>
              <a:buNone/>
              <a:defRPr/>
            </a:pPr>
            <a:r>
              <a:rPr lang="en-GB" sz="2400" dirty="0" smtClean="0">
                <a:hlinkClick r:id="rId4"/>
              </a:rPr>
              <a:t>gillian.mullens@leeds.gov.uk</a:t>
            </a:r>
            <a:r>
              <a:rPr lang="en-GB" sz="2400" dirty="0" smtClean="0"/>
              <a:t> </a:t>
            </a:r>
            <a:r>
              <a:rPr lang="en-GB" sz="2400" dirty="0" smtClean="0">
                <a:solidFill>
                  <a:schemeClr val="tx2"/>
                </a:solidFill>
              </a:rPr>
              <a:t> </a:t>
            </a:r>
          </a:p>
          <a:p>
            <a:pPr marL="0" indent="0" algn="ctr">
              <a:buNone/>
              <a:defRPr/>
            </a:pPr>
            <a:r>
              <a:rPr lang="en-GB" sz="2400" b="1" dirty="0"/>
              <a:t>Sheryll Carter, Healthy Schools &amp; PSHE Consultant (ENE)	</a:t>
            </a:r>
          </a:p>
          <a:p>
            <a:pPr marL="0" indent="0" algn="ctr">
              <a:buNone/>
              <a:defRPr/>
            </a:pPr>
            <a:r>
              <a:rPr lang="en-GB" sz="2400" b="1" dirty="0"/>
              <a:t>07891 279418</a:t>
            </a:r>
          </a:p>
          <a:p>
            <a:pPr marL="0" indent="0" algn="ctr">
              <a:buNone/>
              <a:defRPr/>
            </a:pPr>
            <a:r>
              <a:rPr lang="en-GB" sz="2400" dirty="0" smtClean="0">
                <a:hlinkClick r:id="rId5"/>
              </a:rPr>
              <a:t>sheryll.carter@leeds.gov.uk</a:t>
            </a:r>
            <a:endParaRPr lang="en-GB" sz="2400" b="1" dirty="0" smtClean="0"/>
          </a:p>
          <a:p>
            <a:pPr marL="0" indent="0" algn="ctr" eaLnBrk="1" fontAlgn="auto" hangingPunct="1">
              <a:spcAft>
                <a:spcPts val="0"/>
              </a:spcAft>
              <a:buClr>
                <a:schemeClr val="accent6"/>
              </a:buClr>
              <a:buFont typeface="Arial" charset="0"/>
              <a:buNone/>
              <a:defRPr/>
            </a:pPr>
            <a:r>
              <a:rPr lang="en-GB" sz="2400" b="1" dirty="0" smtClean="0"/>
              <a:t>Emma Newton, Health &amp; Wellbeing Officer</a:t>
            </a:r>
          </a:p>
          <a:p>
            <a:pPr marL="0" indent="0" algn="ctr" eaLnBrk="1" fontAlgn="auto" hangingPunct="1">
              <a:spcAft>
                <a:spcPts val="0"/>
              </a:spcAft>
              <a:buClr>
                <a:schemeClr val="accent6"/>
              </a:buClr>
              <a:buFont typeface="Arial" charset="0"/>
              <a:buNone/>
              <a:defRPr/>
            </a:pPr>
            <a:r>
              <a:rPr lang="en-GB" sz="2400" b="1" dirty="0" smtClean="0"/>
              <a:t>07891 276623</a:t>
            </a:r>
            <a:endParaRPr lang="en-GB" sz="2400" b="1" dirty="0"/>
          </a:p>
          <a:p>
            <a:pPr marL="0" indent="0" algn="ctr" eaLnBrk="1" fontAlgn="auto" hangingPunct="1">
              <a:spcAft>
                <a:spcPts val="0"/>
              </a:spcAft>
              <a:buClr>
                <a:schemeClr val="tx1"/>
              </a:buClr>
              <a:buFont typeface="Arial" charset="0"/>
              <a:buNone/>
              <a:defRPr/>
            </a:pPr>
            <a:r>
              <a:rPr lang="en-GB" sz="2400" dirty="0" smtClean="0">
                <a:hlinkClick r:id="rId6"/>
              </a:rPr>
              <a:t>emma.newton@leeds.gov.uk</a:t>
            </a:r>
            <a:endParaRPr lang="en-GB" sz="2400" dirty="0" smtClean="0"/>
          </a:p>
          <a:p>
            <a:pPr marL="0" indent="0" eaLnBrk="1" fontAlgn="auto" hangingPunct="1">
              <a:spcAft>
                <a:spcPts val="0"/>
              </a:spcAft>
              <a:buClr>
                <a:schemeClr val="tx1"/>
              </a:buClr>
              <a:buFont typeface="Arial" charset="0"/>
              <a:buNone/>
              <a:defRPr/>
            </a:pPr>
            <a:endParaRPr lang="en-GB" sz="2400" dirty="0" smtClean="0"/>
          </a:p>
          <a:p>
            <a:pPr eaLnBrk="1" fontAlgn="auto" hangingPunct="1">
              <a:spcAft>
                <a:spcPts val="0"/>
              </a:spcAft>
              <a:buClr>
                <a:schemeClr val="tx1"/>
              </a:buClr>
              <a:buFont typeface="Arial" charset="0"/>
              <a:buNone/>
              <a:defRPr/>
            </a:pPr>
            <a:endParaRPr lang="en-GB" sz="2400" dirty="0" smtClean="0">
              <a:solidFill>
                <a:schemeClr val="tx2"/>
              </a:solidFill>
            </a:endParaRPr>
          </a:p>
        </p:txBody>
      </p:sp>
      <p:sp>
        <p:nvSpPr>
          <p:cNvPr id="2" name="Slide Number Placeholder 1"/>
          <p:cNvSpPr>
            <a:spLocks noGrp="1"/>
          </p:cNvSpPr>
          <p:nvPr>
            <p:ph type="sldNum" sz="quarter" idx="12"/>
          </p:nvPr>
        </p:nvSpPr>
        <p:spPr/>
        <p:txBody>
          <a:bodyPr/>
          <a:lstStyle/>
          <a:p>
            <a:fld id="{7D7670A9-59C6-4C86-9C23-C8361252B19C}" type="slidenum">
              <a:rPr lang="en-GB" smtClean="0"/>
              <a:t>27</a:t>
            </a:fld>
            <a:endParaRPr lang="en-GB"/>
          </a:p>
        </p:txBody>
      </p:sp>
    </p:spTree>
    <p:extLst>
      <p:ext uri="{BB962C8B-B14F-4D97-AF65-F5344CB8AC3E}">
        <p14:creationId xmlns:p14="http://schemas.microsoft.com/office/powerpoint/2010/main" val="3308287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852" y="219406"/>
            <a:ext cx="6548437" cy="1056944"/>
          </a:xfrm>
        </p:spPr>
        <p:txBody>
          <a:bodyPr/>
          <a:lstStyle/>
          <a:p>
            <a:r>
              <a:rPr lang="en-GB" dirty="0" smtClean="0"/>
              <a:t>Change 4 Life </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289" y="1892360"/>
            <a:ext cx="4426350" cy="2316917"/>
          </a:xfrm>
          <a:prstGeom prst="rect">
            <a:avLst/>
          </a:prstGeom>
        </p:spPr>
      </p:pic>
      <p:sp>
        <p:nvSpPr>
          <p:cNvPr id="9" name="Rectangle 8"/>
          <p:cNvSpPr/>
          <p:nvPr/>
        </p:nvSpPr>
        <p:spPr>
          <a:xfrm>
            <a:off x="290512" y="1016110"/>
            <a:ext cx="7241777" cy="5355312"/>
          </a:xfrm>
          <a:prstGeom prst="rect">
            <a:avLst/>
          </a:prstGeom>
        </p:spPr>
        <p:txBody>
          <a:bodyPr wrap="square">
            <a:spAutoFit/>
          </a:bodyPr>
          <a:lstStyle/>
          <a:p>
            <a:r>
              <a:rPr lang="en-GB" b="1" dirty="0" smtClean="0"/>
              <a:t>Children </a:t>
            </a:r>
            <a:r>
              <a:rPr lang="en-GB" b="1" dirty="0"/>
              <a:t>in England are eating an extra 2,800 sugar cubes a year, which is more than double the recommended guidelines. That's 8 cubes too many each day</a:t>
            </a:r>
            <a:r>
              <a:rPr lang="en-GB" b="1" dirty="0" smtClean="0"/>
              <a:t>!</a:t>
            </a:r>
          </a:p>
          <a:p>
            <a:endParaRPr lang="en-GB" dirty="0"/>
          </a:p>
          <a:p>
            <a:r>
              <a:rPr lang="en-GB" b="1" dirty="0"/>
              <a:t>How your school can get involved.</a:t>
            </a:r>
            <a:endParaRPr lang="en-GB" dirty="0"/>
          </a:p>
          <a:p>
            <a:pPr>
              <a:buFont typeface="+mj-lt"/>
              <a:buAutoNum type="arabicPeriod"/>
            </a:pPr>
            <a:r>
              <a:rPr lang="en-GB" dirty="0"/>
              <a:t>Sign up as a supporter at Public Health England so you can download posters and resources for your schools at </a:t>
            </a:r>
            <a:r>
              <a:rPr lang="en-GB" dirty="0">
                <a:hlinkClick r:id="rId4"/>
              </a:rPr>
              <a:t>https://campaignresources.phe.gov.uk/resources/campaigns/84-2019-change4life-nutrition-campaign/resources</a:t>
            </a:r>
            <a:endParaRPr lang="en-GB" dirty="0"/>
          </a:p>
          <a:p>
            <a:pPr>
              <a:buFont typeface="+mj-lt"/>
              <a:buAutoNum type="arabicPeriod"/>
            </a:pPr>
            <a:r>
              <a:rPr lang="en-GB" dirty="0"/>
              <a:t>Watch the video at </a:t>
            </a:r>
            <a:r>
              <a:rPr lang="en-GB" dirty="0">
                <a:hlinkClick r:id="rId5"/>
              </a:rPr>
              <a:t>https://www.nhs.uk/change4life</a:t>
            </a:r>
            <a:endParaRPr lang="en-GB" dirty="0"/>
          </a:p>
          <a:p>
            <a:pPr>
              <a:buFont typeface="+mj-lt"/>
              <a:buAutoNum type="arabicPeriod"/>
            </a:pPr>
            <a:r>
              <a:rPr lang="en-GB" dirty="0"/>
              <a:t>Create a display at your school</a:t>
            </a:r>
          </a:p>
          <a:p>
            <a:pPr>
              <a:buFont typeface="+mj-lt"/>
              <a:buAutoNum type="arabicPeriod"/>
            </a:pPr>
            <a:r>
              <a:rPr lang="en-GB" dirty="0"/>
              <a:t>Deliver an assembly</a:t>
            </a:r>
          </a:p>
          <a:p>
            <a:pPr>
              <a:buFont typeface="+mj-lt"/>
              <a:buAutoNum type="arabicPeriod"/>
            </a:pPr>
            <a:r>
              <a:rPr lang="en-GB" dirty="0"/>
              <a:t>Encourage </a:t>
            </a:r>
            <a:r>
              <a:rPr lang="en-GB" b="1" dirty="0"/>
              <a:t>all your parents/carers</a:t>
            </a:r>
            <a:r>
              <a:rPr lang="en-GB" dirty="0"/>
              <a:t> to sign up at </a:t>
            </a:r>
            <a:r>
              <a:rPr lang="en-GB" dirty="0">
                <a:hlinkClick r:id="rId5"/>
              </a:rPr>
              <a:t>https://www.nhs.uk/change4life</a:t>
            </a:r>
            <a:r>
              <a:rPr lang="en-GB" dirty="0"/>
              <a:t> e.g. in your school newsletters!</a:t>
            </a:r>
          </a:p>
          <a:p>
            <a:pPr>
              <a:buFont typeface="+mj-lt"/>
              <a:buAutoNum type="arabicPeriod"/>
            </a:pPr>
            <a:r>
              <a:rPr lang="en-GB" dirty="0"/>
              <a:t>Watch out for the all the exciting resources that will be delivered directly to your school mid-January. There will be a pack for every pupil!</a:t>
            </a:r>
          </a:p>
          <a:p>
            <a:pPr>
              <a:buFont typeface="+mj-lt"/>
              <a:buAutoNum type="arabicPeriod"/>
            </a:pPr>
            <a:r>
              <a:rPr lang="en-GB" dirty="0"/>
              <a:t>If your school is an academy the resources will not be delivered through the national programme. You can still pick up a resource pack for every pupil by contacting the Public Health Resource </a:t>
            </a:r>
            <a:r>
              <a:rPr lang="en-GB" dirty="0" smtClean="0"/>
              <a:t>Centre</a:t>
            </a:r>
            <a:endParaRPr lang="en-GB" dirty="0"/>
          </a:p>
        </p:txBody>
      </p:sp>
    </p:spTree>
    <p:extLst>
      <p:ext uri="{BB962C8B-B14F-4D97-AF65-F5344CB8AC3E}">
        <p14:creationId xmlns:p14="http://schemas.microsoft.com/office/powerpoint/2010/main" val="2487397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33694"/>
            <a:ext cx="10515600" cy="1056944"/>
          </a:xfrm>
        </p:spPr>
        <p:txBody>
          <a:bodyPr/>
          <a:lstStyle/>
          <a:p>
            <a:r>
              <a:rPr lang="en-GB" dirty="0" smtClean="0"/>
              <a:t>PREVENT Update - Jan 2019</a:t>
            </a:r>
            <a:endParaRPr lang="en-GB" dirty="0"/>
          </a:p>
        </p:txBody>
      </p:sp>
      <p:sp>
        <p:nvSpPr>
          <p:cNvPr id="3" name="Content Placeholder 2"/>
          <p:cNvSpPr>
            <a:spLocks noGrp="1"/>
          </p:cNvSpPr>
          <p:nvPr>
            <p:ph idx="1"/>
          </p:nvPr>
        </p:nvSpPr>
        <p:spPr>
          <a:xfrm>
            <a:off x="528637" y="1028700"/>
            <a:ext cx="11158538" cy="5019675"/>
          </a:xfrm>
        </p:spPr>
        <p:txBody>
          <a:bodyPr/>
          <a:lstStyle/>
          <a:p>
            <a:pPr marL="0" lvl="0" indent="0">
              <a:buNone/>
            </a:pPr>
            <a:r>
              <a:rPr lang="en-GB" sz="1400" b="1" dirty="0"/>
              <a:t>Educate Against Hate - New Resources</a:t>
            </a:r>
            <a:endParaRPr lang="en-GB" sz="1400" dirty="0"/>
          </a:p>
          <a:p>
            <a:r>
              <a:rPr lang="en-GB" sz="1400" dirty="0"/>
              <a:t>Last term a number of new resources were uploaded to </a:t>
            </a:r>
            <a:r>
              <a:rPr lang="en-GB" sz="1400" u="sng" dirty="0">
                <a:hlinkClick r:id="rId2"/>
              </a:rPr>
              <a:t>Educate Against Hate</a:t>
            </a:r>
            <a:r>
              <a:rPr lang="en-GB" sz="1400" dirty="0"/>
              <a:t>: (</a:t>
            </a:r>
            <a:r>
              <a:rPr lang="en-GB" sz="1400" u="sng" dirty="0">
                <a:hlinkClick r:id="rId2"/>
              </a:rPr>
              <a:t>https://educateagainsthate.com/</a:t>
            </a:r>
            <a:r>
              <a:rPr lang="en-GB" sz="1400" dirty="0"/>
              <a:t>)</a:t>
            </a:r>
          </a:p>
          <a:p>
            <a:pPr lvl="0"/>
            <a:r>
              <a:rPr lang="en-GB" sz="1400" b="1" dirty="0"/>
              <a:t>Green Spring PSHE sessions:</a:t>
            </a:r>
            <a:r>
              <a:rPr lang="en-GB" sz="1400" dirty="0"/>
              <a:t> Slide packs developed by Green Spring Academy. This package comprises 17 sessions with the suggestion that it is covered over 6 weeks with KS4 pupils. Each session could be delivered in around 15-30 mins. Few accompanying resources are needed, just a whiteboard or post-it notes.</a:t>
            </a:r>
          </a:p>
          <a:p>
            <a:pPr lvl="0"/>
            <a:r>
              <a:rPr lang="en-GB" sz="1400" b="1" dirty="0"/>
              <a:t>Faith in Us – Educating about Islamophobia:</a:t>
            </a:r>
            <a:r>
              <a:rPr lang="en-GB" sz="1400" dirty="0"/>
              <a:t> Comprehensive guidance on educating young people on Islamophobia including myth busting, advice for school leaders and classroom resources. Chapters include: facilitating effective conversation and guidelines for dealing with </a:t>
            </a:r>
            <a:r>
              <a:rPr lang="en-GB" sz="1400" dirty="0" err="1"/>
              <a:t>Islamophobic</a:t>
            </a:r>
            <a:r>
              <a:rPr lang="en-GB" sz="1400" dirty="0"/>
              <a:t> incidents. </a:t>
            </a:r>
          </a:p>
          <a:p>
            <a:pPr lvl="0"/>
            <a:r>
              <a:rPr lang="en-GB" sz="1400" b="1" dirty="0"/>
              <a:t>Shared Space Toolkit for Teachers of RE:</a:t>
            </a:r>
            <a:r>
              <a:rPr lang="en-GB" sz="1400" dirty="0"/>
              <a:t> The toolkit, designed in collaboration with teachers, researchers and the National Association for Teachers of RE (NATRE), presents tips, activity ideas and resource links to support contact theory in the RE classroom. The resource is split into advice to support </a:t>
            </a:r>
            <a:r>
              <a:rPr lang="en-GB" sz="1400" i="1" dirty="0"/>
              <a:t>(1) encountering</a:t>
            </a:r>
            <a:r>
              <a:rPr lang="en-GB" sz="1400" dirty="0"/>
              <a:t>, </a:t>
            </a:r>
            <a:r>
              <a:rPr lang="en-GB" sz="1400" i="1" dirty="0"/>
              <a:t>(2) interacting with, and (3) holding meaningful conversations with</a:t>
            </a:r>
            <a:r>
              <a:rPr lang="en-GB" sz="1400" dirty="0"/>
              <a:t> diverse groups. </a:t>
            </a:r>
          </a:p>
          <a:p>
            <a:pPr lvl="0"/>
            <a:r>
              <a:rPr lang="en-GB" sz="1400" b="1" dirty="0"/>
              <a:t>Hate Crime Primary Lesson Plan:</a:t>
            </a:r>
            <a:r>
              <a:rPr lang="en-GB" sz="1400" dirty="0"/>
              <a:t> A presentation and lesson plan to teach upper primary about what a hate crime is and who can be a victim. While the organisation (Educate and Celebrate) has the mission to make all schools and workplaces LGBT+ friendly, this resource covers all the different protected characteristics.</a:t>
            </a:r>
          </a:p>
          <a:p>
            <a:pPr lvl="0"/>
            <a:r>
              <a:rPr lang="en-GB" sz="1400" b="1" dirty="0"/>
              <a:t>Respectful School Communities: Self Review and Signposting Tool:</a:t>
            </a:r>
            <a:r>
              <a:rPr lang="en-GB" sz="1400" dirty="0"/>
              <a:t> </a:t>
            </a:r>
            <a:r>
              <a:rPr lang="en-US" sz="1400" dirty="0"/>
              <a:t>A tool developed by the Department for Education to support schools develop a whole school approach that promotes respect and discipline. It also includes links to a range of other sources of support. </a:t>
            </a:r>
            <a:endParaRPr lang="en-GB" sz="1400" dirty="0"/>
          </a:p>
          <a:p>
            <a:pPr lvl="0"/>
            <a:r>
              <a:rPr lang="en-GB" sz="1400" b="1" dirty="0"/>
              <a:t>Featherstone Primary Curriculum Map:</a:t>
            </a:r>
            <a:r>
              <a:rPr lang="en-GB" sz="1400" dirty="0"/>
              <a:t> An </a:t>
            </a:r>
            <a:r>
              <a:rPr lang="en-US" sz="1400" dirty="0"/>
              <a:t>exemplar curriculum map for fundamental British values in Primary provision, uploaded with permission from Featherstone primary school. </a:t>
            </a:r>
            <a:endParaRPr lang="en-GB" sz="1400" dirty="0"/>
          </a:p>
          <a:p>
            <a:pPr lvl="0"/>
            <a:r>
              <a:rPr lang="en-GB" sz="1400" b="1" dirty="0"/>
              <a:t>Since 9/11 Primary Resources:</a:t>
            </a:r>
            <a:r>
              <a:rPr lang="en-GB" sz="1400" dirty="0"/>
              <a:t> 10 lesson plans with accompanying resource packs produced by SINCE 9/11 in partnership with the UCL Institute of Education (IOE) to support primary schools to meet their duty to promote the Fundamental British Values of Democracy, the Rule of Law, Individual Liberty and Mutual Respect and Tolerance of Different Faiths and Beliefs in the curriculum. </a:t>
            </a:r>
          </a:p>
          <a:p>
            <a:r>
              <a:rPr lang="en-GB" dirty="0"/>
              <a:t> </a:t>
            </a:r>
          </a:p>
          <a:p>
            <a:pPr marL="0" indent="0">
              <a:buNone/>
            </a:pPr>
            <a:endParaRPr lang="en-GB" dirty="0"/>
          </a:p>
        </p:txBody>
      </p:sp>
    </p:spTree>
    <p:extLst>
      <p:ext uri="{BB962C8B-B14F-4D97-AF65-F5344CB8AC3E}">
        <p14:creationId xmlns:p14="http://schemas.microsoft.com/office/powerpoint/2010/main" val="2158855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1" y="1170331"/>
            <a:ext cx="10029825" cy="4950073"/>
          </a:xfrm>
          <a:prstGeom prst="rect">
            <a:avLst/>
          </a:prstGeom>
        </p:spPr>
        <p:txBody>
          <a:bodyPr wrap="square">
            <a:spAutoFit/>
          </a:bodyPr>
          <a:lstStyle/>
          <a:p>
            <a:pPr lvl="0">
              <a:lnSpc>
                <a:spcPct val="105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Free Workshops on Slavery for Years 5 &amp; 6</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Just Enough UK have 50 free workshops on Slavery for Primary Schools in Leeds.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‘Just Enough UK are an Educational organisation that delivers workshops on difficult global issues to primary school children all over the Country. We have educated over 70,000 children and 100% of teachers would recommend us to a colleague.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At Just Enough UK we do not shock or scare children but inspire them that one person can help to change the world. Our workshops fun and interactive using games, drama and role play to engage with the children.’</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workshops are delivered through Story Telling, Comedy and Multi Media and cover the history of slavery; How it was abolished in the UK by William Wilberforce; Why it did not go away; How people are tricked into Slavery today; The kind of jobs slaves are made to do; Characters in fiction who are slaves; How many slaves are in the world today; The five signs of slavery; How one person can make a change.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For further information or if you would like to book a workshop please email Bonney </a:t>
            </a:r>
            <a:r>
              <a:rPr lang="en-GB" dirty="0" err="1">
                <a:latin typeface="Calibri" panose="020F0502020204030204" pitchFamily="34" charset="0"/>
                <a:ea typeface="Calibri" panose="020F0502020204030204" pitchFamily="34" charset="0"/>
                <a:cs typeface="Times New Roman" panose="02020603050405020304" pitchFamily="18" charset="0"/>
              </a:rPr>
              <a:t>Baggaley</a:t>
            </a:r>
            <a:r>
              <a:rPr lang="en-GB" dirty="0">
                <a:latin typeface="Calibri" panose="020F0502020204030204" pitchFamily="34" charset="0"/>
                <a:ea typeface="Calibri" panose="020F0502020204030204" pitchFamily="34" charset="0"/>
                <a:cs typeface="Times New Roman" panose="02020603050405020304" pitchFamily="18" charset="0"/>
              </a:rPr>
              <a:t> at </a:t>
            </a:r>
            <a:r>
              <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bonney@justenoughgroup.org</a:t>
            </a:r>
            <a:r>
              <a:rPr lang="en-GB" b="1" dirty="0">
                <a:latin typeface="Calibri" panose="020F0502020204030204" pitchFamily="34" charset="0"/>
                <a:ea typeface="Calibri" panose="020F0502020204030204" pitchFamily="34" charset="0"/>
                <a:cs typeface="Times New Roman" panose="02020603050405020304" pitchFamily="18" charset="0"/>
              </a:rPr>
              <a:t>  or call 0300 999 1097.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1023937" y="433719"/>
            <a:ext cx="10515600" cy="10569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GB" smtClean="0"/>
              <a:t>PREVENT Update - Jan 2019</a:t>
            </a:r>
            <a:endParaRPr lang="en-GB" dirty="0"/>
          </a:p>
        </p:txBody>
      </p:sp>
    </p:spTree>
    <p:extLst>
      <p:ext uri="{BB962C8B-B14F-4D97-AF65-F5344CB8AC3E}">
        <p14:creationId xmlns:p14="http://schemas.microsoft.com/office/powerpoint/2010/main" val="326166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itle 1"/>
          <p:cNvSpPr txBox="1">
            <a:spLocks noGrp="1"/>
          </p:cNvSpPr>
          <p:nvPr>
            <p:ph type="ctrTitle"/>
          </p:nvPr>
        </p:nvSpPr>
        <p:spPr>
          <a:xfrm>
            <a:off x="2016469" y="1355330"/>
            <a:ext cx="7772401" cy="1008114"/>
          </a:xfrm>
          <a:prstGeom prst="rect">
            <a:avLst/>
          </a:prstGeom>
        </p:spPr>
        <p:txBody>
          <a:bodyPr>
            <a:normAutofit fontScale="90000"/>
          </a:bodyPr>
          <a:lstStyle>
            <a:lvl1pPr>
              <a:defRPr sz="3600">
                <a:solidFill>
                  <a:srgbClr val="E46C0A"/>
                </a:solidFill>
              </a:defRPr>
            </a:lvl1pPr>
          </a:lstStyle>
          <a:p>
            <a:r>
              <a:rPr lang="en-GB" sz="4400" dirty="0"/>
              <a:t>Leeds Knife Crime</a:t>
            </a:r>
            <a:br>
              <a:rPr lang="en-GB" sz="4400" dirty="0"/>
            </a:br>
            <a:r>
              <a:rPr lang="en-GB" sz="4400" dirty="0"/>
              <a:t>Briefing</a:t>
            </a:r>
            <a:endParaRPr sz="4400" dirty="0"/>
          </a:p>
        </p:txBody>
      </p:sp>
      <p:sp>
        <p:nvSpPr>
          <p:cNvPr id="442" name="Subtitle 2"/>
          <p:cNvSpPr txBox="1">
            <a:spLocks noGrp="1"/>
          </p:cNvSpPr>
          <p:nvPr>
            <p:ph type="subTitle" idx="1"/>
          </p:nvPr>
        </p:nvSpPr>
        <p:spPr>
          <a:xfrm>
            <a:off x="2164290" y="2599797"/>
            <a:ext cx="7776866" cy="3600401"/>
          </a:xfrm>
          <a:prstGeom prst="rect">
            <a:avLst/>
          </a:prstGeom>
        </p:spPr>
        <p:txBody>
          <a:bodyPr/>
          <a:lstStyle/>
          <a:p>
            <a:pPr>
              <a:defRPr>
                <a:solidFill>
                  <a:srgbClr val="535353"/>
                </a:solidFill>
              </a:defRPr>
            </a:pPr>
            <a:endParaRPr lang="en-GB" dirty="0" smtClean="0"/>
          </a:p>
          <a:p>
            <a:pPr>
              <a:defRPr>
                <a:solidFill>
                  <a:srgbClr val="535353"/>
                </a:solidFill>
              </a:defRPr>
            </a:pPr>
            <a:r>
              <a:rPr lang="en-GB" dirty="0" smtClean="0"/>
              <a:t>Pc Matt Guy</a:t>
            </a:r>
          </a:p>
          <a:p>
            <a:pPr>
              <a:defRPr>
                <a:solidFill>
                  <a:srgbClr val="535353"/>
                </a:solidFill>
              </a:defRPr>
            </a:pPr>
            <a:r>
              <a:rPr lang="en-GB" dirty="0" smtClean="0"/>
              <a:t>West Yorkshire Police</a:t>
            </a:r>
            <a:endParaRPr dirty="0"/>
          </a:p>
          <a:p>
            <a:pPr>
              <a:defRPr>
                <a:solidFill>
                  <a:srgbClr val="535353"/>
                </a:solidFill>
              </a:defRPr>
            </a:pPr>
            <a:r>
              <a:rPr lang="en-GB" dirty="0" smtClean="0"/>
              <a:t>     </a:t>
            </a:r>
            <a:r>
              <a:rPr dirty="0" smtClean="0"/>
              <a:t>@</a:t>
            </a:r>
            <a:r>
              <a:rPr lang="en-GB" dirty="0" smtClean="0"/>
              <a:t>PCMattGuy</a:t>
            </a:r>
            <a:endParaRPr dirty="0"/>
          </a:p>
        </p:txBody>
      </p:sp>
      <p:pic>
        <p:nvPicPr>
          <p:cNvPr id="5" name="Picture 3" descr="Picture 3"/>
          <p:cNvPicPr>
            <a:picLocks noChangeAspect="1"/>
          </p:cNvPicPr>
          <p:nvPr/>
        </p:nvPicPr>
        <p:blipFill>
          <a:blip r:embed="rId3">
            <a:extLst/>
          </a:blip>
          <a:stretch>
            <a:fillRect/>
          </a:stretch>
        </p:blipFill>
        <p:spPr>
          <a:xfrm>
            <a:off x="4018968" y="4270328"/>
            <a:ext cx="784975" cy="784975"/>
          </a:xfrm>
          <a:prstGeom prst="rect">
            <a:avLst/>
          </a:prstGeom>
          <a:ln w="12700">
            <a:miter lim="400000"/>
          </a:ln>
        </p:spPr>
      </p:pic>
      <p:pic>
        <p:nvPicPr>
          <p:cNvPr id="6" name="Picture 5">
            <a:extLst>
              <a:ext uri="{FF2B5EF4-FFF2-40B4-BE49-F238E27FC236}">
                <a16:creationId xmlns="" xmlns:a16="http://schemas.microsoft.com/office/drawing/2014/main" id="{881C9DC7-715A-4A5E-8DFC-7DBB9460E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384" y="247295"/>
            <a:ext cx="2039616" cy="797672"/>
          </a:xfrm>
          <a:prstGeom prst="rect">
            <a:avLst/>
          </a:prstGeom>
        </p:spPr>
      </p:pic>
    </p:spTree>
    <p:extLst>
      <p:ext uri="{BB962C8B-B14F-4D97-AF65-F5344CB8AC3E}">
        <p14:creationId xmlns:p14="http://schemas.microsoft.com/office/powerpoint/2010/main" val="31476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92181"/>
            <a:ext cx="10515600" cy="1056944"/>
          </a:xfrm>
        </p:spPr>
        <p:txBody>
          <a:bodyPr>
            <a:normAutofit fontScale="90000"/>
          </a:bodyPr>
          <a:lstStyle/>
          <a:p>
            <a:r>
              <a:rPr lang="en-GB" dirty="0" smtClean="0"/>
              <a:t>Leeds Knife Crime Stats</a:t>
            </a:r>
            <a:br>
              <a:rPr lang="en-GB" dirty="0" smtClean="0"/>
            </a:br>
            <a:r>
              <a:rPr lang="en-GB" sz="2000" dirty="0"/>
              <a:t/>
            </a:r>
            <a:br>
              <a:rPr lang="en-GB" sz="2000" dirty="0"/>
            </a:br>
            <a:endParaRPr lang="en-GB" sz="2000" dirty="0"/>
          </a:p>
        </p:txBody>
      </p:sp>
      <p:sp>
        <p:nvSpPr>
          <p:cNvPr id="3" name="Text Placeholder 2"/>
          <p:cNvSpPr>
            <a:spLocks noGrp="1"/>
          </p:cNvSpPr>
          <p:nvPr>
            <p:ph type="body" sz="half" idx="1"/>
          </p:nvPr>
        </p:nvSpPr>
        <p:spPr>
          <a:xfrm>
            <a:off x="1981201" y="1417639"/>
            <a:ext cx="7973367" cy="4548572"/>
          </a:xfrm>
        </p:spPr>
        <p:txBody>
          <a:bodyPr>
            <a:normAutofit fontScale="62500" lnSpcReduction="20000"/>
          </a:bodyPr>
          <a:lstStyle/>
          <a:p>
            <a:r>
              <a:rPr lang="en-GB" sz="3800" u="sng" dirty="0"/>
              <a:t>Night-time Economy</a:t>
            </a:r>
          </a:p>
          <a:p>
            <a:endParaRPr lang="en-GB" sz="3800" dirty="0"/>
          </a:p>
          <a:p>
            <a:pPr lvl="0"/>
            <a:r>
              <a:rPr lang="en-GB" sz="3800" dirty="0"/>
              <a:t>Knife Crime offences mainly occurred early to late evening</a:t>
            </a:r>
          </a:p>
          <a:p>
            <a:pPr lvl="0"/>
            <a:endParaRPr lang="en-GB" sz="3800" dirty="0"/>
          </a:p>
          <a:p>
            <a:pPr lvl="0"/>
            <a:r>
              <a:rPr lang="en-GB" sz="3800" dirty="0"/>
              <a:t>Knife Crime was more prevalent on a weekend (Saturday and Sunday)</a:t>
            </a:r>
          </a:p>
          <a:p>
            <a:pPr lvl="0"/>
            <a:endParaRPr lang="en-GB" sz="3800" dirty="0"/>
          </a:p>
          <a:p>
            <a:pPr lvl="0"/>
            <a:r>
              <a:rPr lang="en-GB" sz="3800" dirty="0"/>
              <a:t>Males are more likely to be involved in Knife crime and Possession offences as both victims and offenders</a:t>
            </a:r>
          </a:p>
          <a:p>
            <a:pPr lvl="0"/>
            <a:endParaRPr lang="en-GB" sz="3800" dirty="0"/>
          </a:p>
          <a:p>
            <a:pPr lvl="0"/>
            <a:r>
              <a:rPr lang="en-GB" sz="3800" dirty="0"/>
              <a:t>All City Centre PWA’s have a high percentage of 20-29 year old victims and offenders on a weekend</a:t>
            </a:r>
          </a:p>
          <a:p>
            <a:r>
              <a:rPr lang="en-GB" sz="1800" dirty="0"/>
              <a:t/>
            </a:r>
            <a:br>
              <a:rPr lang="en-GB" sz="1800" dirty="0"/>
            </a:br>
            <a:r>
              <a:rPr lang="en-GB" sz="1800" dirty="0"/>
              <a:t/>
            </a:r>
            <a:br>
              <a:rPr lang="en-GB" sz="1800" dirty="0"/>
            </a:br>
            <a:endParaRPr lang="en-GB" sz="1800" dirty="0"/>
          </a:p>
        </p:txBody>
      </p:sp>
    </p:spTree>
    <p:extLst>
      <p:ext uri="{BB962C8B-B14F-4D97-AF65-F5344CB8AC3E}">
        <p14:creationId xmlns:p14="http://schemas.microsoft.com/office/powerpoint/2010/main" val="728139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1" y="543257"/>
            <a:ext cx="10515600" cy="1056944"/>
          </a:xfrm>
        </p:spPr>
        <p:txBody>
          <a:bodyPr/>
          <a:lstStyle/>
          <a:p>
            <a:r>
              <a:rPr lang="en-GB" dirty="0" smtClean="0"/>
              <a:t>Organised Criminal Groups</a:t>
            </a:r>
            <a:endParaRPr lang="en-GB" dirty="0"/>
          </a:p>
        </p:txBody>
      </p:sp>
      <p:sp>
        <p:nvSpPr>
          <p:cNvPr id="3" name="Text Placeholder 2"/>
          <p:cNvSpPr>
            <a:spLocks noGrp="1"/>
          </p:cNvSpPr>
          <p:nvPr>
            <p:ph type="body" sz="half" idx="1"/>
          </p:nvPr>
        </p:nvSpPr>
        <p:spPr>
          <a:xfrm>
            <a:off x="1981200" y="1600201"/>
            <a:ext cx="8020975" cy="3610992"/>
          </a:xfrm>
        </p:spPr>
        <p:txBody>
          <a:bodyPr/>
          <a:lstStyle/>
          <a:p>
            <a:pPr marL="457200" indent="-457200"/>
            <a:r>
              <a:rPr lang="en-GB" b="0" dirty="0"/>
              <a:t>2,282 OCG members across the </a:t>
            </a:r>
            <a:r>
              <a:rPr lang="en-GB" b="0" dirty="0" smtClean="0"/>
              <a:t>Force</a:t>
            </a:r>
          </a:p>
          <a:p>
            <a:pPr marL="457200" indent="-457200"/>
            <a:r>
              <a:rPr lang="en-GB" b="0" dirty="0" smtClean="0"/>
              <a:t>349 </a:t>
            </a:r>
            <a:r>
              <a:rPr lang="en-GB" b="0" dirty="0"/>
              <a:t>links were </a:t>
            </a:r>
            <a:r>
              <a:rPr lang="en-GB" b="0" dirty="0" smtClean="0"/>
              <a:t>established between OCG members and offences</a:t>
            </a:r>
          </a:p>
          <a:p>
            <a:pPr marL="457200" indent="-457200"/>
            <a:r>
              <a:rPr lang="en-GB" b="0" dirty="0"/>
              <a:t>offenders tended to be the younger end of OCG members of ethnic minority which is suggestive of young street gang </a:t>
            </a:r>
            <a:r>
              <a:rPr lang="en-GB" b="0" dirty="0" smtClean="0"/>
              <a:t>violence</a:t>
            </a:r>
          </a:p>
          <a:p>
            <a:pPr marL="457200" indent="-457200"/>
            <a:r>
              <a:rPr lang="en-GB" b="0" dirty="0"/>
              <a:t>42 victims were identified as OCG members</a:t>
            </a:r>
            <a:endParaRPr lang="en-GB" b="0" dirty="0" smtClean="0"/>
          </a:p>
          <a:p>
            <a:endParaRPr lang="en-GB" dirty="0"/>
          </a:p>
        </p:txBody>
      </p:sp>
    </p:spTree>
    <p:extLst>
      <p:ext uri="{BB962C8B-B14F-4D97-AF65-F5344CB8AC3E}">
        <p14:creationId xmlns:p14="http://schemas.microsoft.com/office/powerpoint/2010/main" val="3703335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66" y="276556"/>
            <a:ext cx="10515600" cy="1056944"/>
          </a:xfrm>
        </p:spPr>
        <p:txBody>
          <a:bodyPr/>
          <a:lstStyle/>
          <a:p>
            <a:r>
              <a:rPr lang="en-GB" dirty="0" smtClean="0"/>
              <a:t>Gangs/Weapon Awareness Resources</a:t>
            </a:r>
            <a:endParaRPr lang="en-GB" dirty="0"/>
          </a:p>
        </p:txBody>
      </p:sp>
      <p:sp>
        <p:nvSpPr>
          <p:cNvPr id="3" name="Content Placeholder 2"/>
          <p:cNvSpPr>
            <a:spLocks noGrp="1"/>
          </p:cNvSpPr>
          <p:nvPr>
            <p:ph idx="1"/>
          </p:nvPr>
        </p:nvSpPr>
        <p:spPr>
          <a:xfrm>
            <a:off x="628651" y="1333500"/>
            <a:ext cx="11048484" cy="4843463"/>
          </a:xfrm>
        </p:spPr>
        <p:txBody>
          <a:bodyPr/>
          <a:lstStyle/>
          <a:p>
            <a:pPr marL="0" indent="0">
              <a:buNone/>
            </a:pPr>
            <a:r>
              <a:rPr lang="en-GB" sz="2800" b="1" dirty="0" smtClean="0"/>
              <a:t>Primary</a:t>
            </a:r>
          </a:p>
          <a:p>
            <a:pPr marL="0" indent="0">
              <a:buNone/>
            </a:pPr>
            <a:endParaRPr lang="en-GB" b="1" dirty="0"/>
          </a:p>
          <a:p>
            <a:pPr marL="0" indent="0">
              <a:buNone/>
            </a:pPr>
            <a:endParaRPr lang="en-GB" b="1" dirty="0" smtClean="0"/>
          </a:p>
          <a:p>
            <a:pPr marL="0" indent="0">
              <a:buNone/>
            </a:pPr>
            <a:r>
              <a:rPr lang="en-GB" sz="2800" b="1" dirty="0" smtClean="0"/>
              <a:t>Secondary</a:t>
            </a:r>
          </a:p>
          <a:p>
            <a:r>
              <a:rPr lang="en-GB" sz="2800" dirty="0" smtClean="0"/>
              <a:t>Gangs</a:t>
            </a:r>
            <a:r>
              <a:rPr lang="en-GB" sz="2800" dirty="0"/>
              <a:t>: Managing Risk Staying </a:t>
            </a:r>
            <a:r>
              <a:rPr lang="en-GB" sz="2800" dirty="0" smtClean="0"/>
              <a:t>Safe</a:t>
            </a:r>
            <a:r>
              <a:rPr lang="en-GB" sz="2800" dirty="0"/>
              <a:t>  </a:t>
            </a:r>
            <a:endParaRPr lang="en-GB" sz="2800" dirty="0" smtClean="0"/>
          </a:p>
          <a:p>
            <a:pPr marL="0" indent="0">
              <a:buNone/>
            </a:pPr>
            <a:r>
              <a:rPr lang="en-GB" sz="2000" u="sng" dirty="0" smtClean="0">
                <a:hlinkClick r:id="rId2"/>
              </a:rPr>
              <a:t>https</a:t>
            </a:r>
            <a:r>
              <a:rPr lang="en-GB" sz="2000" u="sng" dirty="0">
                <a:hlinkClick r:id="rId2"/>
              </a:rPr>
              <a:t>://www.schoolwellbeing.co.uk/resources/536</a:t>
            </a:r>
            <a:endParaRPr lang="en-GB" sz="2000" dirty="0"/>
          </a:p>
          <a:p>
            <a:r>
              <a:rPr lang="en-GB" sz="2800" dirty="0"/>
              <a:t>#</a:t>
            </a:r>
            <a:r>
              <a:rPr lang="en-GB" sz="2800" dirty="0" err="1"/>
              <a:t>Knifefree</a:t>
            </a:r>
            <a:r>
              <a:rPr lang="en-GB" sz="2800" dirty="0"/>
              <a:t>  </a:t>
            </a:r>
            <a:endParaRPr lang="en-GB" sz="2800" dirty="0" smtClean="0"/>
          </a:p>
          <a:p>
            <a:pPr marL="0" indent="0">
              <a:buNone/>
            </a:pPr>
            <a:r>
              <a:rPr lang="en-GB" sz="1800" u="sng" dirty="0" smtClean="0">
                <a:hlinkClick r:id="rId3"/>
              </a:rPr>
              <a:t>https</a:t>
            </a:r>
            <a:r>
              <a:rPr lang="en-GB" sz="1800" u="sng" dirty="0">
                <a:hlinkClick r:id="rId3"/>
              </a:rPr>
              <a:t>://www.pshe-association.org.uk/curriculum-and-resources/resources/home-office-knifefree-lesson-plans-ks34?utm_source=PSHE%20Knifefree%20lesson%20plan%20promotion&amp;utm_campaign=%23knifefree&amp;utm_content=Knifefree%20lesson%20plans</a:t>
            </a:r>
            <a:endParaRPr lang="en-GB" sz="1800" dirty="0"/>
          </a:p>
          <a:p>
            <a:endParaRPr lang="en-GB" dirty="0"/>
          </a:p>
        </p:txBody>
      </p:sp>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2930" y="1333500"/>
            <a:ext cx="2414845" cy="1706591"/>
          </a:xfrm>
          <a:prstGeom prst="rect">
            <a:avLst/>
          </a:prstGeom>
        </p:spPr>
      </p:pic>
    </p:spTree>
    <p:extLst>
      <p:ext uri="{BB962C8B-B14F-4D97-AF65-F5344CB8AC3E}">
        <p14:creationId xmlns:p14="http://schemas.microsoft.com/office/powerpoint/2010/main" val="1082327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1802</Words>
  <Application>Microsoft Office PowerPoint</Application>
  <PresentationFormat>Widescreen</PresentationFormat>
  <Paragraphs>205</Paragraphs>
  <Slides>27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vt:lpstr>
      <vt:lpstr>Times New Roman</vt:lpstr>
      <vt:lpstr>Office Theme</vt:lpstr>
      <vt:lpstr>Health &amp; Wellbeing Service</vt:lpstr>
      <vt:lpstr>Suzanne Macklin – Lead Practitioner  (Young People’s Team)</vt:lpstr>
      <vt:lpstr>Change 4 Life </vt:lpstr>
      <vt:lpstr>PREVENT Update - Jan 2019</vt:lpstr>
      <vt:lpstr>PowerPoint Presentation</vt:lpstr>
      <vt:lpstr>Leeds Knife Crime Briefing</vt:lpstr>
      <vt:lpstr>Leeds Knife Crime Stats  </vt:lpstr>
      <vt:lpstr>Organised Criminal Groups</vt:lpstr>
      <vt:lpstr>Gangs/Weapon Awareness Resources</vt:lpstr>
      <vt:lpstr>PowerPoint Presentation</vt:lpstr>
      <vt:lpstr>PowerPoint Presentation</vt:lpstr>
      <vt:lpstr>What is your favourite App?</vt:lpstr>
      <vt:lpstr>Name The App?</vt:lpstr>
      <vt:lpstr>Apps Explained</vt:lpstr>
      <vt:lpstr>Apps Explained II</vt:lpstr>
      <vt:lpstr>Keeping up-to-date with apps</vt:lpstr>
      <vt:lpstr>Skin Gambling</vt:lpstr>
      <vt:lpstr>Why is skin gambling a problem?</vt:lpstr>
      <vt:lpstr>Be Internet Legends</vt:lpstr>
      <vt:lpstr>Safer Internet Day Resources</vt:lpstr>
      <vt:lpstr>LGBT History Month – Fri 1st Feb 2019</vt:lpstr>
      <vt:lpstr>Educate and Celebrate</vt:lpstr>
      <vt:lpstr>Time To Talk Day 7th February 2019</vt:lpstr>
      <vt:lpstr>The Sleep Factor Resources, KS2, 3 &amp; 4</vt:lpstr>
      <vt:lpstr>School Wellbeing Training</vt:lpstr>
      <vt:lpstr>PowerPoint Presentation</vt:lpstr>
      <vt:lpstr>Support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McGlen</dc:creator>
  <cp:lastModifiedBy>Newton, Emma</cp:lastModifiedBy>
  <cp:revision>37</cp:revision>
  <cp:lastPrinted>2019-01-30T09:50:14Z</cp:lastPrinted>
  <dcterms:created xsi:type="dcterms:W3CDTF">2015-09-10T14:10:15Z</dcterms:created>
  <dcterms:modified xsi:type="dcterms:W3CDTF">2019-02-13T09:59:32Z</dcterms:modified>
</cp:coreProperties>
</file>