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4"/>
    <p:sldMasterId id="2147483866" r:id="rId5"/>
  </p:sldMasterIdLst>
  <p:notesMasterIdLst>
    <p:notesMasterId r:id="rId44"/>
  </p:notesMasterIdLst>
  <p:handoutMasterIdLst>
    <p:handoutMasterId r:id="rId45"/>
  </p:handoutMasterIdLst>
  <p:sldIdLst>
    <p:sldId id="684" r:id="rId6"/>
    <p:sldId id="256" r:id="rId7"/>
    <p:sldId id="640" r:id="rId8"/>
    <p:sldId id="658" r:id="rId9"/>
    <p:sldId id="637" r:id="rId10"/>
    <p:sldId id="638" r:id="rId11"/>
    <p:sldId id="630" r:id="rId12"/>
    <p:sldId id="679" r:id="rId13"/>
    <p:sldId id="685" r:id="rId14"/>
    <p:sldId id="639" r:id="rId15"/>
    <p:sldId id="587" r:id="rId16"/>
    <p:sldId id="579" r:id="rId17"/>
    <p:sldId id="588" r:id="rId18"/>
    <p:sldId id="583" r:id="rId19"/>
    <p:sldId id="686" r:id="rId20"/>
    <p:sldId id="687" r:id="rId21"/>
    <p:sldId id="632" r:id="rId22"/>
    <p:sldId id="667" r:id="rId23"/>
    <p:sldId id="668" r:id="rId24"/>
    <p:sldId id="653" r:id="rId25"/>
    <p:sldId id="680" r:id="rId26"/>
    <p:sldId id="683" r:id="rId27"/>
    <p:sldId id="633" r:id="rId28"/>
    <p:sldId id="689" r:id="rId29"/>
    <p:sldId id="682" r:id="rId30"/>
    <p:sldId id="688" r:id="rId31"/>
    <p:sldId id="642" r:id="rId32"/>
    <p:sldId id="568" r:id="rId33"/>
    <p:sldId id="578" r:id="rId34"/>
    <p:sldId id="617" r:id="rId35"/>
    <p:sldId id="304" r:id="rId36"/>
    <p:sldId id="557" r:id="rId37"/>
    <p:sldId id="576" r:id="rId38"/>
    <p:sldId id="647" r:id="rId39"/>
    <p:sldId id="609" r:id="rId40"/>
    <p:sldId id="648" r:id="rId41"/>
    <p:sldId id="646" r:id="rId42"/>
    <p:sldId id="260" r:id="rId43"/>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8375"/>
    <a:srgbClr val="231D45"/>
    <a:srgbClr val="93C01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302" autoAdjust="0"/>
    <p:restoredTop sz="78470" autoAdjust="0"/>
  </p:normalViewPr>
  <p:slideViewPr>
    <p:cSldViewPr snapToGrid="0">
      <p:cViewPr varScale="1">
        <p:scale>
          <a:sx n="67" d="100"/>
          <a:sy n="67" d="100"/>
        </p:scale>
        <p:origin x="244" y="44"/>
      </p:cViewPr>
      <p:guideLst>
        <p:guide orient="horz" pos="2160"/>
        <p:guide pos="3840"/>
      </p:guideLst>
    </p:cSldViewPr>
  </p:slideViewPr>
  <p:notesTextViewPr>
    <p:cViewPr>
      <p:scale>
        <a:sx n="1" d="1"/>
        <a:sy n="1" d="1"/>
      </p:scale>
      <p:origin x="0" y="0"/>
    </p:cViewPr>
  </p:notesTextViewPr>
  <p:sorterViewPr>
    <p:cViewPr>
      <p:scale>
        <a:sx n="120" d="100"/>
        <a:sy n="120" d="100"/>
      </p:scale>
      <p:origin x="0" y="-6366"/>
    </p:cViewPr>
  </p:sorterViewPr>
  <p:notesViewPr>
    <p:cSldViewPr snapToGrid="0">
      <p:cViewPr varScale="1">
        <p:scale>
          <a:sx n="54" d="100"/>
          <a:sy n="54" d="100"/>
        </p:scale>
        <p:origin x="1944" y="4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3" Type="http://schemas.openxmlformats.org/officeDocument/2006/relationships/customXml" Target="../customXml/item3.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slide" Target="slides/slide37.xml"/><Relationship Id="rId47"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41" Type="http://schemas.openxmlformats.org/officeDocument/2006/relationships/slide" Target="slides/slide36.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handoutMaster" Target="handoutMasters/handoutMaster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theme" Target="theme/theme1.xml"/><Relationship Id="rId8" Type="http://schemas.openxmlformats.org/officeDocument/2006/relationships/slide" Target="slides/slide3.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hart>
    <c:title>
      <c:tx>
        <c:rich>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r>
              <a:rPr lang="en-US"/>
              <a:t>PE and Sport Premium Pie</a:t>
            </a:r>
          </a:p>
        </c:rich>
      </c:tx>
      <c:overlay val="0"/>
      <c:spPr>
        <a:noFill/>
        <a:ln>
          <a:noFill/>
        </a:ln>
        <a:effectLst/>
      </c:spPr>
      <c:txPr>
        <a:bodyPr rot="0" spcFirstLastPara="1" vertOverflow="ellipsis" vert="horz" wrap="square" anchor="ctr" anchorCtr="1"/>
        <a:lstStyle/>
        <a:p>
          <a:pPr>
            <a:defRPr sz="2200" b="1" i="0" u="none" strike="noStrike" kern="1200" baseline="0">
              <a:solidFill>
                <a:schemeClr val="dk1">
                  <a:lumMod val="75000"/>
                  <a:lumOff val="25000"/>
                </a:schemeClr>
              </a:solidFill>
              <a:latin typeface="+mn-lt"/>
              <a:ea typeface="+mn-ea"/>
              <a:cs typeface="+mn-cs"/>
            </a:defRPr>
          </a:pPr>
          <a:endParaRPr lang="en-US"/>
        </a:p>
      </c:txPr>
    </c:title>
    <c:autoTitleDeleted val="0"/>
    <c:view3D>
      <c:rotX val="5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1.7187500000000001E-2"/>
          <c:y val="0.13463680274133841"/>
          <c:w val="0.96562499999999996"/>
          <c:h val="0.86536319725866162"/>
        </c:manualLayout>
      </c:layout>
      <c:pie3DChart>
        <c:varyColors val="1"/>
        <c:ser>
          <c:idx val="0"/>
          <c:order val="0"/>
          <c:tx>
            <c:strRef>
              <c:f>Sheet1!$B$1</c:f>
              <c:strCache>
                <c:ptCount val="1"/>
                <c:pt idx="0">
                  <c:v>Sales</c:v>
                </c:pt>
              </c:strCache>
            </c:strRef>
          </c:tx>
          <c:dPt>
            <c:idx val="0"/>
            <c:bubble3D val="0"/>
            <c:spPr>
              <a:solidFill>
                <a:schemeClr val="accent1">
                  <a:tint val="58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2-A1AE-4432-9333-0A6A85CD3750}"/>
              </c:ext>
            </c:extLst>
          </c:dPt>
          <c:dPt>
            <c:idx val="1"/>
            <c:bubble3D val="0"/>
            <c:spPr>
              <a:solidFill>
                <a:schemeClr val="accent1">
                  <a:tint val="86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4-A1AE-4432-9333-0A6A85CD3750}"/>
              </c:ext>
            </c:extLst>
          </c:dPt>
          <c:dPt>
            <c:idx val="2"/>
            <c:bubble3D val="0"/>
            <c:spPr>
              <a:solidFill>
                <a:schemeClr val="accent1">
                  <a:shade val="86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3-A1AE-4432-9333-0A6A85CD3750}"/>
              </c:ext>
            </c:extLst>
          </c:dPt>
          <c:dPt>
            <c:idx val="3"/>
            <c:bubble3D val="0"/>
            <c:spPr>
              <a:solidFill>
                <a:schemeClr val="accent1">
                  <a:shade val="58000"/>
                </a:schemeClr>
              </a:solidFill>
              <a:ln>
                <a:noFill/>
              </a:ln>
              <a:effectLst>
                <a:outerShdw blurRad="254000" sx="102000" sy="102000" algn="ctr" rotWithShape="0">
                  <a:prstClr val="black">
                    <a:alpha val="20000"/>
                  </a:prstClr>
                </a:outerShdw>
              </a:effectLst>
              <a:sp3d/>
            </c:spPr>
            <c:extLst>
              <c:ext xmlns:c16="http://schemas.microsoft.com/office/drawing/2014/chart" uri="{C3380CC4-5D6E-409C-BE32-E72D297353CC}">
                <c16:uniqueId val="{00000001-A1AE-4432-9333-0A6A85CD3750}"/>
              </c:ext>
            </c:extLst>
          </c:dPt>
          <c:dLbls>
            <c:dLbl>
              <c:idx val="0"/>
              <c:tx>
                <c:rich>
                  <a:bodyPr/>
                  <a:lstStyle/>
                  <a:p>
                    <a:r>
                      <a:rPr lang="en-US"/>
                      <a:t>Head</a:t>
                    </a:r>
                    <a:endParaRPr lang="en-US" dirty="0"/>
                  </a:p>
                </c:rich>
              </c:tx>
              <c:dLblPos val="ctr"/>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2-A1AE-4432-9333-0A6A85CD3750}"/>
                </c:ext>
              </c:extLst>
            </c:dLbl>
            <c:dLbl>
              <c:idx val="1"/>
              <c:tx>
                <c:rich>
                  <a:bodyPr/>
                  <a:lstStyle/>
                  <a:p>
                    <a:r>
                      <a:rPr lang="en-US"/>
                      <a:t>PE Lead</a:t>
                    </a:r>
                  </a:p>
                </c:rich>
              </c:tx>
              <c:dLblPos val="ctr"/>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4-A1AE-4432-9333-0A6A85CD3750}"/>
                </c:ext>
              </c:extLst>
            </c:dLbl>
            <c:dLbl>
              <c:idx val="2"/>
              <c:tx>
                <c:rich>
                  <a:bodyPr/>
                  <a:lstStyle/>
                  <a:p>
                    <a:r>
                      <a:rPr lang="en-US"/>
                      <a:t>Governor</a:t>
                    </a:r>
                  </a:p>
                </c:rich>
              </c:tx>
              <c:dLblPos val="ctr"/>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3-A1AE-4432-9333-0A6A85CD3750}"/>
                </c:ext>
              </c:extLst>
            </c:dLbl>
            <c:dLbl>
              <c:idx val="3"/>
              <c:tx>
                <c:rich>
                  <a:bodyPr/>
                  <a:lstStyle/>
                  <a:p>
                    <a:r>
                      <a:rPr lang="en-US"/>
                      <a:t>SBM</a:t>
                    </a:r>
                  </a:p>
                </c:rich>
              </c:tx>
              <c:dLblPos val="ctr"/>
              <c:showLegendKey val="0"/>
              <c:showVal val="0"/>
              <c:showCatName val="0"/>
              <c:showSerName val="0"/>
              <c:showPercent val="1"/>
              <c:showBubbleSize val="0"/>
              <c:extLst>
                <c:ext xmlns:c15="http://schemas.microsoft.com/office/drawing/2012/chart" uri="{CE6537A1-D6FC-4f65-9D91-7224C49458BB}">
                  <c15:showDataLabelsRange val="0"/>
                </c:ext>
                <c:ext xmlns:c16="http://schemas.microsoft.com/office/drawing/2014/chart" uri="{C3380CC4-5D6E-409C-BE32-E72D297353CC}">
                  <c16:uniqueId val="{00000001-A1AE-4432-9333-0A6A85CD3750}"/>
                </c:ext>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330" b="1" i="0" u="none" strike="noStrike" kern="1200" baseline="0">
                    <a:solidFill>
                      <a:schemeClr val="lt1"/>
                    </a:solidFill>
                    <a:latin typeface="+mn-lt"/>
                    <a:ea typeface="+mn-ea"/>
                    <a:cs typeface="+mn-cs"/>
                  </a:defRPr>
                </a:pPr>
                <a:endParaRPr lang="en-US"/>
              </a:p>
            </c:txPr>
            <c:dLblPos val="ctr"/>
            <c:showLegendKey val="0"/>
            <c:showVal val="0"/>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Sheet1!$A$2:$A$5</c:f>
              <c:strCache>
                <c:ptCount val="4"/>
                <c:pt idx="0">
                  <c:v>1st Qtr</c:v>
                </c:pt>
                <c:pt idx="1">
                  <c:v>2nd Qtr</c:v>
                </c:pt>
                <c:pt idx="2">
                  <c:v>3rd Qtr</c:v>
                </c:pt>
                <c:pt idx="3">
                  <c:v>4th Qtr</c:v>
                </c:pt>
              </c:strCache>
            </c:strRef>
          </c:cat>
          <c:val>
            <c:numRef>
              <c:f>Sheet1!$B$2:$B$5</c:f>
              <c:numCache>
                <c:formatCode>General</c:formatCode>
                <c:ptCount val="4"/>
                <c:pt idx="0">
                  <c:v>5</c:v>
                </c:pt>
                <c:pt idx="1">
                  <c:v>5</c:v>
                </c:pt>
                <c:pt idx="2">
                  <c:v>5</c:v>
                </c:pt>
                <c:pt idx="3">
                  <c:v>5</c:v>
                </c:pt>
              </c:numCache>
            </c:numRef>
          </c:val>
          <c:extLst>
            <c:ext xmlns:c16="http://schemas.microsoft.com/office/drawing/2014/chart" uri="{C3380CC4-5D6E-409C-BE32-E72D297353CC}">
              <c16:uniqueId val="{00000000-A1AE-4432-9333-0A6A85CD3750}"/>
            </c:ext>
          </c:extLst>
        </c:ser>
        <c:dLbls>
          <c:dLblPos val="ctr"/>
          <c:showLegendKey val="0"/>
          <c:showVal val="0"/>
          <c:showCatName val="0"/>
          <c:showSerName val="0"/>
          <c:showPercent val="1"/>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withinLinearReversed" id="21">
  <a:schemeClr val="accent1"/>
</cs:colorStyle>
</file>

<file path=ppt/charts/style1.xml><?xml version="1.0" encoding="utf-8"?>
<cs:chartStyle xmlns:cs="http://schemas.microsoft.com/office/drawing/2012/chartStyle" xmlns:a="http://schemas.openxmlformats.org/drawingml/2006/main" id="264">
  <cs:axisTitle>
    <cs:lnRef idx="0"/>
    <cs:fillRef idx="0"/>
    <cs:effectRef idx="0"/>
    <cs:fontRef idx="minor">
      <a:schemeClr val="dk1">
        <a:lumMod val="75000"/>
        <a:lumOff val="25000"/>
      </a:schemeClr>
    </cs:fontRef>
    <cs:defRPr sz="1197"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1197"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1197"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33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1197"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1197"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1197"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22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1197"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1197" kern="1200"/>
  </cs:valueAxis>
  <cs:wall>
    <cs:lnRef idx="0"/>
    <cs:fillRef idx="0"/>
    <cs:effectRef idx="0"/>
    <cs:fontRef idx="minor">
      <a:schemeClr val="dk1"/>
    </cs:fontRef>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A4DF31B3-B07C-4ABD-886C-2C44322A847C}" type="datetimeFigureOut">
              <a:rPr lang="en-GB" smtClean="0"/>
              <a:t>17/07/2024</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9938CC4B-E7A3-46FB-B3C6-23DBEACB9618}" type="slidenum">
              <a:rPr lang="en-GB" smtClean="0"/>
              <a:t>‹#›</a:t>
            </a:fld>
            <a:endParaRPr lang="en-GB"/>
          </a:p>
        </p:txBody>
      </p:sp>
    </p:spTree>
    <p:extLst>
      <p:ext uri="{BB962C8B-B14F-4D97-AF65-F5344CB8AC3E}">
        <p14:creationId xmlns:p14="http://schemas.microsoft.com/office/powerpoint/2010/main" val="344632819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22688CDB-842D-4324-A25B-7035C68508B9}" type="datetimeFigureOut">
              <a:rPr lang="en-GB" smtClean="0"/>
              <a:t>17/07/2024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0251E15E-6C0A-4752-B153-29DEEC5324FD}" type="slidenum">
              <a:rPr lang="en-GB" smtClean="0"/>
              <a:t>‹#›</a:t>
            </a:fld>
            <a:endParaRPr lang="en-GB"/>
          </a:p>
        </p:txBody>
      </p:sp>
    </p:spTree>
    <p:extLst>
      <p:ext uri="{BB962C8B-B14F-4D97-AF65-F5344CB8AC3E}">
        <p14:creationId xmlns:p14="http://schemas.microsoft.com/office/powerpoint/2010/main" val="406262350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13f69465620_0_425:notes"/>
          <p:cNvSpPr>
            <a:spLocks noGrp="1" noRot="1" noChangeAspect="1"/>
          </p:cNvSpPr>
          <p:nvPr>
            <p:ph type="sldImg" idx="2"/>
          </p:nvPr>
        </p:nvSpPr>
        <p:spPr>
          <a:xfrm>
            <a:off x="2438400" y="582613"/>
            <a:ext cx="5181600" cy="29146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g13f69465620_0_425:notes"/>
          <p:cNvSpPr txBox="1">
            <a:spLocks noGrp="1"/>
          </p:cNvSpPr>
          <p:nvPr>
            <p:ph type="body" idx="1"/>
          </p:nvPr>
        </p:nvSpPr>
        <p:spPr>
          <a:xfrm>
            <a:off x="1005840" y="3691890"/>
            <a:ext cx="8046600" cy="3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700430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 name="Google Shape;17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Google Shape;127;g13f69465620_0_425:notes"/>
          <p:cNvSpPr>
            <a:spLocks noGrp="1" noRot="1" noChangeAspect="1"/>
          </p:cNvSpPr>
          <p:nvPr>
            <p:ph type="sldImg" idx="2"/>
          </p:nvPr>
        </p:nvSpPr>
        <p:spPr>
          <a:xfrm>
            <a:off x="2438400" y="582613"/>
            <a:ext cx="5181600" cy="29146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28" name="Google Shape;128;g13f69465620_0_425:notes"/>
          <p:cNvSpPr txBox="1">
            <a:spLocks noGrp="1"/>
          </p:cNvSpPr>
          <p:nvPr>
            <p:ph type="body" idx="1"/>
          </p:nvPr>
        </p:nvSpPr>
        <p:spPr>
          <a:xfrm>
            <a:off x="1005840" y="3691890"/>
            <a:ext cx="8046600" cy="3497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37004301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6E1F240-3042-4FDF-8D0F-5016679DA089}"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06512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0251E15E-6C0A-4752-B153-29DEEC5324FD}" type="slidenum">
              <a:rPr kumimoji="0" lang="en-GB"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35</a:t>
            </a:fld>
            <a:endParaRPr kumimoji="0" lang="en-GB"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5973215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61522" cy="6858000"/>
          </a:xfrm>
          <a:prstGeom prst="rect">
            <a:avLst/>
          </a:prstGeom>
        </p:spPr>
      </p:pic>
      <p:sp>
        <p:nvSpPr>
          <p:cNvPr id="2" name="Title 1"/>
          <p:cNvSpPr>
            <a:spLocks noGrp="1"/>
          </p:cNvSpPr>
          <p:nvPr>
            <p:ph type="ctrTitle"/>
          </p:nvPr>
        </p:nvSpPr>
        <p:spPr>
          <a:xfrm>
            <a:off x="2019254" y="1865609"/>
            <a:ext cx="9418320" cy="2205318"/>
          </a:xfrm>
        </p:spPr>
        <p:txBody>
          <a:bodyPr anchor="b">
            <a:normAutofit/>
          </a:bodyPr>
          <a:lstStyle>
            <a:lvl1pPr algn="ctr">
              <a:lnSpc>
                <a:spcPct val="85000"/>
              </a:lnSpc>
              <a:defRPr sz="7200" baseline="0">
                <a:solidFill>
                  <a:srgbClr val="231D45"/>
                </a:solidFill>
                <a:latin typeface="Gill Sans MT" panose="020B0502020104020203" pitchFamily="34" charset="0"/>
              </a:defRPr>
            </a:lvl1pPr>
          </a:lstStyle>
          <a:p>
            <a:r>
              <a:rPr lang="en-US"/>
              <a:t>Click to edit Master title style</a:t>
            </a:r>
            <a:endParaRPr lang="en-US" dirty="0"/>
          </a:p>
        </p:txBody>
      </p:sp>
      <p:sp>
        <p:nvSpPr>
          <p:cNvPr id="3" name="Subtitle 2"/>
          <p:cNvSpPr>
            <a:spLocks noGrp="1"/>
          </p:cNvSpPr>
          <p:nvPr>
            <p:ph type="subTitle" idx="1"/>
          </p:nvPr>
        </p:nvSpPr>
        <p:spPr>
          <a:xfrm>
            <a:off x="2019254" y="4070927"/>
            <a:ext cx="9418320" cy="1691640"/>
          </a:xfrm>
        </p:spPr>
        <p:txBody>
          <a:bodyPr>
            <a:normAutofit/>
          </a:bodyPr>
          <a:lstStyle>
            <a:lvl1pPr marL="0" indent="0" algn="ctr">
              <a:buNone/>
              <a:defRPr sz="2200" baseline="0">
                <a:solidFill>
                  <a:srgbClr val="93C01F"/>
                </a:solidFill>
                <a:latin typeface="Gill Sans MT" panose="020B0502020104020203" pitchFamily="34" charset="0"/>
              </a:defRPr>
            </a:lvl1pPr>
            <a:lvl2pPr marL="457189" indent="0" algn="ctr">
              <a:buNone/>
              <a:defRPr sz="2200"/>
            </a:lvl2pPr>
            <a:lvl3pPr marL="914377" indent="0" algn="ctr">
              <a:buNone/>
              <a:defRPr sz="2200"/>
            </a:lvl3pPr>
            <a:lvl4pPr marL="1371566" indent="0" algn="ctr">
              <a:buNone/>
              <a:defRPr sz="2000"/>
            </a:lvl4pPr>
            <a:lvl5pPr marL="1828754" indent="0" algn="ctr">
              <a:buNone/>
              <a:defRPr sz="2000"/>
            </a:lvl5pPr>
            <a:lvl6pPr marL="2285943" indent="0" algn="ctr">
              <a:buNone/>
              <a:defRPr sz="2000"/>
            </a:lvl6pPr>
            <a:lvl7pPr marL="2743131" indent="0" algn="ctr">
              <a:buNone/>
              <a:defRPr sz="2000"/>
            </a:lvl7pPr>
            <a:lvl8pPr marL="3200320" indent="0" algn="ctr">
              <a:buNone/>
              <a:defRPr sz="2000"/>
            </a:lvl8pPr>
            <a:lvl9pPr marL="3657509"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9E016143-E03C-4CFD-AFDC-14E5BDEA754C}" type="datetimeFigureOut">
              <a:rPr lang="en-US" dirty="0"/>
              <a:t>7/17/2024</a:t>
            </a:fld>
            <a:endParaRPr lang="en-US" dirty="0"/>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dirty="0"/>
          </a:p>
        </p:txBody>
      </p:sp>
      <p:sp>
        <p:nvSpPr>
          <p:cNvPr id="6" name="Slide Number Placeholder 5"/>
          <p:cNvSpPr>
            <a:spLocks noGrp="1"/>
          </p:cNvSpPr>
          <p:nvPr>
            <p:ph type="sldNum" sz="quarter" idx="12"/>
          </p:nvPr>
        </p:nvSpPr>
        <p:spPr>
          <a:xfrm>
            <a:off x="11292840" y="6172202"/>
            <a:ext cx="914400" cy="593725"/>
          </a:xfrm>
          <a:prstGeom prst="rect">
            <a:avLst/>
          </a:prstGeom>
        </p:spPr>
        <p:txBody>
          <a:bodyPr/>
          <a:lstStyle>
            <a:lvl1pPr>
              <a:defRPr>
                <a:solidFill>
                  <a:schemeClr val="tx1">
                    <a:lumMod val="6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002" y="0"/>
            <a:ext cx="12185998" cy="6871802"/>
          </a:xfrm>
          <a:prstGeom prst="rect">
            <a:avLst/>
          </a:prstGeom>
        </p:spPr>
      </p:pic>
      <p:sp>
        <p:nvSpPr>
          <p:cNvPr id="2" name="Title 1"/>
          <p:cNvSpPr>
            <a:spLocks noGrp="1"/>
          </p:cNvSpPr>
          <p:nvPr>
            <p:ph type="title"/>
          </p:nvPr>
        </p:nvSpPr>
        <p:spPr>
          <a:xfrm>
            <a:off x="2360999" y="544944"/>
            <a:ext cx="9692640" cy="878523"/>
          </a:xfrm>
        </p:spPr>
        <p:txBody>
          <a:bodyPr/>
          <a:lstStyle>
            <a:lvl1pPr>
              <a:defRPr>
                <a:solidFill>
                  <a:srgbClr val="008375"/>
                </a:solidFill>
                <a:latin typeface="Gill Sans MT" panose="020B0502020104020203"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430599" y="1649993"/>
            <a:ext cx="8595360" cy="4351337"/>
          </a:xfrm>
        </p:spPr>
        <p:txBody>
          <a:bodyPr/>
          <a:lstStyle>
            <a:lvl1pPr>
              <a:defRPr>
                <a:solidFill>
                  <a:srgbClr val="231D45"/>
                </a:solidFill>
                <a:latin typeface="Calibri" panose="020F0502020204030204" pitchFamily="34" charset="0"/>
              </a:defRPr>
            </a:lvl1pPr>
            <a:lvl2pPr>
              <a:defRPr>
                <a:solidFill>
                  <a:srgbClr val="231D45"/>
                </a:solidFill>
                <a:latin typeface="Calibri" panose="020F0502020204030204" pitchFamily="34" charset="0"/>
              </a:defRPr>
            </a:lvl2pPr>
            <a:lvl3pPr>
              <a:defRPr>
                <a:solidFill>
                  <a:srgbClr val="231D45"/>
                </a:solidFill>
                <a:latin typeface="Calibri" panose="020F0502020204030204" pitchFamily="34" charset="0"/>
              </a:defRPr>
            </a:lvl3pPr>
            <a:lvl4pPr>
              <a:defRPr>
                <a:solidFill>
                  <a:srgbClr val="231D45"/>
                </a:solidFill>
                <a:latin typeface="Calibri" panose="020F0502020204030204" pitchFamily="34" charset="0"/>
              </a:defRPr>
            </a:lvl4pPr>
            <a:lvl5pPr>
              <a:defRPr>
                <a:solidFill>
                  <a:srgbClr val="231D45"/>
                </a:solidFill>
                <a:latin typeface="Calibri" panose="020F0502020204030204" pitchFamily="34"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solidFill>
            <a:schemeClr val="bg1"/>
          </a:solidFill>
        </p:spPr>
        <p:txBody>
          <a:bodyPr/>
          <a:lstStyle/>
          <a:p>
            <a:fld id="{78C94063-DF36-4330-A365-08DA1FA5B7D6}" type="datetimeFigureOut">
              <a:rPr lang="en-US" dirty="0"/>
              <a:t>7/17/2024</a:t>
            </a:fld>
            <a:endParaRPr lang="en-US" dirty="0"/>
          </a:p>
        </p:txBody>
      </p:sp>
      <p:sp>
        <p:nvSpPr>
          <p:cNvPr id="5" name="Footer Placeholder 4"/>
          <p:cNvSpPr>
            <a:spLocks noGrp="1"/>
          </p:cNvSpPr>
          <p:nvPr>
            <p:ph type="ftr" sz="quarter" idx="11"/>
          </p:nvPr>
        </p:nvSpPr>
        <p:spPr>
          <a:solidFill>
            <a:schemeClr val="bg1"/>
          </a:solidFill>
        </p:spPr>
        <p:txBody>
          <a:bodyPr/>
          <a:lstStyle/>
          <a:p>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8592"/>
            <a:ext cx="12191999" cy="6875186"/>
          </a:xfrm>
          <a:prstGeom prst="rect">
            <a:avLst/>
          </a:prstGeom>
        </p:spPr>
      </p:pic>
      <p:sp>
        <p:nvSpPr>
          <p:cNvPr id="2" name="Title 1"/>
          <p:cNvSpPr>
            <a:spLocks noGrp="1"/>
          </p:cNvSpPr>
          <p:nvPr>
            <p:ph type="title"/>
          </p:nvPr>
        </p:nvSpPr>
        <p:spPr>
          <a:xfrm>
            <a:off x="2239964" y="572654"/>
            <a:ext cx="9692640" cy="829107"/>
          </a:xfrm>
        </p:spPr>
        <p:txBody>
          <a:bodyPr/>
          <a:lstStyle>
            <a:lvl1pPr>
              <a:defRPr>
                <a:solidFill>
                  <a:srgbClr val="008375"/>
                </a:solidFill>
                <a:latin typeface="Gill Sans MT" panose="020B0502020104020203"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504490" y="1524002"/>
            <a:ext cx="4480560" cy="4351337"/>
          </a:xfrm>
        </p:spPr>
        <p:txBody>
          <a:bodyPr/>
          <a:lstStyle>
            <a:lvl1pPr>
              <a:defRPr sz="1800">
                <a:solidFill>
                  <a:srgbClr val="231D45"/>
                </a:solidFill>
                <a:latin typeface="Calibri" panose="020F0502020204030204" pitchFamily="34" charset="0"/>
              </a:defRPr>
            </a:lvl1pPr>
            <a:lvl2pPr>
              <a:defRPr sz="1600">
                <a:solidFill>
                  <a:srgbClr val="231D45"/>
                </a:solidFill>
                <a:latin typeface="Calibri" panose="020F0502020204030204" pitchFamily="34" charset="0"/>
              </a:defRPr>
            </a:lvl2pPr>
            <a:lvl3pPr>
              <a:defRPr sz="1400">
                <a:solidFill>
                  <a:srgbClr val="231D45"/>
                </a:solidFill>
                <a:latin typeface="Calibri" panose="020F0502020204030204" pitchFamily="34" charset="0"/>
              </a:defRPr>
            </a:lvl3pPr>
            <a:lvl4pPr>
              <a:defRPr sz="1400">
                <a:solidFill>
                  <a:srgbClr val="231D45"/>
                </a:solidFill>
                <a:latin typeface="Calibri" panose="020F0502020204030204" pitchFamily="34" charset="0"/>
              </a:defRPr>
            </a:lvl4pPr>
            <a:lvl5pPr>
              <a:defRPr sz="1400">
                <a:solidFill>
                  <a:srgbClr val="231D45"/>
                </a:solidFill>
                <a:latin typeface="Calibri" panose="020F0502020204030204" pitchFamily="34" charset="0"/>
              </a:defRPr>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551353" y="1524002"/>
            <a:ext cx="4480560" cy="4351337"/>
          </a:xfrm>
        </p:spPr>
        <p:txBody>
          <a:bodyPr/>
          <a:lstStyle>
            <a:lvl1pPr>
              <a:defRPr sz="1800">
                <a:solidFill>
                  <a:srgbClr val="231D45"/>
                </a:solidFill>
                <a:latin typeface="Calibri" panose="020F0502020204030204" pitchFamily="34" charset="0"/>
              </a:defRPr>
            </a:lvl1pPr>
            <a:lvl2pPr>
              <a:defRPr sz="1600">
                <a:solidFill>
                  <a:srgbClr val="231D45"/>
                </a:solidFill>
                <a:latin typeface="Calibri" panose="020F0502020204030204" pitchFamily="34" charset="0"/>
              </a:defRPr>
            </a:lvl2pPr>
            <a:lvl3pPr>
              <a:defRPr sz="1400">
                <a:solidFill>
                  <a:srgbClr val="231D45"/>
                </a:solidFill>
                <a:latin typeface="Calibri" panose="020F0502020204030204" pitchFamily="34" charset="0"/>
              </a:defRPr>
            </a:lvl3pPr>
            <a:lvl4pPr>
              <a:defRPr sz="1400">
                <a:solidFill>
                  <a:srgbClr val="231D45"/>
                </a:solidFill>
                <a:latin typeface="Calibri" panose="020F0502020204030204" pitchFamily="34" charset="0"/>
              </a:defRPr>
            </a:lvl4pPr>
            <a:lvl5pPr>
              <a:defRPr sz="1400">
                <a:solidFill>
                  <a:srgbClr val="231D45"/>
                </a:solidFill>
                <a:latin typeface="Calibri" panose="020F0502020204030204" pitchFamily="34" charset="0"/>
              </a:defRPr>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FCFA4AC-08CC-42CE-BD01-C191750A04EC}" type="datetimeFigureOut">
              <a:rPr lang="en-US" dirty="0"/>
              <a:t>7/17/2024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a:xfrm>
            <a:off x="11292840" y="6172202"/>
            <a:ext cx="914400" cy="593725"/>
          </a:xfrm>
          <a:prstGeom prst="rect">
            <a:avLst/>
          </a:prstGeom>
        </p:spPr>
        <p:txBody>
          <a:bodyPr/>
          <a:lstStyle/>
          <a:p>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8593"/>
            <a:ext cx="12192000" cy="6875186"/>
          </a:xfrm>
          <a:prstGeom prst="rect">
            <a:avLst/>
          </a:prstGeom>
        </p:spPr>
      </p:pic>
      <p:sp>
        <p:nvSpPr>
          <p:cNvPr id="6" name="Title 5"/>
          <p:cNvSpPr>
            <a:spLocks noGrp="1"/>
          </p:cNvSpPr>
          <p:nvPr>
            <p:ph type="title"/>
          </p:nvPr>
        </p:nvSpPr>
        <p:spPr>
          <a:xfrm>
            <a:off x="2239964" y="535709"/>
            <a:ext cx="9692640" cy="790920"/>
          </a:xfrm>
        </p:spPr>
        <p:txBody>
          <a:bodyPr/>
          <a:lstStyle>
            <a:lvl1pPr>
              <a:defRPr>
                <a:solidFill>
                  <a:srgbClr val="008375"/>
                </a:solidFill>
                <a:latin typeface="Gill Sans MT" panose="020B0502020104020203" pitchFamily="34" charset="0"/>
              </a:defRPr>
            </a:lvl1p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F170639-886C-4FCF-9EAB-ABB5DA3F3F4A}" type="datetimeFigureOut">
              <a:rPr lang="en-US" dirty="0"/>
              <a:t>7/17/2024</a:t>
            </a:fld>
            <a:endParaRPr lang="en-US" dirty="0"/>
          </a:p>
        </p:txBody>
      </p:sp>
      <p:sp>
        <p:nvSpPr>
          <p:cNvPr id="4" name="Footer Placeholder 3"/>
          <p:cNvSpPr>
            <a:spLocks noGrp="1"/>
          </p:cNvSpPr>
          <p:nvPr>
            <p:ph type="ftr" sz="quarter" idx="11"/>
          </p:nvPr>
        </p:nvSpPr>
        <p:spPr/>
        <p:txBody>
          <a:bodyPr/>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blank" preserve="1">
  <p:cSld name="2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dirty="0"/>
              <a:t>7/17/2024</a:t>
            </a:fld>
            <a:endParaRPr lang="en-US" dirty="0"/>
          </a:p>
        </p:txBody>
      </p:sp>
      <p:sp>
        <p:nvSpPr>
          <p:cNvPr id="3" name="Footer Placeholder 2"/>
          <p:cNvSpPr>
            <a:spLocks noGrp="1"/>
          </p:cNvSpPr>
          <p:nvPr>
            <p:ph type="ftr" sz="quarter" idx="11"/>
          </p:nvPr>
        </p:nvSpPr>
        <p:spPr/>
        <p:txBody>
          <a:bodyPr/>
          <a:lstStyle/>
          <a:p>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8593"/>
            <a:ext cx="12191999" cy="6875186"/>
          </a:xfrm>
          <a:prstGeom prst="rect">
            <a:avLst/>
          </a:prstGeom>
        </p:spPr>
      </p:pic>
    </p:spTree>
    <p:extLst>
      <p:ext uri="{BB962C8B-B14F-4D97-AF65-F5344CB8AC3E}">
        <p14:creationId xmlns:p14="http://schemas.microsoft.com/office/powerpoint/2010/main" val="11179176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dirty="0"/>
              <a:t>7/17/2024</a:t>
            </a:fld>
            <a:endParaRPr lang="en-US" dirty="0"/>
          </a:p>
        </p:txBody>
      </p:sp>
      <p:sp>
        <p:nvSpPr>
          <p:cNvPr id="3" name="Footer Placeholder 2"/>
          <p:cNvSpPr>
            <a:spLocks noGrp="1"/>
          </p:cNvSpPr>
          <p:nvPr>
            <p:ph type="ftr" sz="quarter" idx="11"/>
          </p:nvPr>
        </p:nvSpPr>
        <p:spPr/>
        <p:txBody>
          <a:bodyPr/>
          <a:lstStyle/>
          <a:p>
            <a:endParaRPr lang="en-US" dirty="0"/>
          </a:p>
        </p:txBody>
      </p:sp>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8593"/>
            <a:ext cx="12191999" cy="6875186"/>
          </a:xfrm>
          <a:prstGeom prst="rect">
            <a:avLst/>
          </a:prstGeom>
        </p:spPr>
      </p:pic>
      <p:sp>
        <p:nvSpPr>
          <p:cNvPr id="4" name="Rectangle 3">
            <a:extLst>
              <a:ext uri="{FF2B5EF4-FFF2-40B4-BE49-F238E27FC236}">
                <a16:creationId xmlns:a16="http://schemas.microsoft.com/office/drawing/2014/main" id="{16BD8030-E6D7-FE42-910B-1D3B98D50F2F}"/>
              </a:ext>
            </a:extLst>
          </p:cNvPr>
          <p:cNvSpPr/>
          <p:nvPr userDrawn="1"/>
        </p:nvSpPr>
        <p:spPr>
          <a:xfrm>
            <a:off x="272143" y="598714"/>
            <a:ext cx="2144486" cy="8817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FB97591E-30C9-B247-89B8-97593DDA7A63}"/>
              </a:ext>
            </a:extLst>
          </p:cNvPr>
          <p:cNvSpPr/>
          <p:nvPr userDrawn="1"/>
        </p:nvSpPr>
        <p:spPr>
          <a:xfrm>
            <a:off x="9847536" y="5301343"/>
            <a:ext cx="1719942" cy="8817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1_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dirty="0"/>
              <a:t>7/17/2024</a:t>
            </a:fld>
            <a:endParaRPr lang="en-US" dirty="0"/>
          </a:p>
        </p:txBody>
      </p:sp>
      <p:sp>
        <p:nvSpPr>
          <p:cNvPr id="3" name="Footer Placeholder 2"/>
          <p:cNvSpPr>
            <a:spLocks noGrp="1"/>
          </p:cNvSpPr>
          <p:nvPr>
            <p:ph type="ftr" sz="quarter" idx="11"/>
          </p:nvPr>
        </p:nvSpPr>
        <p:spPr/>
        <p:txBody>
          <a:bodyPr/>
          <a:lstStyle/>
          <a:p>
            <a:endParaRPr lang="en-US" dirty="0"/>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8592"/>
            <a:ext cx="12191999" cy="6875186"/>
          </a:xfrm>
          <a:prstGeom prst="rect">
            <a:avLst/>
          </a:prstGeom>
        </p:spPr>
      </p:pic>
    </p:spTree>
    <p:extLst>
      <p:ext uri="{BB962C8B-B14F-4D97-AF65-F5344CB8AC3E}">
        <p14:creationId xmlns:p14="http://schemas.microsoft.com/office/powerpoint/2010/main" val="3781938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99"/>
        <p:cNvGrpSpPr/>
        <p:nvPr/>
      </p:nvGrpSpPr>
      <p:grpSpPr>
        <a:xfrm>
          <a:off x="0" y="0"/>
          <a:ext cx="0" cy="0"/>
          <a:chOff x="0" y="0"/>
          <a:chExt cx="0" cy="0"/>
        </a:xfrm>
      </p:grpSpPr>
      <p:sp>
        <p:nvSpPr>
          <p:cNvPr id="100" name="Google Shape;100;g11b405db6b8_2_178"/>
          <p:cNvSpPr txBox="1">
            <a:spLocks noGrp="1"/>
          </p:cNvSpPr>
          <p:nvPr>
            <p:ph type="title"/>
          </p:nvPr>
        </p:nvSpPr>
        <p:spPr>
          <a:xfrm>
            <a:off x="415599" y="593367"/>
            <a:ext cx="11361000" cy="763800"/>
          </a:xfrm>
          <a:prstGeom prst="rect">
            <a:avLst/>
          </a:prstGeom>
          <a:noFill/>
          <a:ln>
            <a:noFill/>
          </a:ln>
        </p:spPr>
        <p:txBody>
          <a:bodyPr spcFirstLastPara="1" wrap="square" lIns="116050" tIns="116050" rIns="116050" bIns="116050" anchor="t" anchorCtr="0">
            <a:noAutofit/>
          </a:bodyPr>
          <a:lstStyle>
            <a:lvl1pPr lvl="0" algn="l" rtl="0">
              <a:lnSpc>
                <a:spcPct val="90000"/>
              </a:lnSpc>
              <a:spcBef>
                <a:spcPts val="0"/>
              </a:spcBef>
              <a:spcAft>
                <a:spcPts val="0"/>
              </a:spcAft>
              <a:buClr>
                <a:schemeClr val="dk1"/>
              </a:buClr>
              <a:buSzPts val="3600"/>
              <a:buFont typeface="Calibri"/>
              <a:buNone/>
              <a:defRPr/>
            </a:lvl1pPr>
            <a:lvl2pPr lvl="1" algn="l" rtl="0">
              <a:lnSpc>
                <a:spcPct val="100000"/>
              </a:lnSpc>
              <a:spcBef>
                <a:spcPts val="0"/>
              </a:spcBef>
              <a:spcAft>
                <a:spcPts val="0"/>
              </a:spcAft>
              <a:buSzPts val="3600"/>
              <a:buNone/>
              <a:defRPr/>
            </a:lvl2pPr>
            <a:lvl3pPr lvl="2" algn="l" rtl="0">
              <a:lnSpc>
                <a:spcPct val="100000"/>
              </a:lnSpc>
              <a:spcBef>
                <a:spcPts val="0"/>
              </a:spcBef>
              <a:spcAft>
                <a:spcPts val="0"/>
              </a:spcAft>
              <a:buSzPts val="3600"/>
              <a:buNone/>
              <a:defRPr/>
            </a:lvl3pPr>
            <a:lvl4pPr lvl="3" algn="l" rtl="0">
              <a:lnSpc>
                <a:spcPct val="100000"/>
              </a:lnSpc>
              <a:spcBef>
                <a:spcPts val="0"/>
              </a:spcBef>
              <a:spcAft>
                <a:spcPts val="0"/>
              </a:spcAft>
              <a:buSzPts val="3600"/>
              <a:buNone/>
              <a:defRPr/>
            </a:lvl4pPr>
            <a:lvl5pPr lvl="4" algn="l" rtl="0">
              <a:lnSpc>
                <a:spcPct val="100000"/>
              </a:lnSpc>
              <a:spcBef>
                <a:spcPts val="0"/>
              </a:spcBef>
              <a:spcAft>
                <a:spcPts val="0"/>
              </a:spcAft>
              <a:buSzPts val="3600"/>
              <a:buNone/>
              <a:defRPr/>
            </a:lvl5pPr>
            <a:lvl6pPr lvl="5" algn="l" rtl="0">
              <a:lnSpc>
                <a:spcPct val="100000"/>
              </a:lnSpc>
              <a:spcBef>
                <a:spcPts val="0"/>
              </a:spcBef>
              <a:spcAft>
                <a:spcPts val="0"/>
              </a:spcAft>
              <a:buSzPts val="3600"/>
              <a:buNone/>
              <a:defRPr/>
            </a:lvl6pPr>
            <a:lvl7pPr lvl="6" algn="l" rtl="0">
              <a:lnSpc>
                <a:spcPct val="100000"/>
              </a:lnSpc>
              <a:spcBef>
                <a:spcPts val="0"/>
              </a:spcBef>
              <a:spcAft>
                <a:spcPts val="0"/>
              </a:spcAft>
              <a:buSzPts val="3600"/>
              <a:buNone/>
              <a:defRPr/>
            </a:lvl7pPr>
            <a:lvl8pPr lvl="7" algn="l" rtl="0">
              <a:lnSpc>
                <a:spcPct val="100000"/>
              </a:lnSpc>
              <a:spcBef>
                <a:spcPts val="0"/>
              </a:spcBef>
              <a:spcAft>
                <a:spcPts val="0"/>
              </a:spcAft>
              <a:buSzPts val="3600"/>
              <a:buNone/>
              <a:defRPr/>
            </a:lvl8pPr>
            <a:lvl9pPr lvl="8" algn="l" rtl="0">
              <a:lnSpc>
                <a:spcPct val="100000"/>
              </a:lnSpc>
              <a:spcBef>
                <a:spcPts val="0"/>
              </a:spcBef>
              <a:spcAft>
                <a:spcPts val="0"/>
              </a:spcAft>
              <a:buSzPts val="3600"/>
              <a:buNone/>
              <a:defRPr/>
            </a:lvl9pPr>
          </a:lstStyle>
          <a:p>
            <a:endParaRPr/>
          </a:p>
        </p:txBody>
      </p:sp>
      <p:sp>
        <p:nvSpPr>
          <p:cNvPr id="101" name="Google Shape;101;g11b405db6b8_2_178"/>
          <p:cNvSpPr txBox="1">
            <a:spLocks noGrp="1"/>
          </p:cNvSpPr>
          <p:nvPr>
            <p:ph type="body" idx="1"/>
          </p:nvPr>
        </p:nvSpPr>
        <p:spPr>
          <a:xfrm>
            <a:off x="415599" y="1536634"/>
            <a:ext cx="11361000" cy="4555200"/>
          </a:xfrm>
          <a:prstGeom prst="rect">
            <a:avLst/>
          </a:prstGeom>
          <a:noFill/>
          <a:ln>
            <a:noFill/>
          </a:ln>
        </p:spPr>
        <p:txBody>
          <a:bodyPr spcFirstLastPara="1" wrap="square" lIns="116050" tIns="116050" rIns="116050" bIns="116050" anchor="t" anchorCtr="0">
            <a:noAutofit/>
          </a:bodyPr>
          <a:lstStyle>
            <a:lvl1pPr marL="457211" lvl="0" indent="-374659" algn="l" rtl="0">
              <a:lnSpc>
                <a:spcPct val="90000"/>
              </a:lnSpc>
              <a:spcBef>
                <a:spcPts val="0"/>
              </a:spcBef>
              <a:spcAft>
                <a:spcPts val="0"/>
              </a:spcAft>
              <a:buClr>
                <a:schemeClr val="dk1"/>
              </a:buClr>
              <a:buSzPts val="2300"/>
              <a:buChar char="●"/>
              <a:defRPr/>
            </a:lvl1pPr>
            <a:lvl2pPr marL="914422" lvl="1" indent="-342909" algn="l" rtl="0">
              <a:lnSpc>
                <a:spcPct val="90000"/>
              </a:lnSpc>
              <a:spcBef>
                <a:spcPts val="1814"/>
              </a:spcBef>
              <a:spcAft>
                <a:spcPts val="0"/>
              </a:spcAft>
              <a:buClr>
                <a:schemeClr val="dk1"/>
              </a:buClr>
              <a:buSzPts val="1800"/>
              <a:buChar char="○"/>
              <a:defRPr/>
            </a:lvl2pPr>
            <a:lvl3pPr marL="1371633" lvl="2" indent="-342909" algn="l" rtl="0">
              <a:lnSpc>
                <a:spcPct val="90000"/>
              </a:lnSpc>
              <a:spcBef>
                <a:spcPts val="1814"/>
              </a:spcBef>
              <a:spcAft>
                <a:spcPts val="0"/>
              </a:spcAft>
              <a:buClr>
                <a:schemeClr val="dk1"/>
              </a:buClr>
              <a:buSzPts val="1800"/>
              <a:buChar char="■"/>
              <a:defRPr/>
            </a:lvl3pPr>
            <a:lvl4pPr marL="1828844" lvl="3" indent="-342909" algn="l" rtl="0">
              <a:lnSpc>
                <a:spcPct val="90000"/>
              </a:lnSpc>
              <a:spcBef>
                <a:spcPts val="1814"/>
              </a:spcBef>
              <a:spcAft>
                <a:spcPts val="0"/>
              </a:spcAft>
              <a:buClr>
                <a:schemeClr val="dk1"/>
              </a:buClr>
              <a:buSzPts val="1800"/>
              <a:buChar char="●"/>
              <a:defRPr/>
            </a:lvl4pPr>
            <a:lvl5pPr marL="2286055" lvl="4" indent="-342909" algn="l" rtl="0">
              <a:lnSpc>
                <a:spcPct val="90000"/>
              </a:lnSpc>
              <a:spcBef>
                <a:spcPts val="1814"/>
              </a:spcBef>
              <a:spcAft>
                <a:spcPts val="0"/>
              </a:spcAft>
              <a:buClr>
                <a:schemeClr val="dk1"/>
              </a:buClr>
              <a:buSzPts val="1800"/>
              <a:buChar char="○"/>
              <a:defRPr/>
            </a:lvl5pPr>
            <a:lvl6pPr marL="2743266" lvl="5" indent="-342909" algn="l" rtl="0">
              <a:lnSpc>
                <a:spcPct val="90000"/>
              </a:lnSpc>
              <a:spcBef>
                <a:spcPts val="1814"/>
              </a:spcBef>
              <a:spcAft>
                <a:spcPts val="0"/>
              </a:spcAft>
              <a:buClr>
                <a:schemeClr val="dk1"/>
              </a:buClr>
              <a:buSzPts val="1800"/>
              <a:buChar char="■"/>
              <a:defRPr/>
            </a:lvl6pPr>
            <a:lvl7pPr marL="3200476" lvl="6" indent="-342909" algn="l" rtl="0">
              <a:lnSpc>
                <a:spcPct val="90000"/>
              </a:lnSpc>
              <a:spcBef>
                <a:spcPts val="1814"/>
              </a:spcBef>
              <a:spcAft>
                <a:spcPts val="0"/>
              </a:spcAft>
              <a:buClr>
                <a:schemeClr val="dk1"/>
              </a:buClr>
              <a:buSzPts val="1800"/>
              <a:buChar char="●"/>
              <a:defRPr/>
            </a:lvl7pPr>
            <a:lvl8pPr marL="3657687" lvl="7" indent="-342909" algn="l" rtl="0">
              <a:lnSpc>
                <a:spcPct val="90000"/>
              </a:lnSpc>
              <a:spcBef>
                <a:spcPts val="1814"/>
              </a:spcBef>
              <a:spcAft>
                <a:spcPts val="0"/>
              </a:spcAft>
              <a:buClr>
                <a:schemeClr val="dk1"/>
              </a:buClr>
              <a:buSzPts val="1800"/>
              <a:buChar char="○"/>
              <a:defRPr/>
            </a:lvl8pPr>
            <a:lvl9pPr marL="4114899" lvl="8" indent="-342909" algn="l" rtl="0">
              <a:lnSpc>
                <a:spcPct val="90000"/>
              </a:lnSpc>
              <a:spcBef>
                <a:spcPts val="1814"/>
              </a:spcBef>
              <a:spcAft>
                <a:spcPts val="1814"/>
              </a:spcAft>
              <a:buClr>
                <a:schemeClr val="dk1"/>
              </a:buClr>
              <a:buSzPts val="1800"/>
              <a:buChar char="■"/>
              <a:defRPr/>
            </a:lvl9pPr>
          </a:lstStyle>
          <a:p>
            <a:endParaRPr/>
          </a:p>
        </p:txBody>
      </p:sp>
      <p:sp>
        <p:nvSpPr>
          <p:cNvPr id="102" name="Google Shape;102;g11b405db6b8_2_178"/>
          <p:cNvSpPr txBox="1">
            <a:spLocks noGrp="1"/>
          </p:cNvSpPr>
          <p:nvPr>
            <p:ph type="sldNum" idx="12"/>
          </p:nvPr>
        </p:nvSpPr>
        <p:spPr>
          <a:xfrm>
            <a:off x="11296596" y="6217622"/>
            <a:ext cx="731700" cy="524700"/>
          </a:xfrm>
          <a:prstGeom prst="rect">
            <a:avLst/>
          </a:prstGeom>
          <a:noFill/>
          <a:ln>
            <a:noFill/>
          </a:ln>
        </p:spPr>
        <p:txBody>
          <a:bodyPr spcFirstLastPara="1" wrap="square" lIns="116050" tIns="116050" rIns="116050" bIns="116050" anchor="ctr" anchorCtr="0">
            <a:noAutofit/>
          </a:bodyPr>
          <a:lstStyle>
            <a:lvl1pPr marL="0" marR="0" lvl="0"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888888"/>
              </a:buClr>
              <a:buSzPts val="1200"/>
              <a:buFont typeface="Calibri"/>
              <a:buNone/>
              <a:defRPr sz="1200" b="0" i="0" u="none" strike="noStrike" cap="none">
                <a:solidFill>
                  <a:srgbClr val="888888"/>
                </a:solidFill>
                <a:latin typeface="Calibri"/>
                <a:ea typeface="Calibri"/>
                <a:cs typeface="Calibri"/>
                <a:sym typeface="Calibri"/>
              </a:defRPr>
            </a:lvl9pPr>
          </a:lstStyle>
          <a:p>
            <a:fld id="{00000000-1234-1234-1234-123412341234}" type="slidenum">
              <a:rPr lang="en-GB" smtClean="0"/>
              <a:pPr/>
              <a:t>‹#›</a:t>
            </a:fld>
            <a:endParaRPr lang="en-GB"/>
          </a:p>
        </p:txBody>
      </p:sp>
    </p:spTree>
    <p:extLst>
      <p:ext uri="{BB962C8B-B14F-4D97-AF65-F5344CB8AC3E}">
        <p14:creationId xmlns:p14="http://schemas.microsoft.com/office/powerpoint/2010/main" val="35102331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B9A318-E8A3-45AF-BE9E-42041974A7C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9DBA0AA-43AF-432C-BBDD-FA5E082754D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BDCEBC9-4F04-4740-A18A-6263BC866C68}"/>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5" name="Footer Placeholder 4">
            <a:extLst>
              <a:ext uri="{FF2B5EF4-FFF2-40B4-BE49-F238E27FC236}">
                <a16:creationId xmlns:a16="http://schemas.microsoft.com/office/drawing/2014/main" id="{43C3F233-A854-4BB9-9823-5CB6DA38918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5F348B-2FEA-4D0C-AFD3-BF79E1873C0C}"/>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39252687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697675-4BA6-49A1-9A3B-3FB8056F539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5AFF0D-5648-46C0-9D18-FA268E24EB4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3A55E5-B097-455F-8C48-11CDB92DCCE8}"/>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5" name="Footer Placeholder 4">
            <a:extLst>
              <a:ext uri="{FF2B5EF4-FFF2-40B4-BE49-F238E27FC236}">
                <a16:creationId xmlns:a16="http://schemas.microsoft.com/office/drawing/2014/main" id="{4BC5FF36-BDD8-4902-992D-49648F3167C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5166D16-DAFC-4737-809E-DFFD8FC2EBF5}"/>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350179887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ED83F4-6E41-4B49-82C6-270971654AB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04F7917-51F6-4D72-9699-2E4C947CF86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DF9DBB6-D8B5-4EED-9FF7-14ED017B40C6}"/>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5" name="Footer Placeholder 4">
            <a:extLst>
              <a:ext uri="{FF2B5EF4-FFF2-40B4-BE49-F238E27FC236}">
                <a16:creationId xmlns:a16="http://schemas.microsoft.com/office/drawing/2014/main" id="{69281E33-56CB-49A7-B659-6E8F00358C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E6D58F-85C3-4698-A96D-066D170B2E93}"/>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6239214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4E5F58-A1A0-4450-8219-CB68AF2961B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A2A0D46-0837-4C9C-8F64-AAA958B477E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06A2BD-485B-4CD9-BA0F-344C9235928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0375DAA3-9BAD-4E8C-8E27-33B9D90FBBE7}"/>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6" name="Footer Placeholder 5">
            <a:extLst>
              <a:ext uri="{FF2B5EF4-FFF2-40B4-BE49-F238E27FC236}">
                <a16:creationId xmlns:a16="http://schemas.microsoft.com/office/drawing/2014/main" id="{75109FF4-3F80-40B4-8379-4092911F7D9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3789DFF-C2C9-4F13-8171-E841F8A82AAB}"/>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25939240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C7A0C7-4836-463C-BA47-2A6D917E95E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AFB7455-F3AA-4DF8-9E90-399D9B13C14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938D2D1-E4E1-4195-927B-47134F3185C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91565AB-26E4-454E-A31C-D94DC0EDA1C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2E23AD4D-6B5D-4BDE-BC60-B7F2621067D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795E9B9-67D7-48F3-AC00-42DE35BEBCAF}"/>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8" name="Footer Placeholder 7">
            <a:extLst>
              <a:ext uri="{FF2B5EF4-FFF2-40B4-BE49-F238E27FC236}">
                <a16:creationId xmlns:a16="http://schemas.microsoft.com/office/drawing/2014/main" id="{16BC3650-7E19-4E96-B16C-78178C6C5CF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303FF87-EE89-4252-95C0-642C95071E00}"/>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54790927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1ABC60-D14B-4F5D-9F4F-23B75F85442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FCCDBE98-2541-41B0-AE46-18DDF973ECD9}"/>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4" name="Footer Placeholder 3">
            <a:extLst>
              <a:ext uri="{FF2B5EF4-FFF2-40B4-BE49-F238E27FC236}">
                <a16:creationId xmlns:a16="http://schemas.microsoft.com/office/drawing/2014/main" id="{55DC94EA-6492-40B2-B4DC-9888DFB198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5397A7B0-F0CB-4677-B4E1-B195320E4B90}"/>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1297042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E3A447F-4C91-4AB8-A982-2B224709F93C}"/>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3" name="Footer Placeholder 2">
            <a:extLst>
              <a:ext uri="{FF2B5EF4-FFF2-40B4-BE49-F238E27FC236}">
                <a16:creationId xmlns:a16="http://schemas.microsoft.com/office/drawing/2014/main" id="{86085AF2-5E65-4826-9FC1-F572807570BF}"/>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C9B82BB-FC5B-4D32-AC46-AD775BA82590}"/>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35790626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EA3874-32EB-430B-B15F-D849C8DF851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90DFD458-9AFD-49FF-872E-1EEBF4B63EC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8A89C7B-0837-4C4D-AC4A-6887E937BC9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17D005F-9065-4216-BA63-3B7740849340}"/>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6" name="Footer Placeholder 5">
            <a:extLst>
              <a:ext uri="{FF2B5EF4-FFF2-40B4-BE49-F238E27FC236}">
                <a16:creationId xmlns:a16="http://schemas.microsoft.com/office/drawing/2014/main" id="{E180E0B4-072B-4936-AE5D-4C7813C8431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56E9D0-6A76-489A-B858-0A5F45EAD740}"/>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23296892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896B49-5BAF-40B2-A8C0-0835ADA2D5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6033A59-EB78-449D-81F4-5CE51E8084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813D2DA-8CB7-42C8-8C38-C2A958AA1A9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988A896-5195-46DE-9ED3-D1FBEF40E2CC}"/>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6" name="Footer Placeholder 5">
            <a:extLst>
              <a:ext uri="{FF2B5EF4-FFF2-40B4-BE49-F238E27FC236}">
                <a16:creationId xmlns:a16="http://schemas.microsoft.com/office/drawing/2014/main" id="{EA941D43-238E-44AA-9B24-44CB910B7F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EDB4FC6-B675-4655-854E-A426974923C7}"/>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31996594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BDF64E-825D-43D6-9E92-79D9247D5E9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76D0D3A-9F48-471A-BBBB-5EE33941848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23D1A8A-E8DF-4FEF-8BCE-789AB7AB0E36}"/>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5" name="Footer Placeholder 4">
            <a:extLst>
              <a:ext uri="{FF2B5EF4-FFF2-40B4-BE49-F238E27FC236}">
                <a16:creationId xmlns:a16="http://schemas.microsoft.com/office/drawing/2014/main" id="{866F3A41-63B5-4F51-88E0-255540F6440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1E12048-5DDA-4380-9D5B-F94EA71FFDD8}"/>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393770169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34FEDD-B9CA-4214-84FC-9D1373FDC0F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1ECB7F0-41ED-4FEF-A173-BF48E4097C5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AA8ADEC-7CCD-4992-8C8A-2EB244F0605D}"/>
              </a:ext>
            </a:extLst>
          </p:cNvPr>
          <p:cNvSpPr>
            <a:spLocks noGrp="1"/>
          </p:cNvSpPr>
          <p:nvPr>
            <p:ph type="dt" sz="half" idx="10"/>
          </p:nvPr>
        </p:nvSpPr>
        <p:spPr/>
        <p:txBody>
          <a:bodyPr/>
          <a:lstStyle/>
          <a:p>
            <a:fld id="{234DC793-7100-4BEE-98D3-8E0B9237521F}" type="datetimeFigureOut">
              <a:rPr lang="en-GB" smtClean="0"/>
              <a:t>17/07/2024</a:t>
            </a:fld>
            <a:endParaRPr lang="en-GB"/>
          </a:p>
        </p:txBody>
      </p:sp>
      <p:sp>
        <p:nvSpPr>
          <p:cNvPr id="5" name="Footer Placeholder 4">
            <a:extLst>
              <a:ext uri="{FF2B5EF4-FFF2-40B4-BE49-F238E27FC236}">
                <a16:creationId xmlns:a16="http://schemas.microsoft.com/office/drawing/2014/main" id="{2D708E4C-43DC-453A-B7EA-24DCD00FDE8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FD271E1-8E27-4F65-B6E5-9966359B15D6}"/>
              </a:ext>
            </a:extLst>
          </p:cNvPr>
          <p:cNvSpPr>
            <a:spLocks noGrp="1"/>
          </p:cNvSpPr>
          <p:nvPr>
            <p:ph type="sldNum" sz="quarter" idx="12"/>
          </p:nvPr>
        </p:nvSpPr>
        <p:spPr/>
        <p:txBody>
          <a:bodyPr/>
          <a:lstStyle/>
          <a:p>
            <a:fld id="{BD8986A2-B273-4E7F-9147-3B563075D5C6}" type="slidenum">
              <a:rPr lang="en-GB" smtClean="0"/>
              <a:t>‹#›</a:t>
            </a:fld>
            <a:endParaRPr lang="en-GB"/>
          </a:p>
        </p:txBody>
      </p:sp>
    </p:spTree>
    <p:extLst>
      <p:ext uri="{BB962C8B-B14F-4D97-AF65-F5344CB8AC3E}">
        <p14:creationId xmlns:p14="http://schemas.microsoft.com/office/powerpoint/2010/main" val="147693512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11"/>
        <p:cNvGrpSpPr/>
        <p:nvPr/>
      </p:nvGrpSpPr>
      <p:grpSpPr>
        <a:xfrm>
          <a:off x="0" y="0"/>
          <a:ext cx="0" cy="0"/>
          <a:chOff x="0" y="0"/>
          <a:chExt cx="0" cy="0"/>
        </a:xfrm>
      </p:grpSpPr>
      <p:sp>
        <p:nvSpPr>
          <p:cNvPr id="112" name="Google Shape;112;g1060732e57f_1_590"/>
          <p:cNvSpPr txBox="1">
            <a:spLocks noGrp="1"/>
          </p:cNvSpPr>
          <p:nvPr>
            <p:ph type="ctrTitle"/>
          </p:nvPr>
        </p:nvSpPr>
        <p:spPr>
          <a:xfrm>
            <a:off x="435864" y="2503488"/>
            <a:ext cx="3980700" cy="1483200"/>
          </a:xfrm>
          <a:prstGeom prst="rect">
            <a:avLst/>
          </a:prstGeom>
          <a:noFill/>
          <a:ln>
            <a:noFill/>
          </a:ln>
        </p:spPr>
        <p:txBody>
          <a:bodyPr spcFirstLastPara="1" wrap="square" lIns="91425" tIns="45700" rIns="91425" bIns="45700" anchor="b" anchorCtr="0">
            <a:normAutofit/>
          </a:bodyPr>
          <a:lstStyle>
            <a:lvl1pPr marR="0" lvl="0" algn="ctr" rtl="0">
              <a:lnSpc>
                <a:spcPct val="90000"/>
              </a:lnSpc>
              <a:spcBef>
                <a:spcPts val="0"/>
              </a:spcBef>
              <a:spcAft>
                <a:spcPts val="0"/>
              </a:spcAft>
              <a:buClr>
                <a:schemeClr val="lt1"/>
              </a:buClr>
              <a:buSzPts val="6000"/>
              <a:buFont typeface="Lucida Sans"/>
              <a:buNone/>
              <a:defRPr sz="6000" b="0" i="0" u="none" strike="noStrike" cap="none">
                <a:solidFill>
                  <a:schemeClr val="lt1"/>
                </a:solidFill>
                <a:latin typeface="Lucida Sans"/>
                <a:ea typeface="Lucida Sans"/>
                <a:cs typeface="Lucida Sans"/>
                <a:sym typeface="Lucida Sans"/>
              </a:defRPr>
            </a:lvl1pPr>
            <a:lvl2pPr lvl="1" rtl="0">
              <a:spcBef>
                <a:spcPts val="0"/>
              </a:spcBef>
              <a:spcAft>
                <a:spcPts val="0"/>
              </a:spcAft>
              <a:buSzPts val="1400"/>
              <a:buNone/>
              <a:defRPr sz="1800"/>
            </a:lvl2pPr>
            <a:lvl3pPr lvl="2" rtl="0">
              <a:spcBef>
                <a:spcPts val="0"/>
              </a:spcBef>
              <a:spcAft>
                <a:spcPts val="0"/>
              </a:spcAft>
              <a:buSzPts val="1400"/>
              <a:buNone/>
              <a:defRPr sz="1800"/>
            </a:lvl3pPr>
            <a:lvl4pPr lvl="3" rtl="0">
              <a:spcBef>
                <a:spcPts val="0"/>
              </a:spcBef>
              <a:spcAft>
                <a:spcPts val="0"/>
              </a:spcAft>
              <a:buSzPts val="1400"/>
              <a:buNone/>
              <a:defRPr sz="1800"/>
            </a:lvl4pPr>
            <a:lvl5pPr lvl="4" rtl="0">
              <a:spcBef>
                <a:spcPts val="0"/>
              </a:spcBef>
              <a:spcAft>
                <a:spcPts val="0"/>
              </a:spcAft>
              <a:buSzPts val="1400"/>
              <a:buNone/>
              <a:defRPr sz="1800"/>
            </a:lvl5pPr>
            <a:lvl6pPr lvl="5" rtl="0">
              <a:spcBef>
                <a:spcPts val="0"/>
              </a:spcBef>
              <a:spcAft>
                <a:spcPts val="0"/>
              </a:spcAft>
              <a:buSzPts val="1400"/>
              <a:buNone/>
              <a:defRPr sz="1800"/>
            </a:lvl6pPr>
            <a:lvl7pPr lvl="6" rtl="0">
              <a:spcBef>
                <a:spcPts val="0"/>
              </a:spcBef>
              <a:spcAft>
                <a:spcPts val="0"/>
              </a:spcAft>
              <a:buSzPts val="1400"/>
              <a:buNone/>
              <a:defRPr sz="1800"/>
            </a:lvl7pPr>
            <a:lvl8pPr lvl="7" rtl="0">
              <a:spcBef>
                <a:spcPts val="0"/>
              </a:spcBef>
              <a:spcAft>
                <a:spcPts val="0"/>
              </a:spcAft>
              <a:buSzPts val="1400"/>
              <a:buNone/>
              <a:defRPr sz="1800"/>
            </a:lvl8pPr>
            <a:lvl9pPr lvl="8" rtl="0">
              <a:spcBef>
                <a:spcPts val="0"/>
              </a:spcBef>
              <a:spcAft>
                <a:spcPts val="0"/>
              </a:spcAft>
              <a:buSzPts val="1400"/>
              <a:buNone/>
              <a:defRPr sz="1800"/>
            </a:lvl9pPr>
          </a:lstStyle>
          <a:p>
            <a:endParaRPr/>
          </a:p>
        </p:txBody>
      </p:sp>
      <p:sp>
        <p:nvSpPr>
          <p:cNvPr id="113" name="Google Shape;113;g1060732e57f_1_590"/>
          <p:cNvSpPr txBox="1">
            <a:spLocks noGrp="1"/>
          </p:cNvSpPr>
          <p:nvPr>
            <p:ph type="subTitle" idx="1"/>
          </p:nvPr>
        </p:nvSpPr>
        <p:spPr>
          <a:xfrm>
            <a:off x="435864" y="4159822"/>
            <a:ext cx="3980700" cy="1619100"/>
          </a:xfrm>
          <a:prstGeom prst="rect">
            <a:avLst/>
          </a:prstGeom>
          <a:noFill/>
          <a:ln>
            <a:noFill/>
          </a:ln>
        </p:spPr>
        <p:txBody>
          <a:bodyPr spcFirstLastPara="1" wrap="square" lIns="91425" tIns="45700" rIns="91425" bIns="45700" anchor="t" anchorCtr="0">
            <a:normAutofit/>
          </a:bodyPr>
          <a:lstStyle>
            <a:lvl1pPr marR="0" lvl="0" algn="ctr" rtl="0">
              <a:lnSpc>
                <a:spcPct val="90000"/>
              </a:lnSpc>
              <a:spcBef>
                <a:spcPts val="1000"/>
              </a:spcBef>
              <a:spcAft>
                <a:spcPts val="0"/>
              </a:spcAft>
              <a:buClr>
                <a:schemeClr val="lt1"/>
              </a:buClr>
              <a:buSzPts val="2400"/>
              <a:buFont typeface="Arial"/>
              <a:buNone/>
              <a:defRPr sz="2400" b="0" i="0" u="none" strike="noStrike" cap="none">
                <a:solidFill>
                  <a:schemeClr val="lt1"/>
                </a:solidFill>
                <a:latin typeface="Lucida Sans"/>
                <a:ea typeface="Lucida Sans"/>
                <a:cs typeface="Lucida Sans"/>
                <a:sym typeface="Lucida Sans"/>
              </a:defRPr>
            </a:lvl1pPr>
            <a:lvl2pPr marR="0" lvl="1" algn="ctr" rtl="0">
              <a:lnSpc>
                <a:spcPct val="90000"/>
              </a:lnSpc>
              <a:spcBef>
                <a:spcPts val="500"/>
              </a:spcBef>
              <a:spcAft>
                <a:spcPts val="0"/>
              </a:spcAft>
              <a:buClr>
                <a:schemeClr val="dk1"/>
              </a:buClr>
              <a:buSzPts val="2000"/>
              <a:buFont typeface="Arial"/>
              <a:buNone/>
              <a:defRPr sz="2000" b="0" i="0" u="none" strike="noStrike" cap="none">
                <a:solidFill>
                  <a:schemeClr val="dk1"/>
                </a:solidFill>
                <a:latin typeface="Calibri"/>
                <a:ea typeface="Calibri"/>
                <a:cs typeface="Calibri"/>
                <a:sym typeface="Calibri"/>
              </a:defRPr>
            </a:lvl2pPr>
            <a:lvl3pPr marR="0" lvl="2" algn="ctr" rtl="0">
              <a:lnSpc>
                <a:spcPct val="90000"/>
              </a:lnSpc>
              <a:spcBef>
                <a:spcPts val="500"/>
              </a:spcBef>
              <a:spcAft>
                <a:spcPts val="0"/>
              </a:spcAft>
              <a:buClr>
                <a:schemeClr val="dk1"/>
              </a:buClr>
              <a:buSzPts val="1800"/>
              <a:buFont typeface="Arial"/>
              <a:buNone/>
              <a:defRPr sz="1800" b="0" i="0" u="none" strike="noStrike" cap="none">
                <a:solidFill>
                  <a:schemeClr val="dk1"/>
                </a:solidFill>
                <a:latin typeface="Calibri"/>
                <a:ea typeface="Calibri"/>
                <a:cs typeface="Calibri"/>
                <a:sym typeface="Calibri"/>
              </a:defRPr>
            </a:lvl3pPr>
            <a:lvl4pPr marR="0" lvl="3"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4pPr>
            <a:lvl5pPr marR="0" lvl="4"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5pPr>
            <a:lvl6pPr marR="0" lvl="5"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6pPr>
            <a:lvl7pPr marR="0" lvl="6"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7pPr>
            <a:lvl8pPr marR="0" lvl="7"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8pPr>
            <a:lvl9pPr marR="0" lvl="8" algn="ctr" rtl="0">
              <a:lnSpc>
                <a:spcPct val="90000"/>
              </a:lnSpc>
              <a:spcBef>
                <a:spcPts val="500"/>
              </a:spcBef>
              <a:spcAft>
                <a:spcPts val="0"/>
              </a:spcAft>
              <a:buClr>
                <a:schemeClr val="dk1"/>
              </a:buClr>
              <a:buSzPts val="1600"/>
              <a:buFont typeface="Arial"/>
              <a:buNone/>
              <a:defRPr sz="1600" b="0" i="0" u="none" strike="noStrike" cap="none">
                <a:solidFill>
                  <a:schemeClr val="dk1"/>
                </a:solidFill>
                <a:latin typeface="Calibri"/>
                <a:ea typeface="Calibri"/>
                <a:cs typeface="Calibri"/>
                <a:sym typeface="Calibri"/>
              </a:defRPr>
            </a:lvl9pPr>
          </a:lstStyle>
          <a:p>
            <a:endParaRPr/>
          </a:p>
        </p:txBody>
      </p:sp>
      <p:sp>
        <p:nvSpPr>
          <p:cNvPr id="114" name="Google Shape;114;g1060732e57f_1_590"/>
          <p:cNvSpPr txBox="1">
            <a:spLocks noGrp="1"/>
          </p:cNvSpPr>
          <p:nvPr>
            <p:ph type="sldNum" idx="12"/>
          </p:nvPr>
        </p:nvSpPr>
        <p:spPr>
          <a:xfrm>
            <a:off x="9195816" y="6328918"/>
            <a:ext cx="2743200" cy="365100"/>
          </a:xfrm>
          <a:prstGeom prst="rect">
            <a:avLst/>
          </a:prstGeom>
          <a:noFill/>
          <a:ln>
            <a:noFill/>
          </a:ln>
        </p:spPr>
        <p:txBody>
          <a:bodyPr spcFirstLastPara="1" wrap="square" lIns="91425" tIns="45700" rIns="91425" bIns="45700" anchor="t" anchorCtr="0">
            <a:noAutofit/>
          </a:bodyPr>
          <a:lstStyle>
            <a:lvl1pPr marL="0" marR="0" lvl="0" indent="0" algn="l" rtl="0">
              <a:spcBef>
                <a:spcPts val="0"/>
              </a:spcBef>
              <a:buNone/>
              <a:defRPr sz="1800">
                <a:solidFill>
                  <a:schemeClr val="lt1"/>
                </a:solidFill>
                <a:latin typeface="Calibri"/>
                <a:ea typeface="Calibri"/>
                <a:cs typeface="Calibri"/>
                <a:sym typeface="Calibri"/>
              </a:defRPr>
            </a:lvl1pPr>
            <a:lvl2pPr marL="0" marR="0" lvl="1" indent="0" algn="l" rtl="0">
              <a:spcBef>
                <a:spcPts val="0"/>
              </a:spcBef>
              <a:buNone/>
              <a:defRPr sz="1800">
                <a:solidFill>
                  <a:schemeClr val="lt1"/>
                </a:solidFill>
                <a:latin typeface="Calibri"/>
                <a:ea typeface="Calibri"/>
                <a:cs typeface="Calibri"/>
                <a:sym typeface="Calibri"/>
              </a:defRPr>
            </a:lvl2pPr>
            <a:lvl3pPr marL="0" marR="0" lvl="2" indent="0" algn="l" rtl="0">
              <a:spcBef>
                <a:spcPts val="0"/>
              </a:spcBef>
              <a:buNone/>
              <a:defRPr sz="1800">
                <a:solidFill>
                  <a:schemeClr val="lt1"/>
                </a:solidFill>
                <a:latin typeface="Calibri"/>
                <a:ea typeface="Calibri"/>
                <a:cs typeface="Calibri"/>
                <a:sym typeface="Calibri"/>
              </a:defRPr>
            </a:lvl3pPr>
            <a:lvl4pPr marL="0" marR="0" lvl="3" indent="0" algn="l" rtl="0">
              <a:spcBef>
                <a:spcPts val="0"/>
              </a:spcBef>
              <a:buNone/>
              <a:defRPr sz="1800">
                <a:solidFill>
                  <a:schemeClr val="lt1"/>
                </a:solidFill>
                <a:latin typeface="Calibri"/>
                <a:ea typeface="Calibri"/>
                <a:cs typeface="Calibri"/>
                <a:sym typeface="Calibri"/>
              </a:defRPr>
            </a:lvl4pPr>
            <a:lvl5pPr marL="0" marR="0" lvl="4" indent="0" algn="l" rtl="0">
              <a:spcBef>
                <a:spcPts val="0"/>
              </a:spcBef>
              <a:buNone/>
              <a:defRPr sz="1800">
                <a:solidFill>
                  <a:schemeClr val="lt1"/>
                </a:solidFill>
                <a:latin typeface="Calibri"/>
                <a:ea typeface="Calibri"/>
                <a:cs typeface="Calibri"/>
                <a:sym typeface="Calibri"/>
              </a:defRPr>
            </a:lvl5pPr>
            <a:lvl6pPr marL="0" marR="0" lvl="5" indent="0" algn="l" rtl="0">
              <a:spcBef>
                <a:spcPts val="0"/>
              </a:spcBef>
              <a:buNone/>
              <a:defRPr sz="1800">
                <a:solidFill>
                  <a:schemeClr val="lt1"/>
                </a:solidFill>
                <a:latin typeface="Calibri"/>
                <a:ea typeface="Calibri"/>
                <a:cs typeface="Calibri"/>
                <a:sym typeface="Calibri"/>
              </a:defRPr>
            </a:lvl6pPr>
            <a:lvl7pPr marL="0" marR="0" lvl="6" indent="0" algn="l" rtl="0">
              <a:spcBef>
                <a:spcPts val="0"/>
              </a:spcBef>
              <a:buNone/>
              <a:defRPr sz="1800">
                <a:solidFill>
                  <a:schemeClr val="lt1"/>
                </a:solidFill>
                <a:latin typeface="Calibri"/>
                <a:ea typeface="Calibri"/>
                <a:cs typeface="Calibri"/>
                <a:sym typeface="Calibri"/>
              </a:defRPr>
            </a:lvl7pPr>
            <a:lvl8pPr marL="0" marR="0" lvl="7" indent="0" algn="l" rtl="0">
              <a:spcBef>
                <a:spcPts val="0"/>
              </a:spcBef>
              <a:buNone/>
              <a:defRPr sz="1800">
                <a:solidFill>
                  <a:schemeClr val="lt1"/>
                </a:solidFill>
                <a:latin typeface="Calibri"/>
                <a:ea typeface="Calibri"/>
                <a:cs typeface="Calibri"/>
                <a:sym typeface="Calibri"/>
              </a:defRPr>
            </a:lvl8pPr>
            <a:lvl9pPr marL="0" marR="0" lvl="8" indent="0" algn="l" rtl="0">
              <a:spcBef>
                <a:spcPts val="0"/>
              </a:spcBef>
              <a:buNone/>
              <a:defRPr sz="1800">
                <a:solidFill>
                  <a:schemeClr val="lt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GB"/>
              <a:t>‹#›</a:t>
            </a:fld>
            <a:endParaRPr/>
          </a:p>
        </p:txBody>
      </p:sp>
      <p:sp>
        <p:nvSpPr>
          <p:cNvPr id="115" name="Google Shape;115;g1060732e57f_1_590"/>
          <p:cNvSpPr txBox="1">
            <a:spLocks noGrp="1"/>
          </p:cNvSpPr>
          <p:nvPr>
            <p:ph type="body" idx="2"/>
          </p:nvPr>
        </p:nvSpPr>
        <p:spPr>
          <a:xfrm>
            <a:off x="4800600" y="2503488"/>
            <a:ext cx="6432000" cy="3586500"/>
          </a:xfrm>
          <a:prstGeom prst="rect">
            <a:avLst/>
          </a:prstGeom>
          <a:noFill/>
          <a:ln>
            <a:noFill/>
          </a:ln>
        </p:spPr>
        <p:txBody>
          <a:bodyPr spcFirstLastPara="1" wrap="square" lIns="91425" tIns="45700" rIns="91425" bIns="45700" anchor="t" anchorCtr="0">
            <a:normAutofit/>
          </a:bodyPr>
          <a:lstStyle>
            <a:lvl1pPr marL="457200" marR="0" lvl="0" indent="-330200" algn="l" rtl="0">
              <a:lnSpc>
                <a:spcPct val="90000"/>
              </a:lnSpc>
              <a:spcBef>
                <a:spcPts val="1000"/>
              </a:spcBef>
              <a:spcAft>
                <a:spcPts val="0"/>
              </a:spcAft>
              <a:buClr>
                <a:schemeClr val="lt1"/>
              </a:buClr>
              <a:buSzPts val="1600"/>
              <a:buFont typeface="Arial"/>
              <a:buChar char="•"/>
              <a:defRPr sz="1600" b="0" i="0" u="none" strike="noStrike" cap="none">
                <a:solidFill>
                  <a:schemeClr val="lt1"/>
                </a:solidFill>
                <a:latin typeface="Lucida Sans"/>
                <a:ea typeface="Lucida Sans"/>
                <a:cs typeface="Lucida Sans"/>
                <a:sym typeface="Lucida Sans"/>
              </a:defRPr>
            </a:lvl1pPr>
            <a:lvl2pPr marL="914400" marR="0" lvl="1"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Lucida Sans"/>
                <a:ea typeface="Lucida Sans"/>
                <a:cs typeface="Lucida Sans"/>
                <a:sym typeface="Lucida Sans"/>
              </a:defRPr>
            </a:lvl2pPr>
            <a:lvl3pPr marL="1371600" marR="0" lvl="2"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Lucida Sans"/>
                <a:ea typeface="Lucida Sans"/>
                <a:cs typeface="Lucida Sans"/>
                <a:sym typeface="Lucida Sans"/>
              </a:defRPr>
            </a:lvl3pPr>
            <a:lvl4pPr marL="1828800" marR="0" lvl="3"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Lucida Sans"/>
                <a:ea typeface="Lucida Sans"/>
                <a:cs typeface="Lucida Sans"/>
                <a:sym typeface="Lucida Sans"/>
              </a:defRPr>
            </a:lvl4pPr>
            <a:lvl5pPr marL="2286000" marR="0" lvl="4" indent="-330200" algn="l" rtl="0">
              <a:lnSpc>
                <a:spcPct val="90000"/>
              </a:lnSpc>
              <a:spcBef>
                <a:spcPts val="500"/>
              </a:spcBef>
              <a:spcAft>
                <a:spcPts val="0"/>
              </a:spcAft>
              <a:buClr>
                <a:schemeClr val="lt1"/>
              </a:buClr>
              <a:buSzPts val="1600"/>
              <a:buFont typeface="Arial"/>
              <a:buChar char="•"/>
              <a:defRPr sz="1600" b="0" i="0" u="none" strike="noStrike" cap="none">
                <a:solidFill>
                  <a:schemeClr val="lt1"/>
                </a:solidFill>
                <a:latin typeface="Lucida Sans"/>
                <a:ea typeface="Lucida Sans"/>
                <a:cs typeface="Lucida Sans"/>
                <a:sym typeface="Lucida Sans"/>
              </a:defRPr>
            </a:lvl5pPr>
            <a:lvl6pPr marL="2743200" marR="0" lvl="5"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Tree>
    <p:extLst>
      <p:ext uri="{BB962C8B-B14F-4D97-AF65-F5344CB8AC3E}">
        <p14:creationId xmlns:p14="http://schemas.microsoft.com/office/powerpoint/2010/main" val="38472375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13" Type="http://schemas.openxmlformats.org/officeDocument/2006/relationships/theme" Target="../theme/theme2.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slideLayout" Target="../slideLayouts/slideLayout20.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261872" y="1828802"/>
            <a:ext cx="8595360" cy="4351337"/>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6200000">
            <a:off x="10797543" y="998538"/>
            <a:ext cx="1904999" cy="365125"/>
          </a:xfrm>
          <a:prstGeom prst="rect">
            <a:avLst/>
          </a:prstGeom>
        </p:spPr>
        <p:txBody>
          <a:bodyPr vert="horz" lIns="91440" tIns="45720" rIns="91440" bIns="45720" rtlCol="0" anchor="ctr"/>
          <a:lstStyle>
            <a:lvl1pPr algn="r">
              <a:defRPr sz="1051" b="0">
                <a:solidFill>
                  <a:schemeClr val="tx2">
                    <a:lumMod val="20000"/>
                    <a:lumOff val="80000"/>
                  </a:schemeClr>
                </a:solidFill>
              </a:defRPr>
            </a:lvl1pPr>
          </a:lstStyle>
          <a:p>
            <a:fld id="{0E59FD0C-5451-4CA0-86AF-E70AE3279989}" type="datetimeFigureOut">
              <a:rPr lang="en-US" dirty="0"/>
              <a:t>7/17/2024</a:t>
            </a:fld>
            <a:endParaRPr lang="en-US" dirty="0"/>
          </a:p>
        </p:txBody>
      </p:sp>
      <p:sp>
        <p:nvSpPr>
          <p:cNvPr id="5" name="Footer Placeholder 4"/>
          <p:cNvSpPr>
            <a:spLocks noGrp="1"/>
          </p:cNvSpPr>
          <p:nvPr>
            <p:ph type="ftr" sz="quarter" idx="3"/>
          </p:nvPr>
        </p:nvSpPr>
        <p:spPr>
          <a:xfrm rot="16200000">
            <a:off x="9959341" y="4046538"/>
            <a:ext cx="3581400" cy="365125"/>
          </a:xfrm>
          <a:prstGeom prst="rect">
            <a:avLst/>
          </a:prstGeom>
        </p:spPr>
        <p:txBody>
          <a:bodyPr vert="horz" lIns="91440" tIns="45720" rIns="91440" bIns="45720" rtlCol="0" anchor="ctr"/>
          <a:lstStyle>
            <a:lvl1pPr algn="l">
              <a:defRPr sz="1051">
                <a:solidFill>
                  <a:schemeClr val="tx2">
                    <a:lumMod val="20000"/>
                    <a:lumOff val="80000"/>
                  </a:schemeClr>
                </a:solidFill>
              </a:defRPr>
            </a:lvl1pPr>
          </a:lstStyle>
          <a:p>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4" r:id="rId3"/>
    <p:sldLayoutId id="2147483846" r:id="rId4"/>
    <p:sldLayoutId id="2147483849" r:id="rId5"/>
    <p:sldLayoutId id="2147483847" r:id="rId6"/>
    <p:sldLayoutId id="2147483848" r:id="rId7"/>
    <p:sldLayoutId id="2147483850" r:id="rId8"/>
  </p:sldLayoutIdLst>
  <p:hf sldNum="0" hdr="0" ftr="0" dt="0"/>
  <p:txStyles>
    <p:titleStyle>
      <a:lvl1pPr algn="l" defTabSz="914377" rtl="0" eaLnBrk="1" latinLnBrk="0" hangingPunct="1">
        <a:lnSpc>
          <a:spcPct val="90000"/>
        </a:lnSpc>
        <a:spcBef>
          <a:spcPct val="0"/>
        </a:spcBef>
        <a:buNone/>
        <a:defRPr sz="4400" kern="1200" spc="-51" baseline="0">
          <a:solidFill>
            <a:srgbClr val="008375"/>
          </a:solidFill>
          <a:latin typeface="Gill Sans MT" panose="020B0502020104020203" pitchFamily="34" charset="0"/>
          <a:ea typeface="+mj-ea"/>
          <a:cs typeface="+mj-cs"/>
        </a:defRPr>
      </a:lvl1pPr>
    </p:titleStyle>
    <p:bodyStyle>
      <a:lvl1pPr marL="182875" indent="-182875" algn="l" defTabSz="914377" rtl="0" eaLnBrk="1" latinLnBrk="0" hangingPunct="1">
        <a:lnSpc>
          <a:spcPct val="95000"/>
        </a:lnSpc>
        <a:spcBef>
          <a:spcPts val="1400"/>
        </a:spcBef>
        <a:spcAft>
          <a:spcPts val="200"/>
        </a:spcAft>
        <a:buClr>
          <a:schemeClr val="accent1"/>
        </a:buClr>
        <a:buSzPct val="80000"/>
        <a:buFont typeface="Arial" pitchFamily="34" charset="0"/>
        <a:buChar char="•"/>
        <a:defRPr sz="1800" kern="1200" spc="11" baseline="0">
          <a:solidFill>
            <a:srgbClr val="231D45"/>
          </a:solidFill>
          <a:latin typeface="Calibri" panose="020F0502020204030204" pitchFamily="34" charset="0"/>
          <a:ea typeface="+mn-ea"/>
          <a:cs typeface="+mn-cs"/>
        </a:defRPr>
      </a:lvl1pPr>
      <a:lvl2pPr marL="457189" indent="-182875" algn="l" defTabSz="914377" rtl="0" eaLnBrk="1" latinLnBrk="0" hangingPunct="1">
        <a:lnSpc>
          <a:spcPct val="90000"/>
        </a:lnSpc>
        <a:spcBef>
          <a:spcPts val="300"/>
        </a:spcBef>
        <a:spcAft>
          <a:spcPts val="300"/>
        </a:spcAft>
        <a:buClr>
          <a:schemeClr val="accent1"/>
        </a:buClr>
        <a:buFont typeface="Wingdings 2" pitchFamily="18" charset="2"/>
        <a:buChar char=""/>
        <a:defRPr sz="1600" kern="1200">
          <a:solidFill>
            <a:srgbClr val="231D45"/>
          </a:solidFill>
          <a:latin typeface="Calibri" panose="020F0502020204030204" pitchFamily="34" charset="0"/>
          <a:ea typeface="+mn-ea"/>
          <a:cs typeface="+mn-cs"/>
        </a:defRPr>
      </a:lvl2pPr>
      <a:lvl3pPr marL="731502" indent="-182875" algn="l" defTabSz="914377" rtl="0" eaLnBrk="1" latinLnBrk="0" hangingPunct="1">
        <a:lnSpc>
          <a:spcPct val="90000"/>
        </a:lnSpc>
        <a:spcBef>
          <a:spcPts val="300"/>
        </a:spcBef>
        <a:spcAft>
          <a:spcPts val="300"/>
        </a:spcAft>
        <a:buClr>
          <a:schemeClr val="accent1"/>
        </a:buClr>
        <a:buFont typeface="Wingdings 2" pitchFamily="18" charset="2"/>
        <a:buChar char=""/>
        <a:defRPr sz="1400" kern="1200">
          <a:solidFill>
            <a:srgbClr val="231D45"/>
          </a:solidFill>
          <a:latin typeface="Calibri" panose="020F0502020204030204" pitchFamily="34" charset="0"/>
          <a:ea typeface="+mn-ea"/>
          <a:cs typeface="+mn-cs"/>
        </a:defRPr>
      </a:lvl3pPr>
      <a:lvl4pPr marL="1005815" indent="-182875" algn="l" defTabSz="914377" rtl="0" eaLnBrk="1" latinLnBrk="0" hangingPunct="1">
        <a:lnSpc>
          <a:spcPct val="90000"/>
        </a:lnSpc>
        <a:spcBef>
          <a:spcPts val="300"/>
        </a:spcBef>
        <a:spcAft>
          <a:spcPts val="300"/>
        </a:spcAft>
        <a:buClr>
          <a:schemeClr val="accent1"/>
        </a:buClr>
        <a:buFont typeface="Wingdings 2" pitchFamily="18" charset="2"/>
        <a:buChar char=""/>
        <a:defRPr sz="1400" kern="1200">
          <a:solidFill>
            <a:srgbClr val="231D45"/>
          </a:solidFill>
          <a:latin typeface="Calibri" panose="020F0502020204030204" pitchFamily="34" charset="0"/>
          <a:ea typeface="+mn-ea"/>
          <a:cs typeface="+mn-cs"/>
        </a:defRPr>
      </a:lvl4pPr>
      <a:lvl5pPr marL="1280128" indent="-182875" algn="l" defTabSz="914377" rtl="0" eaLnBrk="1" latinLnBrk="0" hangingPunct="1">
        <a:lnSpc>
          <a:spcPct val="90000"/>
        </a:lnSpc>
        <a:spcBef>
          <a:spcPts val="300"/>
        </a:spcBef>
        <a:spcAft>
          <a:spcPts val="300"/>
        </a:spcAft>
        <a:buClr>
          <a:schemeClr val="accent1"/>
        </a:buClr>
        <a:buFont typeface="Wingdings 2" pitchFamily="18" charset="2"/>
        <a:buChar char=""/>
        <a:defRPr sz="1400" kern="1200">
          <a:solidFill>
            <a:srgbClr val="231D45"/>
          </a:solidFill>
          <a:latin typeface="Calibri" panose="020F0502020204030204" pitchFamily="34" charset="0"/>
          <a:ea typeface="+mn-ea"/>
          <a:cs typeface="+mn-cs"/>
        </a:defRPr>
      </a:lvl5pPr>
      <a:lvl6pPr marL="1599960" indent="-228594" algn="l" defTabSz="914377"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899953" indent="-228594" algn="l" defTabSz="914377"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199945" indent="-228594" algn="l" defTabSz="914377"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499938" indent="-228594" algn="l" defTabSz="914377"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CD501F2-031F-4493-82D3-FB065C9C696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D9617EE-1A50-4C02-B5B1-6BEE80873B2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5C9B1F3-B3D6-4F7B-AB9B-F03A592D685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34DC793-7100-4BEE-98D3-8E0B9237521F}" type="datetimeFigureOut">
              <a:rPr lang="en-GB" smtClean="0"/>
              <a:t>17/07/2024</a:t>
            </a:fld>
            <a:endParaRPr lang="en-GB"/>
          </a:p>
        </p:txBody>
      </p:sp>
      <p:sp>
        <p:nvSpPr>
          <p:cNvPr id="5" name="Footer Placeholder 4">
            <a:extLst>
              <a:ext uri="{FF2B5EF4-FFF2-40B4-BE49-F238E27FC236}">
                <a16:creationId xmlns:a16="http://schemas.microsoft.com/office/drawing/2014/main" id="{F8E5E59B-657D-4CF3-8EF8-14BB3E1E327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45AB7553-9253-4C15-B645-73F947185D0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D8986A2-B273-4E7F-9147-3B563075D5C6}" type="slidenum">
              <a:rPr lang="en-GB" smtClean="0"/>
              <a:t>‹#›</a:t>
            </a:fld>
            <a:endParaRPr lang="en-GB"/>
          </a:p>
        </p:txBody>
      </p:sp>
    </p:spTree>
    <p:extLst>
      <p:ext uri="{BB962C8B-B14F-4D97-AF65-F5344CB8AC3E}">
        <p14:creationId xmlns:p14="http://schemas.microsoft.com/office/powerpoint/2010/main" val="513728670"/>
      </p:ext>
    </p:extLst>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 id="2147483878"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assets.publishing.service.gov.uk/government/uploads/system/uploads/attachment_data/file/1172036/School_Sport_and_Activity_Action_Plan.pdf"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 Id="rId5" Type="http://schemas.openxmlformats.org/officeDocument/2006/relationships/hyperlink" Target="https://www.gov.uk/guidance/pe-and-sport-premium-for-primary-schools" TargetMode="Externa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hyperlink" Target="https://eur01.safelinks.protection.outlook.com/?url=https%3A%2F%2Fwww.gov.uk%2Fgovernment%2Fpublications%2Fpe-and-sport-premium-funding-2023-to-2024-reporting-and-assurance&amp;data=05%7C02%7Calex.ogden%40yorkshiresport.org%7Cc7762f7d1f514ae5063f08dc95e0cb58%7Cbe87ff363b3f4953b64759e6392b5214%7C0%7C0%7C638550039946822688%7CUnknown%7CTWFpbGZsb3d8eyJWIjoiMC4wLjAwMDAiLCJQIjoiV2luMzIiLCJBTiI6Ik1haWwiLCJXVCI6Mn0%3D%7C0%7C%7C%7C&amp;sdata=HX7bm6acE1PeSyV0eIQSy5JyTEbsjkrKcpOGp6XFwq0%3D&amp;reserved=0" TargetMode="External"/><Relationship Id="rId2" Type="http://schemas.openxmlformats.org/officeDocument/2006/relationships/hyperlink" Target="https://eur01.safelinks.protection.outlook.com/?url=https%3A%2F%2Fdigital-forms.education.gov.uk%2FlKHg1zq7ka%2Freporting-pe-and-sport-premium-grant-expenditure&amp;data=05%7C02%7Calex.ogden%40yorkshiresport.org%7Cc7762f7d1f514ae5063f08dc95e0cb58%7Cbe87ff363b3f4953b64759e6392b5214%7C0%7C0%7C638550039946808928%7CUnknown%7CTWFpbGZsb3d8eyJWIjoiMC4wLjAwMDAiLCJQIjoiV2luMzIiLCJBTiI6Ik1haWwiLCJXVCI6Mn0%3D%7C0%7C%7C%7C&amp;sdata=GJyAaKRdrUaAxVnDJVyLhlRNXwS9fw5ZCbjmnxMhlA0%3D&amp;reserved=0"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4.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image" Target="../media/image33.jpeg"/><Relationship Id="rId7" Type="http://schemas.openxmlformats.org/officeDocument/2006/relationships/image" Target="../media/image37.png"/><Relationship Id="rId2" Type="http://schemas.openxmlformats.org/officeDocument/2006/relationships/notesSlide" Target="../notesSlides/notesSlide4.xml"/><Relationship Id="rId1" Type="http://schemas.openxmlformats.org/officeDocument/2006/relationships/slideLayout" Target="../slideLayouts/slideLayout15.xml"/><Relationship Id="rId6" Type="http://schemas.openxmlformats.org/officeDocument/2006/relationships/image" Target="../media/image36.png"/><Relationship Id="rId5" Type="http://schemas.openxmlformats.org/officeDocument/2006/relationships/image" Target="../media/image35.jpeg"/><Relationship Id="rId10" Type="http://schemas.openxmlformats.org/officeDocument/2006/relationships/image" Target="../media/image40.png"/><Relationship Id="rId4" Type="http://schemas.openxmlformats.org/officeDocument/2006/relationships/image" Target="../media/image34.png"/><Relationship Id="rId9" Type="http://schemas.openxmlformats.org/officeDocument/2006/relationships/image" Target="../media/image39.png"/></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1.png"/><Relationship Id="rId1" Type="http://schemas.openxmlformats.org/officeDocument/2006/relationships/slideLayout" Target="../slideLayouts/slideLayout20.xml"/><Relationship Id="rId4" Type="http://schemas.openxmlformats.org/officeDocument/2006/relationships/image" Target="../media/image42.png"/></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3.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8.xml"/></Relationships>
</file>

<file path=ppt/slides/_rels/slide35.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7.xml.rels><?xml version="1.0" encoding="UTF-8" standalone="yes"?>
<Relationships xmlns="http://schemas.openxmlformats.org/package/2006/relationships"><Relationship Id="rId8" Type="http://schemas.openxmlformats.org/officeDocument/2006/relationships/hyperlink" Target="https://www.sportengland.org/news-and-inspiration/physical-literacy-consensus-statement-england-published" TargetMode="External"/><Relationship Id="rId3" Type="http://schemas.openxmlformats.org/officeDocument/2006/relationships/hyperlink" Target="https://www.afpe.org.uk/physical-education/afpe-publications-resources/" TargetMode="External"/><Relationship Id="rId7" Type="http://schemas.openxmlformats.org/officeDocument/2006/relationships/hyperlink" Target="https://www.gov.uk/guidance/pe-and-sport-premium-for-primary-schools" TargetMode="External"/><Relationship Id="rId2" Type="http://schemas.openxmlformats.org/officeDocument/2006/relationships/hyperlink" Target="https://www.youthsporttrust.org/resources/primary-pe-sport-premium" TargetMode="External"/><Relationship Id="rId1" Type="http://schemas.openxmlformats.org/officeDocument/2006/relationships/slideLayout" Target="../slideLayouts/slideLayout6.xml"/><Relationship Id="rId6" Type="http://schemas.openxmlformats.org/officeDocument/2006/relationships/hyperlink" Target="https://www.gov.uk/government/publications/school-sport-and-activity-action-plan" TargetMode="External"/><Relationship Id="rId5" Type="http://schemas.openxmlformats.org/officeDocument/2006/relationships/hyperlink" Target="https://www.ukcoaching.org/resources/topics/guides/recommended-guidance-on-the-standards-for-the-depl" TargetMode="External"/><Relationship Id="rId4" Type="http://schemas.openxmlformats.org/officeDocument/2006/relationships/hyperlink" Target="https://www.afpe.org.uk/physical-education/advice-on-sport-premium/"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74BFCF-FF53-486B-8B0E-D85400B9A4C0}"/>
              </a:ext>
            </a:extLst>
          </p:cNvPr>
          <p:cNvSpPr>
            <a:spLocks noGrp="1"/>
          </p:cNvSpPr>
          <p:nvPr>
            <p:ph type="title"/>
          </p:nvPr>
        </p:nvSpPr>
        <p:spPr>
          <a:xfrm>
            <a:off x="3387542" y="417407"/>
            <a:ext cx="9692640" cy="878523"/>
          </a:xfrm>
        </p:spPr>
        <p:txBody>
          <a:bodyPr/>
          <a:lstStyle/>
          <a:p>
            <a:r>
              <a:rPr lang="en-GB" dirty="0"/>
              <a:t>Are you in control?</a:t>
            </a:r>
          </a:p>
        </p:txBody>
      </p:sp>
      <p:sp>
        <p:nvSpPr>
          <p:cNvPr id="3" name="Content Placeholder 2">
            <a:extLst>
              <a:ext uri="{FF2B5EF4-FFF2-40B4-BE49-F238E27FC236}">
                <a16:creationId xmlns:a16="http://schemas.microsoft.com/office/drawing/2014/main" id="{9EDD9FC2-E812-46B6-94ED-0EEE12D0ADED}"/>
              </a:ext>
            </a:extLst>
          </p:cNvPr>
          <p:cNvSpPr>
            <a:spLocks noGrp="1"/>
          </p:cNvSpPr>
          <p:nvPr>
            <p:ph idx="1"/>
          </p:nvPr>
        </p:nvSpPr>
        <p:spPr/>
        <p:txBody>
          <a:bodyPr/>
          <a:lstStyle/>
          <a:p>
            <a:endParaRPr lang="en-GB"/>
          </a:p>
        </p:txBody>
      </p:sp>
      <p:cxnSp>
        <p:nvCxnSpPr>
          <p:cNvPr id="5" name="Straight Arrow Connector 4">
            <a:extLst>
              <a:ext uri="{FF2B5EF4-FFF2-40B4-BE49-F238E27FC236}">
                <a16:creationId xmlns:a16="http://schemas.microsoft.com/office/drawing/2014/main" id="{34FB4FE9-F4F1-4DEA-8992-3A33C60F6900}"/>
              </a:ext>
            </a:extLst>
          </p:cNvPr>
          <p:cNvCxnSpPr>
            <a:cxnSpLocks/>
          </p:cNvCxnSpPr>
          <p:nvPr/>
        </p:nvCxnSpPr>
        <p:spPr>
          <a:xfrm>
            <a:off x="2472906" y="3558230"/>
            <a:ext cx="6153509" cy="0"/>
          </a:xfrm>
          <a:prstGeom prst="straightConnector1">
            <a:avLst/>
          </a:prstGeom>
          <a:ln w="76200">
            <a:headEnd type="triangle"/>
            <a:tailEnd type="triangle"/>
          </a:ln>
        </p:spPr>
        <p:style>
          <a:lnRef idx="1">
            <a:schemeClr val="accent1"/>
          </a:lnRef>
          <a:fillRef idx="0">
            <a:schemeClr val="accent1"/>
          </a:fillRef>
          <a:effectRef idx="0">
            <a:schemeClr val="accent1"/>
          </a:effectRef>
          <a:fontRef idx="minor">
            <a:schemeClr val="tx1"/>
          </a:fontRef>
        </p:style>
      </p:cxnSp>
      <p:pic>
        <p:nvPicPr>
          <p:cNvPr id="6" name="Picture 5">
            <a:extLst>
              <a:ext uri="{FF2B5EF4-FFF2-40B4-BE49-F238E27FC236}">
                <a16:creationId xmlns:a16="http://schemas.microsoft.com/office/drawing/2014/main" id="{7FBC60E7-E413-44E7-95A1-6AB204DBD968}"/>
              </a:ext>
            </a:extLst>
          </p:cNvPr>
          <p:cNvPicPr>
            <a:picLocks noChangeAspect="1"/>
          </p:cNvPicPr>
          <p:nvPr/>
        </p:nvPicPr>
        <p:blipFill>
          <a:blip r:embed="rId2"/>
          <a:stretch>
            <a:fillRect/>
          </a:stretch>
        </p:blipFill>
        <p:spPr>
          <a:xfrm>
            <a:off x="186495" y="2587310"/>
            <a:ext cx="2174504" cy="1941841"/>
          </a:xfrm>
          <a:prstGeom prst="rect">
            <a:avLst/>
          </a:prstGeom>
        </p:spPr>
      </p:pic>
      <p:pic>
        <p:nvPicPr>
          <p:cNvPr id="7" name="Picture 6">
            <a:extLst>
              <a:ext uri="{FF2B5EF4-FFF2-40B4-BE49-F238E27FC236}">
                <a16:creationId xmlns:a16="http://schemas.microsoft.com/office/drawing/2014/main" id="{D23BC3CA-BB64-4DCF-AC39-7FB3CC664E3D}"/>
              </a:ext>
            </a:extLst>
          </p:cNvPr>
          <p:cNvPicPr>
            <a:picLocks noChangeAspect="1"/>
          </p:cNvPicPr>
          <p:nvPr/>
        </p:nvPicPr>
        <p:blipFill>
          <a:blip r:embed="rId3"/>
          <a:stretch>
            <a:fillRect/>
          </a:stretch>
        </p:blipFill>
        <p:spPr>
          <a:xfrm>
            <a:off x="8833448" y="2451440"/>
            <a:ext cx="3059913" cy="1955119"/>
          </a:xfrm>
          <a:prstGeom prst="rect">
            <a:avLst/>
          </a:prstGeom>
        </p:spPr>
      </p:pic>
    </p:spTree>
    <p:extLst>
      <p:ext uri="{BB962C8B-B14F-4D97-AF65-F5344CB8AC3E}">
        <p14:creationId xmlns:p14="http://schemas.microsoft.com/office/powerpoint/2010/main" val="25730117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80C43-5EDD-4659-8356-C91AB7C83C33}"/>
              </a:ext>
            </a:extLst>
          </p:cNvPr>
          <p:cNvSpPr>
            <a:spLocks noGrp="1"/>
          </p:cNvSpPr>
          <p:nvPr>
            <p:ph type="ctrTitle"/>
          </p:nvPr>
        </p:nvSpPr>
        <p:spPr>
          <a:xfrm>
            <a:off x="2245677" y="1026971"/>
            <a:ext cx="9418320" cy="2205318"/>
          </a:xfrm>
        </p:spPr>
        <p:txBody>
          <a:bodyPr>
            <a:noAutofit/>
          </a:bodyPr>
          <a:lstStyle/>
          <a:p>
            <a:r>
              <a:rPr lang="en-GB" sz="4000" dirty="0"/>
              <a:t>Bang for Your Buck! How can we ensure the effective and sustainable expenditure of the PE &amp; Sport Premium Funding?</a:t>
            </a:r>
          </a:p>
        </p:txBody>
      </p:sp>
      <p:sp>
        <p:nvSpPr>
          <p:cNvPr id="3" name="Subtitle 2">
            <a:extLst>
              <a:ext uri="{FF2B5EF4-FFF2-40B4-BE49-F238E27FC236}">
                <a16:creationId xmlns:a16="http://schemas.microsoft.com/office/drawing/2014/main" id="{A5BB0495-E811-413B-A468-21B1904E8CA0}"/>
              </a:ext>
            </a:extLst>
          </p:cNvPr>
          <p:cNvSpPr>
            <a:spLocks noGrp="1"/>
          </p:cNvSpPr>
          <p:nvPr>
            <p:ph type="subTitle" idx="1"/>
          </p:nvPr>
        </p:nvSpPr>
        <p:spPr>
          <a:xfrm>
            <a:off x="1616523" y="3749329"/>
            <a:ext cx="9418320" cy="1691640"/>
          </a:xfrm>
        </p:spPr>
        <p:txBody>
          <a:bodyPr>
            <a:normAutofit lnSpcReduction="10000"/>
          </a:bodyPr>
          <a:lstStyle/>
          <a:p>
            <a:r>
              <a:rPr lang="en-GB" dirty="0"/>
              <a:t> </a:t>
            </a:r>
            <a:r>
              <a:rPr lang="en-GB" sz="2800" dirty="0"/>
              <a:t>Active Schools +</a:t>
            </a:r>
          </a:p>
          <a:p>
            <a:r>
              <a:rPr lang="en-GB" sz="2800" dirty="0"/>
              <a:t>Friday 5 July</a:t>
            </a:r>
          </a:p>
          <a:p>
            <a:r>
              <a:rPr lang="en-GB" sz="2800" dirty="0"/>
              <a:t>11.30 – 12.30</a:t>
            </a:r>
          </a:p>
          <a:p>
            <a:endParaRPr lang="en-GB" dirty="0"/>
          </a:p>
        </p:txBody>
      </p:sp>
      <p:pic>
        <p:nvPicPr>
          <p:cNvPr id="4" name="Picture 3">
            <a:extLst>
              <a:ext uri="{FF2B5EF4-FFF2-40B4-BE49-F238E27FC236}">
                <a16:creationId xmlns:a16="http://schemas.microsoft.com/office/drawing/2014/main" id="{5B8374A6-3A20-4E1D-8A51-53F90080B82D}"/>
              </a:ext>
            </a:extLst>
          </p:cNvPr>
          <p:cNvPicPr>
            <a:picLocks noChangeAspect="1"/>
          </p:cNvPicPr>
          <p:nvPr/>
        </p:nvPicPr>
        <p:blipFill>
          <a:blip r:embed="rId2"/>
          <a:stretch>
            <a:fillRect/>
          </a:stretch>
        </p:blipFill>
        <p:spPr>
          <a:xfrm>
            <a:off x="1069184" y="3492490"/>
            <a:ext cx="3065267" cy="2205318"/>
          </a:xfrm>
          <a:prstGeom prst="rect">
            <a:avLst/>
          </a:prstGeom>
        </p:spPr>
      </p:pic>
      <p:pic>
        <p:nvPicPr>
          <p:cNvPr id="5" name="Picture 4">
            <a:extLst>
              <a:ext uri="{FF2B5EF4-FFF2-40B4-BE49-F238E27FC236}">
                <a16:creationId xmlns:a16="http://schemas.microsoft.com/office/drawing/2014/main" id="{58AE6C5A-22D8-47C8-9CA3-0CB2AAFB9A38}"/>
              </a:ext>
            </a:extLst>
          </p:cNvPr>
          <p:cNvPicPr>
            <a:picLocks noChangeAspect="1"/>
          </p:cNvPicPr>
          <p:nvPr/>
        </p:nvPicPr>
        <p:blipFill>
          <a:blip r:embed="rId3"/>
          <a:stretch>
            <a:fillRect/>
          </a:stretch>
        </p:blipFill>
        <p:spPr>
          <a:xfrm>
            <a:off x="8324969" y="3492490"/>
            <a:ext cx="3174042" cy="2205318"/>
          </a:xfrm>
          <a:prstGeom prst="rect">
            <a:avLst/>
          </a:prstGeom>
        </p:spPr>
      </p:pic>
    </p:spTree>
    <p:extLst>
      <p:ext uri="{BB962C8B-B14F-4D97-AF65-F5344CB8AC3E}">
        <p14:creationId xmlns:p14="http://schemas.microsoft.com/office/powerpoint/2010/main" val="11481144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739D23-9AB8-4A62-B0B3-0E7B5E9ED856}"/>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0AC6687-2ADF-4399-B2EB-E40A0A95C09F}"/>
              </a:ext>
            </a:extLst>
          </p:cNvPr>
          <p:cNvSpPr>
            <a:spLocks noGrp="1"/>
          </p:cNvSpPr>
          <p:nvPr>
            <p:ph idx="1"/>
          </p:nvPr>
        </p:nvSpPr>
        <p:spPr/>
        <p:txBody>
          <a:bodyPr/>
          <a:lstStyle/>
          <a:p>
            <a:endParaRPr lang="en-GB"/>
          </a:p>
        </p:txBody>
      </p:sp>
      <p:sp>
        <p:nvSpPr>
          <p:cNvPr id="4" name="Rectangle 3">
            <a:extLst>
              <a:ext uri="{FF2B5EF4-FFF2-40B4-BE49-F238E27FC236}">
                <a16:creationId xmlns:a16="http://schemas.microsoft.com/office/drawing/2014/main" id="{34E309C8-56DB-44D6-A829-814D67EB7637}"/>
              </a:ext>
            </a:extLst>
          </p:cNvPr>
          <p:cNvSpPr/>
          <p:nvPr/>
        </p:nvSpPr>
        <p:spPr>
          <a:xfrm>
            <a:off x="2159479" y="2736502"/>
            <a:ext cx="8080075" cy="1384995"/>
          </a:xfrm>
          <a:prstGeom prst="rect">
            <a:avLst/>
          </a:prstGeom>
        </p:spPr>
        <p:txBody>
          <a:bodyPr wrap="square">
            <a:spAutoFit/>
          </a:bodyPr>
          <a:lstStyle/>
          <a:p>
            <a:r>
              <a:rPr lang="en-GB" sz="2800" dirty="0">
                <a:latin typeface="Gill Sans MT" panose="020B0502020104020203" pitchFamily="34" charset="0"/>
              </a:rPr>
              <a:t>What are the national guidelines and policy linked to the PE and Sport Premium (PESP) and broader PE, physical activity and school sport?</a:t>
            </a:r>
          </a:p>
        </p:txBody>
      </p:sp>
    </p:spTree>
    <p:extLst>
      <p:ext uri="{BB962C8B-B14F-4D97-AF65-F5344CB8AC3E}">
        <p14:creationId xmlns:p14="http://schemas.microsoft.com/office/powerpoint/2010/main" val="191459304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C74A98-1CDD-493F-985B-7CB4D862592A}"/>
              </a:ext>
            </a:extLst>
          </p:cNvPr>
          <p:cNvSpPr>
            <a:spLocks noGrp="1"/>
          </p:cNvSpPr>
          <p:nvPr>
            <p:ph type="title"/>
          </p:nvPr>
        </p:nvSpPr>
        <p:spPr>
          <a:xfrm>
            <a:off x="2378416" y="461269"/>
            <a:ext cx="9692640" cy="878523"/>
          </a:xfrm>
        </p:spPr>
        <p:txBody>
          <a:bodyPr/>
          <a:lstStyle/>
          <a:p>
            <a:r>
              <a:rPr lang="en-GB" dirty="0"/>
              <a:t>School Sport &amp; Activity Action Plan</a:t>
            </a:r>
          </a:p>
        </p:txBody>
      </p:sp>
      <p:sp>
        <p:nvSpPr>
          <p:cNvPr id="4" name="Rectangle: Rounded Corners 3">
            <a:extLst>
              <a:ext uri="{FF2B5EF4-FFF2-40B4-BE49-F238E27FC236}">
                <a16:creationId xmlns:a16="http://schemas.microsoft.com/office/drawing/2014/main" id="{CB6EDC96-12D4-4350-A897-030C49602D9C}"/>
              </a:ext>
            </a:extLst>
          </p:cNvPr>
          <p:cNvSpPr/>
          <p:nvPr/>
        </p:nvSpPr>
        <p:spPr>
          <a:xfrm>
            <a:off x="574766" y="1649993"/>
            <a:ext cx="5808617" cy="123110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4125CF3C-1890-48B4-B390-1644D8A3EA0B}"/>
              </a:ext>
            </a:extLst>
          </p:cNvPr>
          <p:cNvSpPr txBox="1"/>
          <p:nvPr/>
        </p:nvSpPr>
        <p:spPr>
          <a:xfrm>
            <a:off x="598568" y="1605525"/>
            <a:ext cx="9805852" cy="1231106"/>
          </a:xfrm>
          <a:prstGeom prst="rect">
            <a:avLst/>
          </a:prstGeom>
          <a:noFill/>
        </p:spPr>
        <p:txBody>
          <a:bodyPr wrap="square" rtlCol="0">
            <a:spAutoFit/>
          </a:bodyPr>
          <a:lstStyle/>
          <a:p>
            <a:r>
              <a:rPr lang="en-GB" sz="2000" b="1" dirty="0">
                <a:latin typeface="Gill Sans MT" panose="020B0502020104020203" pitchFamily="34" charset="0"/>
              </a:rPr>
              <a:t>High Quality PE and Sport for all pupils</a:t>
            </a:r>
          </a:p>
          <a:p>
            <a:pPr marL="342900" indent="-342900">
              <a:buFontTx/>
              <a:buChar char="-"/>
            </a:pPr>
            <a:r>
              <a:rPr lang="en-GB" dirty="0">
                <a:latin typeface="Gill Sans MT" panose="020B0502020104020203" pitchFamily="34" charset="0"/>
              </a:rPr>
              <a:t>Advocate for 2 hours minimum of PE each week</a:t>
            </a:r>
          </a:p>
          <a:p>
            <a:pPr marL="342900" indent="-342900">
              <a:buFontTx/>
              <a:buChar char="-"/>
            </a:pPr>
            <a:r>
              <a:rPr lang="en-GB" dirty="0">
                <a:latin typeface="Gill Sans MT" panose="020B0502020104020203" pitchFamily="34" charset="0"/>
              </a:rPr>
              <a:t>Primary PE and Sport Premium</a:t>
            </a:r>
          </a:p>
          <a:p>
            <a:pPr marL="342900" indent="-342900">
              <a:buFontTx/>
              <a:buChar char="-"/>
            </a:pPr>
            <a:r>
              <a:rPr lang="en-GB" dirty="0">
                <a:latin typeface="Gill Sans MT" panose="020B0502020104020203" pitchFamily="34" charset="0"/>
              </a:rPr>
              <a:t>Swimming as a key life skill</a:t>
            </a:r>
          </a:p>
        </p:txBody>
      </p:sp>
      <p:sp>
        <p:nvSpPr>
          <p:cNvPr id="6" name="Rectangle: Rounded Corners 5">
            <a:extLst>
              <a:ext uri="{FF2B5EF4-FFF2-40B4-BE49-F238E27FC236}">
                <a16:creationId xmlns:a16="http://schemas.microsoft.com/office/drawing/2014/main" id="{09946E59-C579-4402-9CEC-18726649955D}"/>
              </a:ext>
            </a:extLst>
          </p:cNvPr>
          <p:cNvSpPr/>
          <p:nvPr/>
        </p:nvSpPr>
        <p:spPr>
          <a:xfrm>
            <a:off x="578111" y="3176003"/>
            <a:ext cx="5808618" cy="123110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B3D61200-7D8A-4ABD-8F22-60E509B3AEC3}"/>
              </a:ext>
            </a:extLst>
          </p:cNvPr>
          <p:cNvSpPr txBox="1"/>
          <p:nvPr/>
        </p:nvSpPr>
        <p:spPr>
          <a:xfrm>
            <a:off x="590080" y="3176003"/>
            <a:ext cx="5894328" cy="1231106"/>
          </a:xfrm>
          <a:prstGeom prst="rect">
            <a:avLst/>
          </a:prstGeom>
          <a:noFill/>
        </p:spPr>
        <p:txBody>
          <a:bodyPr wrap="square" rtlCol="0">
            <a:spAutoFit/>
          </a:bodyPr>
          <a:lstStyle/>
          <a:p>
            <a:r>
              <a:rPr lang="en-GB" sz="2000" b="1" dirty="0">
                <a:latin typeface="Gill Sans MT" panose="020B0502020104020203" pitchFamily="34" charset="0"/>
              </a:rPr>
              <a:t>Extra Curricular Sport and Competition</a:t>
            </a:r>
          </a:p>
          <a:p>
            <a:pPr marL="342900" indent="-342900">
              <a:buFontTx/>
              <a:buChar char="-"/>
            </a:pPr>
            <a:r>
              <a:rPr lang="en-GB" dirty="0">
                <a:latin typeface="Gill Sans MT" panose="020B0502020104020203" pitchFamily="34" charset="0"/>
              </a:rPr>
              <a:t>The School Games</a:t>
            </a:r>
          </a:p>
          <a:p>
            <a:pPr marL="342900" indent="-342900">
              <a:buFontTx/>
              <a:buChar char="-"/>
            </a:pPr>
            <a:r>
              <a:rPr lang="en-GB" dirty="0">
                <a:latin typeface="Gill Sans MT" panose="020B0502020104020203" pitchFamily="34" charset="0"/>
              </a:rPr>
              <a:t>Best use of facilities</a:t>
            </a:r>
          </a:p>
          <a:p>
            <a:pPr marL="342900" indent="-342900">
              <a:buFontTx/>
              <a:buChar char="-"/>
            </a:pPr>
            <a:r>
              <a:rPr lang="en-GB" dirty="0">
                <a:latin typeface="Gill Sans MT" panose="020B0502020104020203" pitchFamily="34" charset="0"/>
              </a:rPr>
              <a:t>NGB support for schools</a:t>
            </a:r>
          </a:p>
        </p:txBody>
      </p:sp>
      <p:sp>
        <p:nvSpPr>
          <p:cNvPr id="18" name="TextBox 17">
            <a:extLst>
              <a:ext uri="{FF2B5EF4-FFF2-40B4-BE49-F238E27FC236}">
                <a16:creationId xmlns:a16="http://schemas.microsoft.com/office/drawing/2014/main" id="{93D16E18-98F5-41E6-9B59-B8B69A0C2EBA}"/>
              </a:ext>
            </a:extLst>
          </p:cNvPr>
          <p:cNvSpPr txBox="1"/>
          <p:nvPr/>
        </p:nvSpPr>
        <p:spPr>
          <a:xfrm>
            <a:off x="8210694" y="3560724"/>
            <a:ext cx="2107949" cy="461665"/>
          </a:xfrm>
          <a:prstGeom prst="rect">
            <a:avLst/>
          </a:prstGeom>
          <a:noFill/>
        </p:spPr>
        <p:txBody>
          <a:bodyPr wrap="square" rtlCol="0">
            <a:spAutoFit/>
          </a:bodyPr>
          <a:lstStyle/>
          <a:p>
            <a:r>
              <a:rPr lang="en-GB" sz="2400" dirty="0">
                <a:solidFill>
                  <a:schemeClr val="bg1"/>
                </a:solidFill>
                <a:latin typeface="Gill Sans MT" panose="020B0502020104020203" pitchFamily="34" charset="0"/>
              </a:rPr>
              <a:t>Opportunity</a:t>
            </a:r>
          </a:p>
        </p:txBody>
      </p:sp>
      <p:sp>
        <p:nvSpPr>
          <p:cNvPr id="3" name="Rectangle 2">
            <a:extLst>
              <a:ext uri="{FF2B5EF4-FFF2-40B4-BE49-F238E27FC236}">
                <a16:creationId xmlns:a16="http://schemas.microsoft.com/office/drawing/2014/main" id="{0D829158-011E-4C60-910D-2049260BC92B}"/>
              </a:ext>
            </a:extLst>
          </p:cNvPr>
          <p:cNvSpPr/>
          <p:nvPr/>
        </p:nvSpPr>
        <p:spPr>
          <a:xfrm>
            <a:off x="6681629" y="2463976"/>
            <a:ext cx="6096000" cy="646331"/>
          </a:xfrm>
          <a:prstGeom prst="rect">
            <a:avLst/>
          </a:prstGeom>
        </p:spPr>
        <p:txBody>
          <a:bodyPr>
            <a:spAutoFit/>
          </a:bodyPr>
          <a:lstStyle/>
          <a:p>
            <a:r>
              <a:rPr lang="en-GB" dirty="0">
                <a:latin typeface="Calibri" panose="020F0502020204030204" pitchFamily="34" charset="0"/>
                <a:cs typeface="Calibri" panose="020F0502020204030204" pitchFamily="34" charset="0"/>
                <a:hlinkClick r:id="rId2"/>
              </a:rPr>
              <a:t>School Sport and Activity Action Plan (publishing.service.gov.uk)</a:t>
            </a:r>
            <a:endParaRPr lang="en-GB" dirty="0">
              <a:latin typeface="Calibri" panose="020F0502020204030204" pitchFamily="34" charset="0"/>
              <a:cs typeface="Calibri" panose="020F0502020204030204" pitchFamily="34" charset="0"/>
            </a:endParaRPr>
          </a:p>
        </p:txBody>
      </p:sp>
      <p:sp>
        <p:nvSpPr>
          <p:cNvPr id="20" name="Rectangle: Rounded Corners 19">
            <a:extLst>
              <a:ext uri="{FF2B5EF4-FFF2-40B4-BE49-F238E27FC236}">
                <a16:creationId xmlns:a16="http://schemas.microsoft.com/office/drawing/2014/main" id="{2CD47F63-4700-477F-9CC1-D3DA787C6BE1}"/>
              </a:ext>
            </a:extLst>
          </p:cNvPr>
          <p:cNvSpPr/>
          <p:nvPr/>
        </p:nvSpPr>
        <p:spPr>
          <a:xfrm>
            <a:off x="590080" y="4758359"/>
            <a:ext cx="5808618" cy="1231106"/>
          </a:xfrm>
          <a:prstGeom prst="roundRect">
            <a:avLst/>
          </a:prstGeom>
          <a:solidFill>
            <a:schemeClr val="accent1">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Rectangle 20">
            <a:extLst>
              <a:ext uri="{FF2B5EF4-FFF2-40B4-BE49-F238E27FC236}">
                <a16:creationId xmlns:a16="http://schemas.microsoft.com/office/drawing/2014/main" id="{2E9D2C5F-9706-42D2-B21E-26379325AB3A}"/>
              </a:ext>
            </a:extLst>
          </p:cNvPr>
          <p:cNvSpPr/>
          <p:nvPr/>
        </p:nvSpPr>
        <p:spPr>
          <a:xfrm>
            <a:off x="304446" y="4789136"/>
            <a:ext cx="5380640" cy="1200329"/>
          </a:xfrm>
          <a:prstGeom prst="rect">
            <a:avLst/>
          </a:prstGeom>
        </p:spPr>
        <p:txBody>
          <a:bodyPr wrap="none">
            <a:spAutoFit/>
          </a:bodyPr>
          <a:lstStyle/>
          <a:p>
            <a:r>
              <a:rPr lang="en-GB" dirty="0">
                <a:latin typeface="Gill Sans MT" panose="020B0502020104020203" pitchFamily="34" charset="0"/>
              </a:rPr>
              <a:t>     </a:t>
            </a:r>
            <a:r>
              <a:rPr lang="en-GB" sz="2000" b="1" dirty="0">
                <a:latin typeface="Gill Sans MT" panose="020B0502020104020203" pitchFamily="34" charset="0"/>
              </a:rPr>
              <a:t>Equal </a:t>
            </a:r>
            <a:r>
              <a:rPr lang="en-GB" sz="2000" b="1" i="1" u="sng" dirty="0">
                <a:solidFill>
                  <a:srgbClr val="FF0000"/>
                </a:solidFill>
                <a:latin typeface="Gill Sans MT" panose="020B0502020104020203" pitchFamily="34" charset="0"/>
              </a:rPr>
              <a:t>access</a:t>
            </a:r>
            <a:r>
              <a:rPr lang="en-GB" sz="2000" b="1" dirty="0">
                <a:latin typeface="Gill Sans MT" panose="020B0502020104020203" pitchFamily="34" charset="0"/>
              </a:rPr>
              <a:t> to PE &amp; Sport </a:t>
            </a:r>
            <a:r>
              <a:rPr lang="en-GB" sz="2000" b="1" i="1" u="sng" dirty="0">
                <a:solidFill>
                  <a:srgbClr val="FF0000"/>
                </a:solidFill>
                <a:latin typeface="Gill Sans MT" panose="020B0502020104020203" pitchFamily="34" charset="0"/>
              </a:rPr>
              <a:t>opportunities</a:t>
            </a:r>
          </a:p>
          <a:p>
            <a:r>
              <a:rPr lang="en-GB" sz="2000" b="1" dirty="0">
                <a:latin typeface="Gill Sans MT" panose="020B0502020104020203" pitchFamily="34" charset="0"/>
              </a:rPr>
              <a:t>    - </a:t>
            </a:r>
            <a:r>
              <a:rPr lang="en-GB" sz="1600" dirty="0">
                <a:latin typeface="Gill Sans MT" panose="020B0502020104020203" pitchFamily="34" charset="0"/>
              </a:rPr>
              <a:t>Girls participation in PE and Sport</a:t>
            </a:r>
          </a:p>
          <a:p>
            <a:r>
              <a:rPr lang="en-GB" sz="1600" dirty="0">
                <a:latin typeface="Gill Sans MT" panose="020B0502020104020203" pitchFamily="34" charset="0"/>
              </a:rPr>
              <a:t>     - Award scheme for equal access</a:t>
            </a:r>
          </a:p>
          <a:p>
            <a:r>
              <a:rPr lang="en-GB" sz="1600" dirty="0">
                <a:latin typeface="Gill Sans MT" panose="020B0502020104020203" pitchFamily="34" charset="0"/>
              </a:rPr>
              <a:t>     - Participation in PESSPA for SEND pupils</a:t>
            </a:r>
            <a:endParaRPr lang="en-GB" dirty="0">
              <a:latin typeface="Gill Sans MT" panose="020B0502020104020203" pitchFamily="34" charset="0"/>
            </a:endParaRPr>
          </a:p>
        </p:txBody>
      </p:sp>
      <p:pic>
        <p:nvPicPr>
          <p:cNvPr id="11" name="Picture 10">
            <a:extLst>
              <a:ext uri="{FF2B5EF4-FFF2-40B4-BE49-F238E27FC236}">
                <a16:creationId xmlns:a16="http://schemas.microsoft.com/office/drawing/2014/main" id="{706FAF4F-B687-43E7-B4B8-F7512FFCF1B8}"/>
              </a:ext>
            </a:extLst>
          </p:cNvPr>
          <p:cNvPicPr>
            <a:picLocks noChangeAspect="1"/>
          </p:cNvPicPr>
          <p:nvPr/>
        </p:nvPicPr>
        <p:blipFill>
          <a:blip r:embed="rId3"/>
          <a:stretch>
            <a:fillRect/>
          </a:stretch>
        </p:blipFill>
        <p:spPr>
          <a:xfrm>
            <a:off x="6728903" y="1415828"/>
            <a:ext cx="4864529" cy="962025"/>
          </a:xfrm>
          <a:prstGeom prst="rect">
            <a:avLst/>
          </a:prstGeom>
        </p:spPr>
      </p:pic>
      <p:pic>
        <p:nvPicPr>
          <p:cNvPr id="8" name="Picture 7">
            <a:extLst>
              <a:ext uri="{FF2B5EF4-FFF2-40B4-BE49-F238E27FC236}">
                <a16:creationId xmlns:a16="http://schemas.microsoft.com/office/drawing/2014/main" id="{DEAC7491-D47D-4571-8920-36A596831C17}"/>
              </a:ext>
            </a:extLst>
          </p:cNvPr>
          <p:cNvPicPr>
            <a:picLocks noChangeAspect="1"/>
          </p:cNvPicPr>
          <p:nvPr/>
        </p:nvPicPr>
        <p:blipFill>
          <a:blip r:embed="rId4"/>
          <a:stretch>
            <a:fillRect/>
          </a:stretch>
        </p:blipFill>
        <p:spPr>
          <a:xfrm>
            <a:off x="7532992" y="3486260"/>
            <a:ext cx="1712770" cy="2401778"/>
          </a:xfrm>
          <a:prstGeom prst="rect">
            <a:avLst/>
          </a:prstGeom>
        </p:spPr>
      </p:pic>
    </p:spTree>
    <p:extLst>
      <p:ext uri="{BB962C8B-B14F-4D97-AF65-F5344CB8AC3E}">
        <p14:creationId xmlns:p14="http://schemas.microsoft.com/office/powerpoint/2010/main" val="20074510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036BEF-2E5B-4381-AE8E-9E301836FCE3}"/>
              </a:ext>
            </a:extLst>
          </p:cNvPr>
          <p:cNvSpPr>
            <a:spLocks noGrp="1"/>
          </p:cNvSpPr>
          <p:nvPr>
            <p:ph type="title"/>
          </p:nvPr>
        </p:nvSpPr>
        <p:spPr>
          <a:xfrm>
            <a:off x="2217723" y="922287"/>
            <a:ext cx="9692640" cy="878523"/>
          </a:xfrm>
        </p:spPr>
        <p:txBody>
          <a:bodyPr>
            <a:normAutofit fontScale="90000"/>
          </a:bodyPr>
          <a:lstStyle/>
          <a:p>
            <a:pPr algn="ctr"/>
            <a:r>
              <a:rPr lang="en-GB" b="1" dirty="0"/>
              <a:t>Primary PE &amp; Sport Premium</a:t>
            </a:r>
            <a:br>
              <a:rPr lang="en-GB" dirty="0"/>
            </a:br>
            <a:endParaRPr lang="en-GB" dirty="0"/>
          </a:p>
        </p:txBody>
      </p:sp>
      <p:sp>
        <p:nvSpPr>
          <p:cNvPr id="3" name="Content Placeholder 2">
            <a:extLst>
              <a:ext uri="{FF2B5EF4-FFF2-40B4-BE49-F238E27FC236}">
                <a16:creationId xmlns:a16="http://schemas.microsoft.com/office/drawing/2014/main" id="{886E42E6-3081-4141-9920-FA84EBC8FABA}"/>
              </a:ext>
            </a:extLst>
          </p:cNvPr>
          <p:cNvSpPr>
            <a:spLocks noGrp="1"/>
          </p:cNvSpPr>
          <p:nvPr>
            <p:ph idx="1"/>
          </p:nvPr>
        </p:nvSpPr>
        <p:spPr>
          <a:xfrm>
            <a:off x="447347" y="1800810"/>
            <a:ext cx="10898315" cy="4285259"/>
          </a:xfrm>
        </p:spPr>
        <p:txBody>
          <a:bodyPr>
            <a:normAutofit/>
          </a:bodyPr>
          <a:lstStyle/>
          <a:p>
            <a:r>
              <a:rPr lang="en-GB" sz="2400" dirty="0">
                <a:latin typeface="Gill Sans MT" panose="020B0502020104020203" pitchFamily="34" charset="0"/>
              </a:rPr>
              <a:t>Funding confirmed until end of 2024/25 academic year</a:t>
            </a:r>
          </a:p>
          <a:p>
            <a:r>
              <a:rPr lang="en-GB" sz="2400" dirty="0">
                <a:latin typeface="Gill Sans MT" panose="020B0502020104020203" pitchFamily="34" charset="0"/>
              </a:rPr>
              <a:t>Impact report for 23/24 must be on school websites by July 31 2024 (New template available)</a:t>
            </a:r>
          </a:p>
          <a:p>
            <a:r>
              <a:rPr lang="en-GB" sz="2400" dirty="0">
                <a:latin typeface="Gill Sans MT" panose="020B0502020104020203" pitchFamily="34" charset="0"/>
              </a:rPr>
              <a:t>Y6 Swimming assessments against national curriculum targets must be included</a:t>
            </a:r>
          </a:p>
          <a:p>
            <a:r>
              <a:rPr lang="en-GB" sz="2400" dirty="0">
                <a:latin typeface="Gill Sans MT" panose="020B0502020104020203" pitchFamily="34" charset="0"/>
              </a:rPr>
              <a:t>New digital reporting to be mandatory by Summer term 2024/25 - ACCOUNTABILITY PRIORITY</a:t>
            </a:r>
          </a:p>
          <a:p>
            <a:r>
              <a:rPr lang="en-GB" sz="2400" dirty="0">
                <a:latin typeface="Gill Sans MT" panose="020B0502020104020203" pitchFamily="34" charset="0"/>
              </a:rPr>
              <a:t>No roll over this year!</a:t>
            </a:r>
          </a:p>
          <a:p>
            <a:endParaRPr lang="en-GB" sz="2000" dirty="0"/>
          </a:p>
        </p:txBody>
      </p:sp>
    </p:spTree>
    <p:extLst>
      <p:ext uri="{BB962C8B-B14F-4D97-AF65-F5344CB8AC3E}">
        <p14:creationId xmlns:p14="http://schemas.microsoft.com/office/powerpoint/2010/main" val="311069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49823B-7EA4-4646-A033-A407D4356380}"/>
              </a:ext>
            </a:extLst>
          </p:cNvPr>
          <p:cNvSpPr>
            <a:spLocks noGrp="1"/>
          </p:cNvSpPr>
          <p:nvPr>
            <p:ph type="title"/>
          </p:nvPr>
        </p:nvSpPr>
        <p:spPr>
          <a:xfrm>
            <a:off x="2733542" y="91269"/>
            <a:ext cx="9692640" cy="878523"/>
          </a:xfrm>
        </p:spPr>
        <p:txBody>
          <a:bodyPr/>
          <a:lstStyle/>
          <a:p>
            <a:r>
              <a:rPr lang="en-GB" b="1" dirty="0"/>
              <a:t>Latest Guidance</a:t>
            </a:r>
          </a:p>
        </p:txBody>
      </p:sp>
      <p:pic>
        <p:nvPicPr>
          <p:cNvPr id="5" name="Picture 4">
            <a:extLst>
              <a:ext uri="{FF2B5EF4-FFF2-40B4-BE49-F238E27FC236}">
                <a16:creationId xmlns:a16="http://schemas.microsoft.com/office/drawing/2014/main" id="{48F28C09-CC05-43F4-8483-636097ED5921}"/>
              </a:ext>
            </a:extLst>
          </p:cNvPr>
          <p:cNvPicPr>
            <a:picLocks noChangeAspect="1"/>
          </p:cNvPicPr>
          <p:nvPr/>
        </p:nvPicPr>
        <p:blipFill>
          <a:blip r:embed="rId2"/>
          <a:stretch>
            <a:fillRect/>
          </a:stretch>
        </p:blipFill>
        <p:spPr>
          <a:xfrm>
            <a:off x="35773" y="4633401"/>
            <a:ext cx="7990200" cy="1673512"/>
          </a:xfrm>
          <a:prstGeom prst="rect">
            <a:avLst/>
          </a:prstGeom>
        </p:spPr>
      </p:pic>
      <p:pic>
        <p:nvPicPr>
          <p:cNvPr id="6" name="Picture 5">
            <a:extLst>
              <a:ext uri="{FF2B5EF4-FFF2-40B4-BE49-F238E27FC236}">
                <a16:creationId xmlns:a16="http://schemas.microsoft.com/office/drawing/2014/main" id="{8FFC7430-14FE-47FF-B50B-F16BE34040EC}"/>
              </a:ext>
            </a:extLst>
          </p:cNvPr>
          <p:cNvPicPr>
            <a:picLocks noChangeAspect="1"/>
          </p:cNvPicPr>
          <p:nvPr/>
        </p:nvPicPr>
        <p:blipFill>
          <a:blip r:embed="rId3"/>
          <a:stretch>
            <a:fillRect/>
          </a:stretch>
        </p:blipFill>
        <p:spPr>
          <a:xfrm>
            <a:off x="84912" y="4195251"/>
            <a:ext cx="2009775" cy="438150"/>
          </a:xfrm>
          <a:prstGeom prst="rect">
            <a:avLst/>
          </a:prstGeom>
        </p:spPr>
      </p:pic>
      <p:sp>
        <p:nvSpPr>
          <p:cNvPr id="7" name="TextBox 6">
            <a:extLst>
              <a:ext uri="{FF2B5EF4-FFF2-40B4-BE49-F238E27FC236}">
                <a16:creationId xmlns:a16="http://schemas.microsoft.com/office/drawing/2014/main" id="{5414A7FA-5348-4A53-BEB2-43A3515C4AAE}"/>
              </a:ext>
            </a:extLst>
          </p:cNvPr>
          <p:cNvSpPr txBox="1"/>
          <p:nvPr/>
        </p:nvSpPr>
        <p:spPr>
          <a:xfrm>
            <a:off x="7731948" y="1105489"/>
            <a:ext cx="4694234" cy="3662541"/>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PPA Cover via coaches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Large capital expenditure </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3200" dirty="0">
                <a:solidFill>
                  <a:prstClr val="black"/>
                </a:solidFill>
                <a:latin typeface="Calibri" panose="020F0502020204030204" pitchFamily="34" charset="0"/>
                <a:cs typeface="Calibri" panose="020F0502020204030204" pitchFamily="34" charset="0"/>
              </a:rPr>
              <a:t> - </a:t>
            </a:r>
            <a:r>
              <a:rPr lang="en-GB" sz="2400" dirty="0">
                <a:solidFill>
                  <a:prstClr val="black"/>
                </a:solidFill>
                <a:latin typeface="Calibri" panose="020F0502020204030204" pitchFamily="34" charset="0"/>
                <a:cs typeface="Calibri" panose="020F0502020204030204" pitchFamily="34" charset="0"/>
              </a:rPr>
              <a:t>MUGAs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 Daily Mile Tracks</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2400" dirty="0">
                <a:solidFill>
                  <a:prstClr val="black"/>
                </a:solidFill>
                <a:latin typeface="Calibri" panose="020F0502020204030204" pitchFamily="34" charset="0"/>
                <a:cs typeface="Calibri" panose="020F0502020204030204" pitchFamily="34" charset="0"/>
              </a:rPr>
              <a:t> - Vehicles</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 - fixed playground equipment</a:t>
            </a:r>
          </a:p>
          <a:p>
            <a:pPr marL="0" marR="0" lvl="0" indent="0" algn="l" defTabSz="4572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rPr>
              <a:t>Curriculum swimming</a:t>
            </a:r>
          </a:p>
          <a:p>
            <a:pPr marL="0" marR="0" lvl="0" indent="0" algn="l" defTabSz="457200" rtl="0" eaLnBrk="1" fontAlgn="auto" latinLnBrk="0" hangingPunct="1">
              <a:lnSpc>
                <a:spcPct val="100000"/>
              </a:lnSpc>
              <a:spcBef>
                <a:spcPts val="0"/>
              </a:spcBef>
              <a:spcAft>
                <a:spcPts val="0"/>
              </a:spcAft>
              <a:buClrTx/>
              <a:buSzTx/>
              <a:buFontTx/>
              <a:buNone/>
              <a:tabLst/>
              <a:defRPr/>
            </a:pPr>
            <a:r>
              <a:rPr lang="en-GB" sz="3200" dirty="0">
                <a:solidFill>
                  <a:prstClr val="black"/>
                </a:solidFill>
                <a:latin typeface="Calibri" panose="020F0502020204030204" pitchFamily="34" charset="0"/>
                <a:cs typeface="Calibri" panose="020F0502020204030204" pitchFamily="34" charset="0"/>
              </a:rPr>
              <a:t>Staff PE Kit </a:t>
            </a:r>
            <a:endParaRPr kumimoji="0" lang="en-GB" sz="3200" b="0" i="0" u="none" strike="noStrike" kern="1200" cap="none" spc="0" normalizeH="0" baseline="0" noProof="0" dirty="0">
              <a:ln>
                <a:noFill/>
              </a:ln>
              <a:solidFill>
                <a:prstClr val="black"/>
              </a:solidFill>
              <a:effectLst/>
              <a:uLnTx/>
              <a:uFillTx/>
              <a:latin typeface="Calibri" panose="020F0502020204030204" pitchFamily="34" charset="0"/>
              <a:ea typeface="+mn-ea"/>
              <a:cs typeface="Calibri" panose="020F0502020204030204" pitchFamily="34" charset="0"/>
            </a:endParaRPr>
          </a:p>
        </p:txBody>
      </p:sp>
      <p:cxnSp>
        <p:nvCxnSpPr>
          <p:cNvPr id="10" name="Straight Connector 9">
            <a:extLst>
              <a:ext uri="{FF2B5EF4-FFF2-40B4-BE49-F238E27FC236}">
                <a16:creationId xmlns:a16="http://schemas.microsoft.com/office/drawing/2014/main" id="{849959A3-8241-4829-87F8-2D7321FFF5B8}"/>
              </a:ext>
            </a:extLst>
          </p:cNvPr>
          <p:cNvCxnSpPr>
            <a:cxnSpLocks/>
          </p:cNvCxnSpPr>
          <p:nvPr/>
        </p:nvCxnSpPr>
        <p:spPr>
          <a:xfrm>
            <a:off x="7620256" y="1182581"/>
            <a:ext cx="3804300" cy="331512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a:extLst>
              <a:ext uri="{FF2B5EF4-FFF2-40B4-BE49-F238E27FC236}">
                <a16:creationId xmlns:a16="http://schemas.microsoft.com/office/drawing/2014/main" id="{84AB0710-AEFB-48C2-8365-668BCC9F5258}"/>
              </a:ext>
            </a:extLst>
          </p:cNvPr>
          <p:cNvCxnSpPr>
            <a:cxnSpLocks/>
          </p:cNvCxnSpPr>
          <p:nvPr/>
        </p:nvCxnSpPr>
        <p:spPr>
          <a:xfrm flipV="1">
            <a:off x="7944703" y="1007251"/>
            <a:ext cx="3426089" cy="3588690"/>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5D6BD5D-904B-43E3-82B2-8ED0293E7C19}"/>
              </a:ext>
            </a:extLst>
          </p:cNvPr>
          <p:cNvPicPr>
            <a:picLocks noChangeAspect="1"/>
          </p:cNvPicPr>
          <p:nvPr/>
        </p:nvPicPr>
        <p:blipFill>
          <a:blip r:embed="rId4"/>
          <a:stretch>
            <a:fillRect/>
          </a:stretch>
        </p:blipFill>
        <p:spPr>
          <a:xfrm>
            <a:off x="0" y="1340331"/>
            <a:ext cx="6703776" cy="2877666"/>
          </a:xfrm>
          <a:prstGeom prst="rect">
            <a:avLst/>
          </a:prstGeom>
        </p:spPr>
      </p:pic>
      <p:sp>
        <p:nvSpPr>
          <p:cNvPr id="4" name="Rectangle 3">
            <a:extLst>
              <a:ext uri="{FF2B5EF4-FFF2-40B4-BE49-F238E27FC236}">
                <a16:creationId xmlns:a16="http://schemas.microsoft.com/office/drawing/2014/main" id="{E32B7935-6D23-439E-9F91-B04EEBAA686B}"/>
              </a:ext>
            </a:extLst>
          </p:cNvPr>
          <p:cNvSpPr/>
          <p:nvPr/>
        </p:nvSpPr>
        <p:spPr>
          <a:xfrm>
            <a:off x="5572891" y="5558361"/>
            <a:ext cx="4906164" cy="584775"/>
          </a:xfrm>
          <a:prstGeom prst="rect">
            <a:avLst/>
          </a:prstGeom>
        </p:spPr>
        <p:txBody>
          <a:bodyPr wrap="square">
            <a:spAutoFit/>
          </a:bodyPr>
          <a:lstStyle/>
          <a:p>
            <a:r>
              <a:rPr lang="en-GB" sz="1600" dirty="0">
                <a:hlinkClick r:id="rId5"/>
              </a:rPr>
              <a:t>PE and sport premium for primary schools - GOV.UK (www.gov.uk)</a:t>
            </a:r>
            <a:endParaRPr lang="en-GB" sz="1600" dirty="0"/>
          </a:p>
        </p:txBody>
      </p:sp>
    </p:spTree>
    <p:extLst>
      <p:ext uri="{BB962C8B-B14F-4D97-AF65-F5344CB8AC3E}">
        <p14:creationId xmlns:p14="http://schemas.microsoft.com/office/powerpoint/2010/main" val="39432812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8ADECB-7A5E-48CF-85B9-496C51FBA4C2}"/>
              </a:ext>
            </a:extLst>
          </p:cNvPr>
          <p:cNvSpPr>
            <a:spLocks noGrp="1"/>
          </p:cNvSpPr>
          <p:nvPr>
            <p:ph type="title"/>
          </p:nvPr>
        </p:nvSpPr>
        <p:spPr>
          <a:xfrm>
            <a:off x="2709342" y="417408"/>
            <a:ext cx="9692640" cy="878523"/>
          </a:xfrm>
        </p:spPr>
        <p:txBody>
          <a:bodyPr/>
          <a:lstStyle/>
          <a:p>
            <a:r>
              <a:rPr lang="en-GB" dirty="0"/>
              <a:t>PE &amp; Sport Premium KPIs</a:t>
            </a:r>
          </a:p>
        </p:txBody>
      </p:sp>
      <p:sp>
        <p:nvSpPr>
          <p:cNvPr id="3" name="Content Placeholder 2">
            <a:extLst>
              <a:ext uri="{FF2B5EF4-FFF2-40B4-BE49-F238E27FC236}">
                <a16:creationId xmlns:a16="http://schemas.microsoft.com/office/drawing/2014/main" id="{001DC478-BAED-484B-BBBD-ADFD6FEC9F67}"/>
              </a:ext>
            </a:extLst>
          </p:cNvPr>
          <p:cNvSpPr>
            <a:spLocks noGrp="1"/>
          </p:cNvSpPr>
          <p:nvPr>
            <p:ph idx="1"/>
          </p:nvPr>
        </p:nvSpPr>
        <p:spPr>
          <a:xfrm>
            <a:off x="1040199" y="1867706"/>
            <a:ext cx="9244624" cy="4351337"/>
          </a:xfrm>
        </p:spPr>
        <p:txBody>
          <a:bodyPr>
            <a:normAutofit/>
          </a:bodyPr>
          <a:lstStyle/>
          <a:p>
            <a:r>
              <a:rPr lang="en-GB" sz="2000" dirty="0">
                <a:solidFill>
                  <a:srgbClr val="0070C0"/>
                </a:solidFill>
              </a:rPr>
              <a:t>1. </a:t>
            </a:r>
            <a:r>
              <a:rPr lang="en-GB" sz="2000" dirty="0">
                <a:solidFill>
                  <a:srgbClr val="0070C0"/>
                </a:solidFill>
                <a:highlight>
                  <a:srgbClr val="FFFF00"/>
                </a:highlight>
              </a:rPr>
              <a:t>Increased confidence, knowledge and skills of all staff in teaching PE and sport</a:t>
            </a:r>
            <a:br>
              <a:rPr lang="en-GB" sz="2000" dirty="0">
                <a:solidFill>
                  <a:srgbClr val="0070C0"/>
                </a:solidFill>
              </a:rPr>
            </a:br>
            <a:endParaRPr lang="en-GB" sz="2000" dirty="0">
              <a:solidFill>
                <a:srgbClr val="0070C0"/>
              </a:solidFill>
            </a:endParaRPr>
          </a:p>
          <a:p>
            <a:r>
              <a:rPr lang="en-GB" sz="2000" dirty="0">
                <a:solidFill>
                  <a:srgbClr val="0070C0"/>
                </a:solidFill>
              </a:rPr>
              <a:t>2. Engagement of all pupils in regular physical activity</a:t>
            </a:r>
            <a:br>
              <a:rPr lang="en-GB" sz="2000" dirty="0">
                <a:solidFill>
                  <a:srgbClr val="0070C0"/>
                </a:solidFill>
              </a:rPr>
            </a:br>
            <a:endParaRPr lang="en-GB" sz="2000" dirty="0">
              <a:solidFill>
                <a:srgbClr val="0070C0"/>
              </a:solidFill>
            </a:endParaRPr>
          </a:p>
          <a:p>
            <a:r>
              <a:rPr lang="en-GB" sz="2000" dirty="0">
                <a:solidFill>
                  <a:srgbClr val="0070C0"/>
                </a:solidFill>
              </a:rPr>
              <a:t>3. The profile of PE and sport is raised across the school as a tool for whole school improvement</a:t>
            </a:r>
            <a:br>
              <a:rPr lang="en-GB" sz="2000" dirty="0">
                <a:solidFill>
                  <a:srgbClr val="0070C0"/>
                </a:solidFill>
              </a:rPr>
            </a:br>
            <a:endParaRPr lang="en-GB" sz="2000" dirty="0">
              <a:solidFill>
                <a:srgbClr val="0070C0"/>
              </a:solidFill>
            </a:endParaRPr>
          </a:p>
          <a:p>
            <a:r>
              <a:rPr lang="en-GB" sz="2000" dirty="0">
                <a:solidFill>
                  <a:srgbClr val="0070C0"/>
                </a:solidFill>
              </a:rPr>
              <a:t>4. Broader experience of a range of sports and physical activities offered to all pupils</a:t>
            </a:r>
            <a:br>
              <a:rPr lang="en-GB" sz="2000" dirty="0">
                <a:solidFill>
                  <a:srgbClr val="0070C0"/>
                </a:solidFill>
              </a:rPr>
            </a:br>
            <a:endParaRPr lang="en-GB" sz="2000" dirty="0">
              <a:solidFill>
                <a:srgbClr val="0070C0"/>
              </a:solidFill>
            </a:endParaRPr>
          </a:p>
          <a:p>
            <a:r>
              <a:rPr lang="en-GB" sz="2000" dirty="0">
                <a:solidFill>
                  <a:srgbClr val="0070C0"/>
                </a:solidFill>
              </a:rPr>
              <a:t>5. Increased participation in competitive sport</a:t>
            </a:r>
          </a:p>
          <a:p>
            <a:endParaRPr lang="en-GB" sz="2400" dirty="0"/>
          </a:p>
        </p:txBody>
      </p:sp>
    </p:spTree>
    <p:extLst>
      <p:ext uri="{BB962C8B-B14F-4D97-AF65-F5344CB8AC3E}">
        <p14:creationId xmlns:p14="http://schemas.microsoft.com/office/powerpoint/2010/main" val="1984687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2F8066-C02B-45AE-A51B-9F2E479C9EEF}"/>
              </a:ext>
            </a:extLst>
          </p:cNvPr>
          <p:cNvSpPr>
            <a:spLocks noGrp="1"/>
          </p:cNvSpPr>
          <p:nvPr>
            <p:ph type="title"/>
          </p:nvPr>
        </p:nvSpPr>
        <p:spPr>
          <a:xfrm>
            <a:off x="2457640" y="-135051"/>
            <a:ext cx="10515600" cy="1325563"/>
          </a:xfrm>
        </p:spPr>
        <p:txBody>
          <a:bodyPr/>
          <a:lstStyle/>
          <a:p>
            <a:r>
              <a:rPr lang="en-GB" dirty="0"/>
              <a:t>PE and Sport Premium Reporting</a:t>
            </a:r>
          </a:p>
        </p:txBody>
      </p:sp>
      <p:sp>
        <p:nvSpPr>
          <p:cNvPr id="4" name="Rectangle 3">
            <a:extLst>
              <a:ext uri="{FF2B5EF4-FFF2-40B4-BE49-F238E27FC236}">
                <a16:creationId xmlns:a16="http://schemas.microsoft.com/office/drawing/2014/main" id="{D5D5A219-C9C7-4893-9745-4D622D59C854}"/>
              </a:ext>
            </a:extLst>
          </p:cNvPr>
          <p:cNvSpPr/>
          <p:nvPr/>
        </p:nvSpPr>
        <p:spPr>
          <a:xfrm>
            <a:off x="2181595" y="1346090"/>
            <a:ext cx="8083839" cy="4401205"/>
          </a:xfrm>
          <a:prstGeom prst="rect">
            <a:avLst/>
          </a:prstGeom>
        </p:spPr>
        <p:txBody>
          <a:bodyPr wrap="square">
            <a:spAutoFit/>
          </a:bodyPr>
          <a:lstStyle/>
          <a:p>
            <a:r>
              <a:rPr lang="en-GB" sz="2000" dirty="0">
                <a:solidFill>
                  <a:srgbClr val="242424"/>
                </a:solidFill>
                <a:latin typeface="Arial" panose="020B0604020202020204" pitchFamily="34" charset="0"/>
              </a:rPr>
              <a:t>The Department has made available for testing purposes, a digital tool for reporting on the PE and sport premium. </a:t>
            </a:r>
          </a:p>
          <a:p>
            <a:endParaRPr lang="en-GB" sz="2000" dirty="0">
              <a:solidFill>
                <a:srgbClr val="242424"/>
              </a:solidFill>
              <a:latin typeface="Arial" panose="020B0604020202020204" pitchFamily="34" charset="0"/>
            </a:endParaRPr>
          </a:p>
          <a:p>
            <a:r>
              <a:rPr lang="en-GB" sz="2000" dirty="0">
                <a:solidFill>
                  <a:srgbClr val="242424"/>
                </a:solidFill>
                <a:latin typeface="Arial" panose="020B0604020202020204" pitchFamily="34" charset="0"/>
              </a:rPr>
              <a:t>The tool is open to all schools on a voluntary basis for reporting on the 23/24 PE and sport premium and information on its use will be used to inform future developments in this area. </a:t>
            </a:r>
          </a:p>
          <a:p>
            <a:endParaRPr lang="en-GB" sz="2000" dirty="0">
              <a:solidFill>
                <a:srgbClr val="242424"/>
              </a:solidFill>
              <a:latin typeface="Arial" panose="020B0604020202020204" pitchFamily="34" charset="0"/>
            </a:endParaRPr>
          </a:p>
          <a:p>
            <a:r>
              <a:rPr lang="en-GB" sz="2000" dirty="0">
                <a:solidFill>
                  <a:srgbClr val="242424"/>
                </a:solidFill>
                <a:latin typeface="Arial" panose="020B0604020202020204" pitchFamily="34" charset="0"/>
              </a:rPr>
              <a:t>The link to the tool can be found here:</a:t>
            </a:r>
            <a:r>
              <a:rPr lang="en-GB" sz="2000" dirty="0">
                <a:solidFill>
                  <a:srgbClr val="242424"/>
                </a:solidFill>
                <a:latin typeface="Segoe UI" panose="020B0502040204020203" pitchFamily="34" charset="0"/>
              </a:rPr>
              <a:t> </a:t>
            </a:r>
            <a:r>
              <a:rPr lang="en-GB" sz="2000" dirty="0">
                <a:latin typeface="Segoe UI" panose="020B0502040204020203" pitchFamily="34" charset="0"/>
                <a:hlinkClick r:id="rId2" tooltip="https://digital-forms.education.gov.uk/lkhg1zq7ka/reporting-pe-and-sport-premium-grant-expenditure"/>
              </a:rPr>
              <a:t>https://digital-forms.education.gov.uk/lKHg1zq7ka/reporting-pe-and-sport-premium-grant-expenditure</a:t>
            </a:r>
            <a:r>
              <a:rPr lang="en-GB" sz="2000" dirty="0">
                <a:solidFill>
                  <a:srgbClr val="242424"/>
                </a:solidFill>
                <a:latin typeface="Arial" panose="020B0604020202020204" pitchFamily="34" charset="0"/>
              </a:rPr>
              <a:t>. </a:t>
            </a:r>
          </a:p>
          <a:p>
            <a:endParaRPr lang="en-GB" sz="2000" dirty="0">
              <a:solidFill>
                <a:srgbClr val="242424"/>
              </a:solidFill>
              <a:latin typeface="Arial" panose="020B0604020202020204" pitchFamily="34" charset="0"/>
            </a:endParaRPr>
          </a:p>
          <a:p>
            <a:r>
              <a:rPr lang="en-GB" sz="2000" dirty="0">
                <a:solidFill>
                  <a:srgbClr val="242424"/>
                </a:solidFill>
                <a:latin typeface="Arial" panose="020B0604020202020204" pitchFamily="34" charset="0"/>
              </a:rPr>
              <a:t>Guidance on how to complete the tool can also be found here: </a:t>
            </a:r>
            <a:r>
              <a:rPr lang="en-GB" sz="2000" dirty="0">
                <a:latin typeface="Segoe UI" panose="020B0502040204020203" pitchFamily="34" charset="0"/>
                <a:hlinkClick r:id="rId3"/>
              </a:rPr>
              <a:t>PE and sport premium funding 2023 to 2024 reporting and assurance - GOV.UK (www.gov.uk)</a:t>
            </a:r>
            <a:endParaRPr lang="en-GB" sz="2000" dirty="0"/>
          </a:p>
        </p:txBody>
      </p:sp>
    </p:spTree>
    <p:extLst>
      <p:ext uri="{BB962C8B-B14F-4D97-AF65-F5344CB8AC3E}">
        <p14:creationId xmlns:p14="http://schemas.microsoft.com/office/powerpoint/2010/main" val="4075290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19F863-429F-411A-9D49-D1D1F0321DE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1AEE4A3-CACA-49BD-8A48-3D6784754F05}"/>
              </a:ext>
            </a:extLst>
          </p:cNvPr>
          <p:cNvSpPr>
            <a:spLocks noGrp="1"/>
          </p:cNvSpPr>
          <p:nvPr>
            <p:ph idx="1"/>
          </p:nvPr>
        </p:nvSpPr>
        <p:spPr/>
        <p:txBody>
          <a:bodyPr/>
          <a:lstStyle/>
          <a:p>
            <a:endParaRPr lang="en-GB"/>
          </a:p>
        </p:txBody>
      </p:sp>
      <p:pic>
        <p:nvPicPr>
          <p:cNvPr id="4" name="Picture 2" descr="What is a Brick Wall?">
            <a:extLst>
              <a:ext uri="{FF2B5EF4-FFF2-40B4-BE49-F238E27FC236}">
                <a16:creationId xmlns:a16="http://schemas.microsoft.com/office/drawing/2014/main" id="{5011D295-D208-4AF3-8263-4C3512B8EB3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792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F7463F1-DEE7-45CF-BB62-D950CE0718C0}"/>
              </a:ext>
            </a:extLst>
          </p:cNvPr>
          <p:cNvSpPr txBox="1"/>
          <p:nvPr/>
        </p:nvSpPr>
        <p:spPr>
          <a:xfrm>
            <a:off x="2466491" y="1019634"/>
            <a:ext cx="7603594" cy="1754326"/>
          </a:xfrm>
          <a:prstGeom prst="rect">
            <a:avLst/>
          </a:prstGeom>
          <a:solidFill>
            <a:schemeClr val="bg1"/>
          </a:solidFill>
          <a:effectLst>
            <a:outerShdw blurRad="50800" dist="38100" dir="2700000" algn="tl" rotWithShape="0">
              <a:prstClr val="black">
                <a:alpha val="40000"/>
              </a:prstClr>
            </a:outerShdw>
          </a:effectLst>
        </p:spPr>
        <p:txBody>
          <a:bodyPr wrap="square" rtlCol="0">
            <a:spAutoFit/>
          </a:bodyPr>
          <a:lstStyle/>
          <a:p>
            <a:pPr algn="ctr"/>
            <a:r>
              <a:rPr lang="en-GB" sz="3600" dirty="0"/>
              <a:t>What challenges are you experiencing in relation to the PESP?</a:t>
            </a:r>
          </a:p>
        </p:txBody>
      </p:sp>
      <p:pic>
        <p:nvPicPr>
          <p:cNvPr id="6" name="Picture 5">
            <a:extLst>
              <a:ext uri="{FF2B5EF4-FFF2-40B4-BE49-F238E27FC236}">
                <a16:creationId xmlns:a16="http://schemas.microsoft.com/office/drawing/2014/main" id="{809FB200-337C-41FF-BBB7-5B41AF8A5E58}"/>
              </a:ext>
            </a:extLst>
          </p:cNvPr>
          <p:cNvPicPr>
            <a:picLocks noChangeAspect="1"/>
          </p:cNvPicPr>
          <p:nvPr/>
        </p:nvPicPr>
        <p:blipFill>
          <a:blip r:embed="rId3"/>
          <a:stretch>
            <a:fillRect/>
          </a:stretch>
        </p:blipFill>
        <p:spPr>
          <a:xfrm>
            <a:off x="3272676" y="3598956"/>
            <a:ext cx="5991225" cy="2628900"/>
          </a:xfrm>
          <a:prstGeom prst="rect">
            <a:avLst/>
          </a:prstGeom>
        </p:spPr>
      </p:pic>
    </p:spTree>
    <p:extLst>
      <p:ext uri="{BB962C8B-B14F-4D97-AF65-F5344CB8AC3E}">
        <p14:creationId xmlns:p14="http://schemas.microsoft.com/office/powerpoint/2010/main" val="22587891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210213-AD18-4385-93D9-85FD2F89B499}"/>
              </a:ext>
            </a:extLst>
          </p:cNvPr>
          <p:cNvSpPr>
            <a:spLocks noGrp="1"/>
          </p:cNvSpPr>
          <p:nvPr>
            <p:ph type="title"/>
          </p:nvPr>
        </p:nvSpPr>
        <p:spPr>
          <a:xfrm>
            <a:off x="2714911" y="493480"/>
            <a:ext cx="9692640" cy="790920"/>
          </a:xfrm>
        </p:spPr>
        <p:txBody>
          <a:bodyPr>
            <a:normAutofit/>
          </a:bodyPr>
          <a:lstStyle/>
          <a:p>
            <a:r>
              <a:rPr lang="en-GB" dirty="0"/>
              <a:t>It’s a double edged sword!</a:t>
            </a:r>
          </a:p>
        </p:txBody>
      </p:sp>
      <p:pic>
        <p:nvPicPr>
          <p:cNvPr id="5" name="Picture 4">
            <a:extLst>
              <a:ext uri="{FF2B5EF4-FFF2-40B4-BE49-F238E27FC236}">
                <a16:creationId xmlns:a16="http://schemas.microsoft.com/office/drawing/2014/main" id="{2FA5DCA6-A95A-4AE4-B5C5-F18C84F3E8A6}"/>
              </a:ext>
            </a:extLst>
          </p:cNvPr>
          <p:cNvPicPr>
            <a:picLocks noChangeAspect="1"/>
          </p:cNvPicPr>
          <p:nvPr/>
        </p:nvPicPr>
        <p:blipFill>
          <a:blip r:embed="rId2"/>
          <a:stretch>
            <a:fillRect/>
          </a:stretch>
        </p:blipFill>
        <p:spPr>
          <a:xfrm>
            <a:off x="4218946" y="2469536"/>
            <a:ext cx="3338571" cy="2318125"/>
          </a:xfrm>
          <a:prstGeom prst="rect">
            <a:avLst/>
          </a:prstGeom>
        </p:spPr>
      </p:pic>
      <p:pic>
        <p:nvPicPr>
          <p:cNvPr id="7" name="Picture 6">
            <a:extLst>
              <a:ext uri="{FF2B5EF4-FFF2-40B4-BE49-F238E27FC236}">
                <a16:creationId xmlns:a16="http://schemas.microsoft.com/office/drawing/2014/main" id="{CBDF2954-BE57-4771-A72B-F5AC35B23A6D}"/>
              </a:ext>
            </a:extLst>
          </p:cNvPr>
          <p:cNvPicPr>
            <a:picLocks noChangeAspect="1"/>
          </p:cNvPicPr>
          <p:nvPr/>
        </p:nvPicPr>
        <p:blipFill>
          <a:blip r:embed="rId3"/>
          <a:stretch>
            <a:fillRect/>
          </a:stretch>
        </p:blipFill>
        <p:spPr>
          <a:xfrm>
            <a:off x="390810" y="2186458"/>
            <a:ext cx="2613491" cy="2195761"/>
          </a:xfrm>
          <a:prstGeom prst="rect">
            <a:avLst/>
          </a:prstGeom>
        </p:spPr>
      </p:pic>
      <p:pic>
        <p:nvPicPr>
          <p:cNvPr id="10" name="Picture 9">
            <a:extLst>
              <a:ext uri="{FF2B5EF4-FFF2-40B4-BE49-F238E27FC236}">
                <a16:creationId xmlns:a16="http://schemas.microsoft.com/office/drawing/2014/main" id="{1D137C99-EFD5-4D5F-BDC2-EAF8514F3F1F}"/>
              </a:ext>
            </a:extLst>
          </p:cNvPr>
          <p:cNvPicPr>
            <a:picLocks noChangeAspect="1"/>
          </p:cNvPicPr>
          <p:nvPr/>
        </p:nvPicPr>
        <p:blipFill>
          <a:blip r:embed="rId4"/>
          <a:stretch>
            <a:fillRect/>
          </a:stretch>
        </p:blipFill>
        <p:spPr>
          <a:xfrm>
            <a:off x="8624889" y="1356055"/>
            <a:ext cx="3176301" cy="3431606"/>
          </a:xfrm>
          <a:prstGeom prst="rect">
            <a:avLst/>
          </a:prstGeom>
        </p:spPr>
      </p:pic>
    </p:spTree>
    <p:extLst>
      <p:ext uri="{BB962C8B-B14F-4D97-AF65-F5344CB8AC3E}">
        <p14:creationId xmlns:p14="http://schemas.microsoft.com/office/powerpoint/2010/main" val="37640842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CEF7D-73A5-48E9-9BB9-302777D6A176}"/>
              </a:ext>
            </a:extLst>
          </p:cNvPr>
          <p:cNvSpPr>
            <a:spLocks noGrp="1"/>
          </p:cNvSpPr>
          <p:nvPr>
            <p:ph type="title"/>
          </p:nvPr>
        </p:nvSpPr>
        <p:spPr>
          <a:xfrm>
            <a:off x="4011706" y="1"/>
            <a:ext cx="10515600" cy="1325563"/>
          </a:xfrm>
        </p:spPr>
        <p:txBody>
          <a:bodyPr>
            <a:normAutofit/>
          </a:bodyPr>
          <a:lstStyle/>
          <a:p>
            <a:r>
              <a:rPr lang="en-GB" sz="4236" dirty="0"/>
              <a:t>Active Quiz</a:t>
            </a:r>
          </a:p>
        </p:txBody>
      </p:sp>
      <p:pic>
        <p:nvPicPr>
          <p:cNvPr id="3" name="Picture 2">
            <a:extLst>
              <a:ext uri="{FF2B5EF4-FFF2-40B4-BE49-F238E27FC236}">
                <a16:creationId xmlns:a16="http://schemas.microsoft.com/office/drawing/2014/main" id="{3E0224A5-879F-4806-B6E2-881EAD62715B}"/>
              </a:ext>
            </a:extLst>
          </p:cNvPr>
          <p:cNvPicPr>
            <a:picLocks noChangeAspect="1"/>
          </p:cNvPicPr>
          <p:nvPr/>
        </p:nvPicPr>
        <p:blipFill>
          <a:blip r:embed="rId2"/>
          <a:stretch>
            <a:fillRect/>
          </a:stretch>
        </p:blipFill>
        <p:spPr>
          <a:xfrm>
            <a:off x="246530" y="1724441"/>
            <a:ext cx="3025588" cy="3409119"/>
          </a:xfrm>
          <a:prstGeom prst="rect">
            <a:avLst/>
          </a:prstGeom>
        </p:spPr>
      </p:pic>
      <p:pic>
        <p:nvPicPr>
          <p:cNvPr id="4" name="Picture 3">
            <a:extLst>
              <a:ext uri="{FF2B5EF4-FFF2-40B4-BE49-F238E27FC236}">
                <a16:creationId xmlns:a16="http://schemas.microsoft.com/office/drawing/2014/main" id="{CD4ED995-E239-44FF-BDC2-F060D9494ED6}"/>
              </a:ext>
            </a:extLst>
          </p:cNvPr>
          <p:cNvPicPr>
            <a:picLocks noChangeAspect="1"/>
          </p:cNvPicPr>
          <p:nvPr/>
        </p:nvPicPr>
        <p:blipFill>
          <a:blip r:embed="rId3"/>
          <a:stretch>
            <a:fillRect/>
          </a:stretch>
        </p:blipFill>
        <p:spPr>
          <a:xfrm>
            <a:off x="4872317" y="1724441"/>
            <a:ext cx="1949824" cy="3409119"/>
          </a:xfrm>
          <a:prstGeom prst="rect">
            <a:avLst/>
          </a:prstGeom>
        </p:spPr>
      </p:pic>
      <p:pic>
        <p:nvPicPr>
          <p:cNvPr id="5" name="Picture 4">
            <a:extLst>
              <a:ext uri="{FF2B5EF4-FFF2-40B4-BE49-F238E27FC236}">
                <a16:creationId xmlns:a16="http://schemas.microsoft.com/office/drawing/2014/main" id="{03F1F5CB-6DFD-49CB-B621-E97FC42FDA27}"/>
              </a:ext>
            </a:extLst>
          </p:cNvPr>
          <p:cNvPicPr>
            <a:picLocks noChangeAspect="1"/>
          </p:cNvPicPr>
          <p:nvPr/>
        </p:nvPicPr>
        <p:blipFill>
          <a:blip r:embed="rId4"/>
          <a:stretch>
            <a:fillRect/>
          </a:stretch>
        </p:blipFill>
        <p:spPr>
          <a:xfrm>
            <a:off x="8247529" y="1724441"/>
            <a:ext cx="2386853" cy="3318206"/>
          </a:xfrm>
          <a:prstGeom prst="rect">
            <a:avLst/>
          </a:prstGeom>
        </p:spPr>
      </p:pic>
    </p:spTree>
    <p:extLst>
      <p:ext uri="{BB962C8B-B14F-4D97-AF65-F5344CB8AC3E}">
        <p14:creationId xmlns:p14="http://schemas.microsoft.com/office/powerpoint/2010/main" val="7423212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CEF7D-73A5-48E9-9BB9-302777D6A176}"/>
              </a:ext>
            </a:extLst>
          </p:cNvPr>
          <p:cNvSpPr>
            <a:spLocks noGrp="1"/>
          </p:cNvSpPr>
          <p:nvPr>
            <p:ph type="title"/>
          </p:nvPr>
        </p:nvSpPr>
        <p:spPr>
          <a:xfrm>
            <a:off x="2852394" y="516602"/>
            <a:ext cx="8509650" cy="874059"/>
          </a:xfrm>
        </p:spPr>
        <p:txBody>
          <a:bodyPr>
            <a:noAutofit/>
          </a:bodyPr>
          <a:lstStyle/>
          <a:p>
            <a:r>
              <a:rPr lang="en-GB" sz="3530" dirty="0"/>
              <a:t>Approx. how much PESP have schools received since 2013? </a:t>
            </a:r>
          </a:p>
        </p:txBody>
      </p:sp>
      <p:pic>
        <p:nvPicPr>
          <p:cNvPr id="3" name="Picture 2">
            <a:extLst>
              <a:ext uri="{FF2B5EF4-FFF2-40B4-BE49-F238E27FC236}">
                <a16:creationId xmlns:a16="http://schemas.microsoft.com/office/drawing/2014/main" id="{3E0224A5-879F-4806-B6E2-881EAD62715B}"/>
              </a:ext>
            </a:extLst>
          </p:cNvPr>
          <p:cNvPicPr>
            <a:picLocks noChangeAspect="1"/>
          </p:cNvPicPr>
          <p:nvPr/>
        </p:nvPicPr>
        <p:blipFill>
          <a:blip r:embed="rId2"/>
          <a:stretch>
            <a:fillRect/>
          </a:stretch>
        </p:blipFill>
        <p:spPr>
          <a:xfrm>
            <a:off x="246530" y="1724442"/>
            <a:ext cx="2496670" cy="2813154"/>
          </a:xfrm>
          <a:prstGeom prst="rect">
            <a:avLst/>
          </a:prstGeom>
        </p:spPr>
      </p:pic>
      <p:pic>
        <p:nvPicPr>
          <p:cNvPr id="4" name="Picture 3">
            <a:extLst>
              <a:ext uri="{FF2B5EF4-FFF2-40B4-BE49-F238E27FC236}">
                <a16:creationId xmlns:a16="http://schemas.microsoft.com/office/drawing/2014/main" id="{CD4ED995-E239-44FF-BDC2-F060D9494ED6}"/>
              </a:ext>
            </a:extLst>
          </p:cNvPr>
          <p:cNvPicPr>
            <a:picLocks noChangeAspect="1"/>
          </p:cNvPicPr>
          <p:nvPr/>
        </p:nvPicPr>
        <p:blipFill>
          <a:blip r:embed="rId3"/>
          <a:stretch>
            <a:fillRect/>
          </a:stretch>
        </p:blipFill>
        <p:spPr>
          <a:xfrm>
            <a:off x="4872317" y="1724441"/>
            <a:ext cx="1949824" cy="2683657"/>
          </a:xfrm>
          <a:prstGeom prst="rect">
            <a:avLst/>
          </a:prstGeom>
        </p:spPr>
      </p:pic>
      <p:pic>
        <p:nvPicPr>
          <p:cNvPr id="5" name="Picture 4">
            <a:extLst>
              <a:ext uri="{FF2B5EF4-FFF2-40B4-BE49-F238E27FC236}">
                <a16:creationId xmlns:a16="http://schemas.microsoft.com/office/drawing/2014/main" id="{03F1F5CB-6DFD-49CB-B621-E97FC42FDA27}"/>
              </a:ext>
            </a:extLst>
          </p:cNvPr>
          <p:cNvPicPr>
            <a:picLocks noChangeAspect="1"/>
          </p:cNvPicPr>
          <p:nvPr/>
        </p:nvPicPr>
        <p:blipFill>
          <a:blip r:embed="rId4"/>
          <a:stretch>
            <a:fillRect/>
          </a:stretch>
        </p:blipFill>
        <p:spPr>
          <a:xfrm>
            <a:off x="8050105" y="1724441"/>
            <a:ext cx="2023560" cy="2813155"/>
          </a:xfrm>
          <a:prstGeom prst="rect">
            <a:avLst/>
          </a:prstGeom>
        </p:spPr>
      </p:pic>
      <p:sp>
        <p:nvSpPr>
          <p:cNvPr id="6" name="TextBox 5">
            <a:extLst>
              <a:ext uri="{FF2B5EF4-FFF2-40B4-BE49-F238E27FC236}">
                <a16:creationId xmlns:a16="http://schemas.microsoft.com/office/drawing/2014/main" id="{92399042-C506-4CAF-B747-85595F898ABD}"/>
              </a:ext>
            </a:extLst>
          </p:cNvPr>
          <p:cNvSpPr txBox="1"/>
          <p:nvPr/>
        </p:nvSpPr>
        <p:spPr>
          <a:xfrm>
            <a:off x="835335" y="5042647"/>
            <a:ext cx="2017059" cy="830997"/>
          </a:xfrm>
          <a:prstGeom prst="rect">
            <a:avLst/>
          </a:prstGeom>
          <a:noFill/>
        </p:spPr>
        <p:txBody>
          <a:bodyPr wrap="square" rtlCol="0">
            <a:spAutoFit/>
          </a:bodyPr>
          <a:lstStyle/>
          <a:p>
            <a:r>
              <a:rPr lang="en-GB" sz="4800" dirty="0"/>
              <a:t>150k+</a:t>
            </a:r>
          </a:p>
        </p:txBody>
      </p:sp>
      <p:sp>
        <p:nvSpPr>
          <p:cNvPr id="7" name="Rectangle 6">
            <a:extLst>
              <a:ext uri="{FF2B5EF4-FFF2-40B4-BE49-F238E27FC236}">
                <a16:creationId xmlns:a16="http://schemas.microsoft.com/office/drawing/2014/main" id="{DA6FE778-F2D3-4511-9B6D-B2450D5BACA8}"/>
              </a:ext>
            </a:extLst>
          </p:cNvPr>
          <p:cNvSpPr/>
          <p:nvPr/>
        </p:nvSpPr>
        <p:spPr>
          <a:xfrm>
            <a:off x="5955831" y="3266060"/>
            <a:ext cx="303288" cy="336695"/>
          </a:xfrm>
          <a:prstGeom prst="rect">
            <a:avLst/>
          </a:prstGeom>
        </p:spPr>
        <p:txBody>
          <a:bodyPr wrap="none">
            <a:spAutoFit/>
          </a:bodyPr>
          <a:lstStyle/>
          <a:p>
            <a:r>
              <a:rPr lang="en-GB" sz="1588" dirty="0"/>
              <a:t>A</a:t>
            </a:r>
          </a:p>
        </p:txBody>
      </p:sp>
      <p:sp>
        <p:nvSpPr>
          <p:cNvPr id="8" name="Rectangle 7">
            <a:extLst>
              <a:ext uri="{FF2B5EF4-FFF2-40B4-BE49-F238E27FC236}">
                <a16:creationId xmlns:a16="http://schemas.microsoft.com/office/drawing/2014/main" id="{FFA5EDB4-A73D-4180-B48C-7ADCEE99429D}"/>
              </a:ext>
            </a:extLst>
          </p:cNvPr>
          <p:cNvSpPr/>
          <p:nvPr/>
        </p:nvSpPr>
        <p:spPr>
          <a:xfrm>
            <a:off x="5059056" y="5104202"/>
            <a:ext cx="1421001" cy="707886"/>
          </a:xfrm>
          <a:prstGeom prst="rect">
            <a:avLst/>
          </a:prstGeom>
        </p:spPr>
        <p:txBody>
          <a:bodyPr wrap="square">
            <a:spAutoFit/>
          </a:bodyPr>
          <a:lstStyle/>
          <a:p>
            <a:r>
              <a:rPr lang="en-GB" sz="4000" dirty="0"/>
              <a:t>100+</a:t>
            </a:r>
          </a:p>
        </p:txBody>
      </p:sp>
      <p:sp>
        <p:nvSpPr>
          <p:cNvPr id="9" name="Rectangle 8">
            <a:extLst>
              <a:ext uri="{FF2B5EF4-FFF2-40B4-BE49-F238E27FC236}">
                <a16:creationId xmlns:a16="http://schemas.microsoft.com/office/drawing/2014/main" id="{8EF5AD5C-9B1D-4ED2-9006-23349145B3E8}"/>
              </a:ext>
            </a:extLst>
          </p:cNvPr>
          <p:cNvSpPr/>
          <p:nvPr/>
        </p:nvSpPr>
        <p:spPr>
          <a:xfrm>
            <a:off x="8117531" y="4871376"/>
            <a:ext cx="3239134" cy="1107996"/>
          </a:xfrm>
          <a:prstGeom prst="rect">
            <a:avLst/>
          </a:prstGeom>
        </p:spPr>
        <p:txBody>
          <a:bodyPr wrap="square">
            <a:spAutoFit/>
          </a:bodyPr>
          <a:lstStyle/>
          <a:p>
            <a:r>
              <a:rPr lang="en-GB" sz="6600" dirty="0"/>
              <a:t>200+</a:t>
            </a:r>
          </a:p>
        </p:txBody>
      </p:sp>
      <p:sp>
        <p:nvSpPr>
          <p:cNvPr id="10" name="Oval 9">
            <a:extLst>
              <a:ext uri="{FF2B5EF4-FFF2-40B4-BE49-F238E27FC236}">
                <a16:creationId xmlns:a16="http://schemas.microsoft.com/office/drawing/2014/main" id="{F4BDADF0-FAED-4017-8C67-B61048FDACF8}"/>
              </a:ext>
            </a:extLst>
          </p:cNvPr>
          <p:cNvSpPr/>
          <p:nvPr/>
        </p:nvSpPr>
        <p:spPr>
          <a:xfrm>
            <a:off x="715744" y="4717636"/>
            <a:ext cx="2097741" cy="1571933"/>
          </a:xfrm>
          <a:prstGeom prst="ellipse">
            <a:avLst/>
          </a:prstGeom>
          <a:noFill/>
          <a:ln w="76200">
            <a:solidFill>
              <a:srgbClr val="FE3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88"/>
          </a:p>
        </p:txBody>
      </p:sp>
    </p:spTree>
    <p:extLst>
      <p:ext uri="{BB962C8B-B14F-4D97-AF65-F5344CB8AC3E}">
        <p14:creationId xmlns:p14="http://schemas.microsoft.com/office/powerpoint/2010/main" val="3107192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CEF7D-73A5-48E9-9BB9-302777D6A176}"/>
              </a:ext>
            </a:extLst>
          </p:cNvPr>
          <p:cNvSpPr>
            <a:spLocks noGrp="1"/>
          </p:cNvSpPr>
          <p:nvPr>
            <p:ph type="title"/>
          </p:nvPr>
        </p:nvSpPr>
        <p:spPr>
          <a:xfrm>
            <a:off x="2740251" y="516602"/>
            <a:ext cx="8509650" cy="874059"/>
          </a:xfrm>
        </p:spPr>
        <p:txBody>
          <a:bodyPr>
            <a:noAutofit/>
          </a:bodyPr>
          <a:lstStyle/>
          <a:p>
            <a:r>
              <a:rPr lang="en-GB" sz="3530" dirty="0"/>
              <a:t>How many minutes are schools responsible for? </a:t>
            </a:r>
          </a:p>
        </p:txBody>
      </p:sp>
      <p:pic>
        <p:nvPicPr>
          <p:cNvPr id="3" name="Picture 2">
            <a:extLst>
              <a:ext uri="{FF2B5EF4-FFF2-40B4-BE49-F238E27FC236}">
                <a16:creationId xmlns:a16="http://schemas.microsoft.com/office/drawing/2014/main" id="{3E0224A5-879F-4806-B6E2-881EAD62715B}"/>
              </a:ext>
            </a:extLst>
          </p:cNvPr>
          <p:cNvPicPr>
            <a:picLocks noChangeAspect="1"/>
          </p:cNvPicPr>
          <p:nvPr/>
        </p:nvPicPr>
        <p:blipFill>
          <a:blip r:embed="rId2"/>
          <a:stretch>
            <a:fillRect/>
          </a:stretch>
        </p:blipFill>
        <p:spPr>
          <a:xfrm>
            <a:off x="246530" y="1724441"/>
            <a:ext cx="3025588" cy="3409119"/>
          </a:xfrm>
          <a:prstGeom prst="rect">
            <a:avLst/>
          </a:prstGeom>
        </p:spPr>
      </p:pic>
      <p:pic>
        <p:nvPicPr>
          <p:cNvPr id="4" name="Picture 3">
            <a:extLst>
              <a:ext uri="{FF2B5EF4-FFF2-40B4-BE49-F238E27FC236}">
                <a16:creationId xmlns:a16="http://schemas.microsoft.com/office/drawing/2014/main" id="{CD4ED995-E239-44FF-BDC2-F060D9494ED6}"/>
              </a:ext>
            </a:extLst>
          </p:cNvPr>
          <p:cNvPicPr>
            <a:picLocks noChangeAspect="1"/>
          </p:cNvPicPr>
          <p:nvPr/>
        </p:nvPicPr>
        <p:blipFill>
          <a:blip r:embed="rId3"/>
          <a:stretch>
            <a:fillRect/>
          </a:stretch>
        </p:blipFill>
        <p:spPr>
          <a:xfrm>
            <a:off x="4872317" y="1724441"/>
            <a:ext cx="1949824" cy="3409119"/>
          </a:xfrm>
          <a:prstGeom prst="rect">
            <a:avLst/>
          </a:prstGeom>
        </p:spPr>
      </p:pic>
      <p:pic>
        <p:nvPicPr>
          <p:cNvPr id="5" name="Picture 4">
            <a:extLst>
              <a:ext uri="{FF2B5EF4-FFF2-40B4-BE49-F238E27FC236}">
                <a16:creationId xmlns:a16="http://schemas.microsoft.com/office/drawing/2014/main" id="{03F1F5CB-6DFD-49CB-B621-E97FC42FDA27}"/>
              </a:ext>
            </a:extLst>
          </p:cNvPr>
          <p:cNvPicPr>
            <a:picLocks noChangeAspect="1"/>
          </p:cNvPicPr>
          <p:nvPr/>
        </p:nvPicPr>
        <p:blipFill>
          <a:blip r:embed="rId4"/>
          <a:stretch>
            <a:fillRect/>
          </a:stretch>
        </p:blipFill>
        <p:spPr>
          <a:xfrm>
            <a:off x="8247529" y="1724441"/>
            <a:ext cx="2386853" cy="3318206"/>
          </a:xfrm>
          <a:prstGeom prst="rect">
            <a:avLst/>
          </a:prstGeom>
        </p:spPr>
      </p:pic>
      <p:sp>
        <p:nvSpPr>
          <p:cNvPr id="6" name="TextBox 5">
            <a:extLst>
              <a:ext uri="{FF2B5EF4-FFF2-40B4-BE49-F238E27FC236}">
                <a16:creationId xmlns:a16="http://schemas.microsoft.com/office/drawing/2014/main" id="{92399042-C506-4CAF-B747-85595F898ABD}"/>
              </a:ext>
            </a:extLst>
          </p:cNvPr>
          <p:cNvSpPr txBox="1"/>
          <p:nvPr/>
        </p:nvSpPr>
        <p:spPr>
          <a:xfrm>
            <a:off x="1255059" y="5320499"/>
            <a:ext cx="2017059" cy="1395895"/>
          </a:xfrm>
          <a:prstGeom prst="rect">
            <a:avLst/>
          </a:prstGeom>
          <a:noFill/>
        </p:spPr>
        <p:txBody>
          <a:bodyPr wrap="square" rtlCol="0">
            <a:spAutoFit/>
          </a:bodyPr>
          <a:lstStyle/>
          <a:p>
            <a:r>
              <a:rPr lang="en-GB" sz="8471" dirty="0"/>
              <a:t>20</a:t>
            </a:r>
          </a:p>
        </p:txBody>
      </p:sp>
      <p:sp>
        <p:nvSpPr>
          <p:cNvPr id="7" name="Rectangle 6">
            <a:extLst>
              <a:ext uri="{FF2B5EF4-FFF2-40B4-BE49-F238E27FC236}">
                <a16:creationId xmlns:a16="http://schemas.microsoft.com/office/drawing/2014/main" id="{DA6FE778-F2D3-4511-9B6D-B2450D5BACA8}"/>
              </a:ext>
            </a:extLst>
          </p:cNvPr>
          <p:cNvSpPr/>
          <p:nvPr/>
        </p:nvSpPr>
        <p:spPr>
          <a:xfrm>
            <a:off x="5955831" y="3266060"/>
            <a:ext cx="303288" cy="336695"/>
          </a:xfrm>
          <a:prstGeom prst="rect">
            <a:avLst/>
          </a:prstGeom>
        </p:spPr>
        <p:txBody>
          <a:bodyPr wrap="none">
            <a:spAutoFit/>
          </a:bodyPr>
          <a:lstStyle/>
          <a:p>
            <a:r>
              <a:rPr lang="en-GB" sz="1588" dirty="0"/>
              <a:t>A</a:t>
            </a:r>
          </a:p>
        </p:txBody>
      </p:sp>
      <p:sp>
        <p:nvSpPr>
          <p:cNvPr id="8" name="Rectangle 7">
            <a:extLst>
              <a:ext uri="{FF2B5EF4-FFF2-40B4-BE49-F238E27FC236}">
                <a16:creationId xmlns:a16="http://schemas.microsoft.com/office/drawing/2014/main" id="{FFA5EDB4-A73D-4180-B48C-7ADCEE99429D}"/>
              </a:ext>
            </a:extLst>
          </p:cNvPr>
          <p:cNvSpPr/>
          <p:nvPr/>
        </p:nvSpPr>
        <p:spPr>
          <a:xfrm>
            <a:off x="5245331" y="5269722"/>
            <a:ext cx="1421001" cy="1395895"/>
          </a:xfrm>
          <a:prstGeom prst="rect">
            <a:avLst/>
          </a:prstGeom>
        </p:spPr>
        <p:txBody>
          <a:bodyPr wrap="square">
            <a:spAutoFit/>
          </a:bodyPr>
          <a:lstStyle/>
          <a:p>
            <a:r>
              <a:rPr lang="en-GB" sz="8471" dirty="0"/>
              <a:t>60</a:t>
            </a:r>
          </a:p>
        </p:txBody>
      </p:sp>
      <p:sp>
        <p:nvSpPr>
          <p:cNvPr id="9" name="Rectangle 8">
            <a:extLst>
              <a:ext uri="{FF2B5EF4-FFF2-40B4-BE49-F238E27FC236}">
                <a16:creationId xmlns:a16="http://schemas.microsoft.com/office/drawing/2014/main" id="{8EF5AD5C-9B1D-4ED2-9006-23349145B3E8}"/>
              </a:ext>
            </a:extLst>
          </p:cNvPr>
          <p:cNvSpPr/>
          <p:nvPr/>
        </p:nvSpPr>
        <p:spPr>
          <a:xfrm>
            <a:off x="8831251" y="5133559"/>
            <a:ext cx="2097740" cy="1395895"/>
          </a:xfrm>
          <a:prstGeom prst="rect">
            <a:avLst/>
          </a:prstGeom>
        </p:spPr>
        <p:txBody>
          <a:bodyPr wrap="square">
            <a:spAutoFit/>
          </a:bodyPr>
          <a:lstStyle/>
          <a:p>
            <a:r>
              <a:rPr lang="en-GB" sz="8471" dirty="0"/>
              <a:t>30</a:t>
            </a:r>
          </a:p>
        </p:txBody>
      </p:sp>
      <p:sp>
        <p:nvSpPr>
          <p:cNvPr id="10" name="Oval 9">
            <a:extLst>
              <a:ext uri="{FF2B5EF4-FFF2-40B4-BE49-F238E27FC236}">
                <a16:creationId xmlns:a16="http://schemas.microsoft.com/office/drawing/2014/main" id="{F4BDADF0-FAED-4017-8C67-B61048FDACF8}"/>
              </a:ext>
            </a:extLst>
          </p:cNvPr>
          <p:cNvSpPr/>
          <p:nvPr/>
        </p:nvSpPr>
        <p:spPr>
          <a:xfrm>
            <a:off x="8696838" y="5133559"/>
            <a:ext cx="2097741" cy="1571933"/>
          </a:xfrm>
          <a:prstGeom prst="ellipse">
            <a:avLst/>
          </a:prstGeom>
          <a:noFill/>
          <a:ln w="76200">
            <a:solidFill>
              <a:srgbClr val="FE3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88"/>
          </a:p>
        </p:txBody>
      </p:sp>
    </p:spTree>
    <p:extLst>
      <p:ext uri="{BB962C8B-B14F-4D97-AF65-F5344CB8AC3E}">
        <p14:creationId xmlns:p14="http://schemas.microsoft.com/office/powerpoint/2010/main" val="1978786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CEF7D-73A5-48E9-9BB9-302777D6A176}"/>
              </a:ext>
            </a:extLst>
          </p:cNvPr>
          <p:cNvSpPr>
            <a:spLocks noGrp="1"/>
          </p:cNvSpPr>
          <p:nvPr>
            <p:ph type="title"/>
          </p:nvPr>
        </p:nvSpPr>
        <p:spPr>
          <a:xfrm>
            <a:off x="2662613" y="440797"/>
            <a:ext cx="8824389" cy="874059"/>
          </a:xfrm>
        </p:spPr>
        <p:txBody>
          <a:bodyPr>
            <a:noAutofit/>
          </a:bodyPr>
          <a:lstStyle/>
          <a:p>
            <a:r>
              <a:rPr lang="en-GB" sz="3530" dirty="0"/>
              <a:t>What % of children in England are meeting the CMO guidelines of 60 mins? </a:t>
            </a:r>
          </a:p>
        </p:txBody>
      </p:sp>
      <p:pic>
        <p:nvPicPr>
          <p:cNvPr id="3" name="Picture 2">
            <a:extLst>
              <a:ext uri="{FF2B5EF4-FFF2-40B4-BE49-F238E27FC236}">
                <a16:creationId xmlns:a16="http://schemas.microsoft.com/office/drawing/2014/main" id="{3E0224A5-879F-4806-B6E2-881EAD62715B}"/>
              </a:ext>
            </a:extLst>
          </p:cNvPr>
          <p:cNvPicPr>
            <a:picLocks noChangeAspect="1"/>
          </p:cNvPicPr>
          <p:nvPr/>
        </p:nvPicPr>
        <p:blipFill>
          <a:blip r:embed="rId2"/>
          <a:stretch>
            <a:fillRect/>
          </a:stretch>
        </p:blipFill>
        <p:spPr>
          <a:xfrm>
            <a:off x="246530" y="1724441"/>
            <a:ext cx="3025588" cy="3409119"/>
          </a:xfrm>
          <a:prstGeom prst="rect">
            <a:avLst/>
          </a:prstGeom>
        </p:spPr>
      </p:pic>
      <p:pic>
        <p:nvPicPr>
          <p:cNvPr id="4" name="Picture 3">
            <a:extLst>
              <a:ext uri="{FF2B5EF4-FFF2-40B4-BE49-F238E27FC236}">
                <a16:creationId xmlns:a16="http://schemas.microsoft.com/office/drawing/2014/main" id="{CD4ED995-E239-44FF-BDC2-F060D9494ED6}"/>
              </a:ext>
            </a:extLst>
          </p:cNvPr>
          <p:cNvPicPr>
            <a:picLocks noChangeAspect="1"/>
          </p:cNvPicPr>
          <p:nvPr/>
        </p:nvPicPr>
        <p:blipFill>
          <a:blip r:embed="rId3"/>
          <a:stretch>
            <a:fillRect/>
          </a:stretch>
        </p:blipFill>
        <p:spPr>
          <a:xfrm>
            <a:off x="4898196" y="1393169"/>
            <a:ext cx="1949824" cy="3409119"/>
          </a:xfrm>
          <a:prstGeom prst="rect">
            <a:avLst/>
          </a:prstGeom>
        </p:spPr>
      </p:pic>
      <p:pic>
        <p:nvPicPr>
          <p:cNvPr id="5" name="Picture 4">
            <a:extLst>
              <a:ext uri="{FF2B5EF4-FFF2-40B4-BE49-F238E27FC236}">
                <a16:creationId xmlns:a16="http://schemas.microsoft.com/office/drawing/2014/main" id="{03F1F5CB-6DFD-49CB-B621-E97FC42FDA27}"/>
              </a:ext>
            </a:extLst>
          </p:cNvPr>
          <p:cNvPicPr>
            <a:picLocks noChangeAspect="1"/>
          </p:cNvPicPr>
          <p:nvPr/>
        </p:nvPicPr>
        <p:blipFill>
          <a:blip r:embed="rId4"/>
          <a:stretch>
            <a:fillRect/>
          </a:stretch>
        </p:blipFill>
        <p:spPr>
          <a:xfrm>
            <a:off x="8247529" y="1724441"/>
            <a:ext cx="2386853" cy="3318206"/>
          </a:xfrm>
          <a:prstGeom prst="rect">
            <a:avLst/>
          </a:prstGeom>
        </p:spPr>
      </p:pic>
      <p:sp>
        <p:nvSpPr>
          <p:cNvPr id="6" name="TextBox 5">
            <a:extLst>
              <a:ext uri="{FF2B5EF4-FFF2-40B4-BE49-F238E27FC236}">
                <a16:creationId xmlns:a16="http://schemas.microsoft.com/office/drawing/2014/main" id="{92399042-C506-4CAF-B747-85595F898ABD}"/>
              </a:ext>
            </a:extLst>
          </p:cNvPr>
          <p:cNvSpPr txBox="1"/>
          <p:nvPr/>
        </p:nvSpPr>
        <p:spPr>
          <a:xfrm>
            <a:off x="381000" y="5244353"/>
            <a:ext cx="3223397" cy="1395895"/>
          </a:xfrm>
          <a:prstGeom prst="rect">
            <a:avLst/>
          </a:prstGeom>
          <a:noFill/>
        </p:spPr>
        <p:txBody>
          <a:bodyPr wrap="square" rtlCol="0">
            <a:spAutoFit/>
          </a:bodyPr>
          <a:lstStyle/>
          <a:p>
            <a:r>
              <a:rPr lang="en-GB" sz="8471" dirty="0"/>
              <a:t>62% </a:t>
            </a:r>
          </a:p>
        </p:txBody>
      </p:sp>
      <p:sp>
        <p:nvSpPr>
          <p:cNvPr id="7" name="Rectangle 6">
            <a:extLst>
              <a:ext uri="{FF2B5EF4-FFF2-40B4-BE49-F238E27FC236}">
                <a16:creationId xmlns:a16="http://schemas.microsoft.com/office/drawing/2014/main" id="{DA6FE778-F2D3-4511-9B6D-B2450D5BACA8}"/>
              </a:ext>
            </a:extLst>
          </p:cNvPr>
          <p:cNvSpPr/>
          <p:nvPr/>
        </p:nvSpPr>
        <p:spPr>
          <a:xfrm>
            <a:off x="5955831" y="3266060"/>
            <a:ext cx="303288" cy="336695"/>
          </a:xfrm>
          <a:prstGeom prst="rect">
            <a:avLst/>
          </a:prstGeom>
        </p:spPr>
        <p:txBody>
          <a:bodyPr wrap="none">
            <a:spAutoFit/>
          </a:bodyPr>
          <a:lstStyle/>
          <a:p>
            <a:r>
              <a:rPr lang="en-GB" sz="1588" dirty="0"/>
              <a:t>A</a:t>
            </a:r>
          </a:p>
        </p:txBody>
      </p:sp>
      <p:sp>
        <p:nvSpPr>
          <p:cNvPr id="8" name="Rectangle 7">
            <a:extLst>
              <a:ext uri="{FF2B5EF4-FFF2-40B4-BE49-F238E27FC236}">
                <a16:creationId xmlns:a16="http://schemas.microsoft.com/office/drawing/2014/main" id="{FFA5EDB4-A73D-4180-B48C-7ADCEE99429D}"/>
              </a:ext>
            </a:extLst>
          </p:cNvPr>
          <p:cNvSpPr/>
          <p:nvPr/>
        </p:nvSpPr>
        <p:spPr>
          <a:xfrm>
            <a:off x="5019311" y="5211872"/>
            <a:ext cx="2882485" cy="1395895"/>
          </a:xfrm>
          <a:prstGeom prst="rect">
            <a:avLst/>
          </a:prstGeom>
        </p:spPr>
        <p:txBody>
          <a:bodyPr wrap="square">
            <a:spAutoFit/>
          </a:bodyPr>
          <a:lstStyle/>
          <a:p>
            <a:r>
              <a:rPr lang="en-GB" sz="8471" dirty="0"/>
              <a:t>47%</a:t>
            </a:r>
          </a:p>
        </p:txBody>
      </p:sp>
      <p:sp>
        <p:nvSpPr>
          <p:cNvPr id="9" name="Rectangle 8">
            <a:extLst>
              <a:ext uri="{FF2B5EF4-FFF2-40B4-BE49-F238E27FC236}">
                <a16:creationId xmlns:a16="http://schemas.microsoft.com/office/drawing/2014/main" id="{8EF5AD5C-9B1D-4ED2-9006-23349145B3E8}"/>
              </a:ext>
            </a:extLst>
          </p:cNvPr>
          <p:cNvSpPr/>
          <p:nvPr/>
        </p:nvSpPr>
        <p:spPr>
          <a:xfrm>
            <a:off x="8382000" y="5196293"/>
            <a:ext cx="2516936" cy="1395895"/>
          </a:xfrm>
          <a:prstGeom prst="rect">
            <a:avLst/>
          </a:prstGeom>
        </p:spPr>
        <p:txBody>
          <a:bodyPr wrap="square">
            <a:spAutoFit/>
          </a:bodyPr>
          <a:lstStyle/>
          <a:p>
            <a:r>
              <a:rPr lang="en-GB" sz="8471" dirty="0"/>
              <a:t>20%</a:t>
            </a:r>
          </a:p>
        </p:txBody>
      </p:sp>
      <p:sp>
        <p:nvSpPr>
          <p:cNvPr id="10" name="Oval 9">
            <a:extLst>
              <a:ext uri="{FF2B5EF4-FFF2-40B4-BE49-F238E27FC236}">
                <a16:creationId xmlns:a16="http://schemas.microsoft.com/office/drawing/2014/main" id="{F4BDADF0-FAED-4017-8C67-B61048FDACF8}"/>
              </a:ext>
            </a:extLst>
          </p:cNvPr>
          <p:cNvSpPr/>
          <p:nvPr/>
        </p:nvSpPr>
        <p:spPr>
          <a:xfrm>
            <a:off x="4746470" y="5133559"/>
            <a:ext cx="2535453" cy="1571933"/>
          </a:xfrm>
          <a:prstGeom prst="ellipse">
            <a:avLst/>
          </a:prstGeom>
          <a:noFill/>
          <a:ln w="76200">
            <a:solidFill>
              <a:srgbClr val="FE3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88"/>
          </a:p>
        </p:txBody>
      </p:sp>
    </p:spTree>
    <p:extLst>
      <p:ext uri="{BB962C8B-B14F-4D97-AF65-F5344CB8AC3E}">
        <p14:creationId xmlns:p14="http://schemas.microsoft.com/office/powerpoint/2010/main" val="3771376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CEF7D-73A5-48E9-9BB9-302777D6A176}"/>
              </a:ext>
            </a:extLst>
          </p:cNvPr>
          <p:cNvSpPr>
            <a:spLocks noGrp="1"/>
          </p:cNvSpPr>
          <p:nvPr>
            <p:ph type="title"/>
          </p:nvPr>
        </p:nvSpPr>
        <p:spPr>
          <a:xfrm>
            <a:off x="2662613" y="440797"/>
            <a:ext cx="8824389" cy="874059"/>
          </a:xfrm>
        </p:spPr>
        <p:txBody>
          <a:bodyPr>
            <a:noAutofit/>
          </a:bodyPr>
          <a:lstStyle/>
          <a:p>
            <a:r>
              <a:rPr lang="en-GB" sz="3530" dirty="0"/>
              <a:t>What is the largest amount of underspend I have come across in a single school? </a:t>
            </a:r>
          </a:p>
        </p:txBody>
      </p:sp>
      <p:pic>
        <p:nvPicPr>
          <p:cNvPr id="3" name="Picture 2">
            <a:extLst>
              <a:ext uri="{FF2B5EF4-FFF2-40B4-BE49-F238E27FC236}">
                <a16:creationId xmlns:a16="http://schemas.microsoft.com/office/drawing/2014/main" id="{3E0224A5-879F-4806-B6E2-881EAD62715B}"/>
              </a:ext>
            </a:extLst>
          </p:cNvPr>
          <p:cNvPicPr>
            <a:picLocks noChangeAspect="1"/>
          </p:cNvPicPr>
          <p:nvPr/>
        </p:nvPicPr>
        <p:blipFill>
          <a:blip r:embed="rId2"/>
          <a:stretch>
            <a:fillRect/>
          </a:stretch>
        </p:blipFill>
        <p:spPr>
          <a:xfrm>
            <a:off x="246530" y="1724441"/>
            <a:ext cx="3025588" cy="3409119"/>
          </a:xfrm>
          <a:prstGeom prst="rect">
            <a:avLst/>
          </a:prstGeom>
        </p:spPr>
      </p:pic>
      <p:pic>
        <p:nvPicPr>
          <p:cNvPr id="4" name="Picture 3">
            <a:extLst>
              <a:ext uri="{FF2B5EF4-FFF2-40B4-BE49-F238E27FC236}">
                <a16:creationId xmlns:a16="http://schemas.microsoft.com/office/drawing/2014/main" id="{CD4ED995-E239-44FF-BDC2-F060D9494ED6}"/>
              </a:ext>
            </a:extLst>
          </p:cNvPr>
          <p:cNvPicPr>
            <a:picLocks noChangeAspect="1"/>
          </p:cNvPicPr>
          <p:nvPr/>
        </p:nvPicPr>
        <p:blipFill>
          <a:blip r:embed="rId3"/>
          <a:stretch>
            <a:fillRect/>
          </a:stretch>
        </p:blipFill>
        <p:spPr>
          <a:xfrm>
            <a:off x="4898196" y="1393169"/>
            <a:ext cx="1949824" cy="3409119"/>
          </a:xfrm>
          <a:prstGeom prst="rect">
            <a:avLst/>
          </a:prstGeom>
        </p:spPr>
      </p:pic>
      <p:pic>
        <p:nvPicPr>
          <p:cNvPr id="5" name="Picture 4">
            <a:extLst>
              <a:ext uri="{FF2B5EF4-FFF2-40B4-BE49-F238E27FC236}">
                <a16:creationId xmlns:a16="http://schemas.microsoft.com/office/drawing/2014/main" id="{03F1F5CB-6DFD-49CB-B621-E97FC42FDA27}"/>
              </a:ext>
            </a:extLst>
          </p:cNvPr>
          <p:cNvPicPr>
            <a:picLocks noChangeAspect="1"/>
          </p:cNvPicPr>
          <p:nvPr/>
        </p:nvPicPr>
        <p:blipFill>
          <a:blip r:embed="rId4"/>
          <a:stretch>
            <a:fillRect/>
          </a:stretch>
        </p:blipFill>
        <p:spPr>
          <a:xfrm>
            <a:off x="8247529" y="1724441"/>
            <a:ext cx="2386853" cy="3318206"/>
          </a:xfrm>
          <a:prstGeom prst="rect">
            <a:avLst/>
          </a:prstGeom>
        </p:spPr>
      </p:pic>
      <p:sp>
        <p:nvSpPr>
          <p:cNvPr id="6" name="TextBox 5">
            <a:extLst>
              <a:ext uri="{FF2B5EF4-FFF2-40B4-BE49-F238E27FC236}">
                <a16:creationId xmlns:a16="http://schemas.microsoft.com/office/drawing/2014/main" id="{92399042-C506-4CAF-B747-85595F898ABD}"/>
              </a:ext>
            </a:extLst>
          </p:cNvPr>
          <p:cNvSpPr txBox="1"/>
          <p:nvPr/>
        </p:nvSpPr>
        <p:spPr>
          <a:xfrm>
            <a:off x="381000" y="5244353"/>
            <a:ext cx="3223397" cy="1395895"/>
          </a:xfrm>
          <a:prstGeom prst="rect">
            <a:avLst/>
          </a:prstGeom>
          <a:noFill/>
        </p:spPr>
        <p:txBody>
          <a:bodyPr wrap="square" rtlCol="0">
            <a:spAutoFit/>
          </a:bodyPr>
          <a:lstStyle/>
          <a:p>
            <a:r>
              <a:rPr lang="en-GB" sz="8471" dirty="0"/>
              <a:t>40k </a:t>
            </a:r>
          </a:p>
        </p:txBody>
      </p:sp>
      <p:sp>
        <p:nvSpPr>
          <p:cNvPr id="7" name="Rectangle 6">
            <a:extLst>
              <a:ext uri="{FF2B5EF4-FFF2-40B4-BE49-F238E27FC236}">
                <a16:creationId xmlns:a16="http://schemas.microsoft.com/office/drawing/2014/main" id="{DA6FE778-F2D3-4511-9B6D-B2450D5BACA8}"/>
              </a:ext>
            </a:extLst>
          </p:cNvPr>
          <p:cNvSpPr/>
          <p:nvPr/>
        </p:nvSpPr>
        <p:spPr>
          <a:xfrm>
            <a:off x="5955831" y="3266060"/>
            <a:ext cx="303288" cy="336695"/>
          </a:xfrm>
          <a:prstGeom prst="rect">
            <a:avLst/>
          </a:prstGeom>
        </p:spPr>
        <p:txBody>
          <a:bodyPr wrap="none">
            <a:spAutoFit/>
          </a:bodyPr>
          <a:lstStyle/>
          <a:p>
            <a:r>
              <a:rPr lang="en-GB" sz="1588" dirty="0"/>
              <a:t>A</a:t>
            </a:r>
          </a:p>
        </p:txBody>
      </p:sp>
      <p:sp>
        <p:nvSpPr>
          <p:cNvPr id="8" name="Rectangle 7">
            <a:extLst>
              <a:ext uri="{FF2B5EF4-FFF2-40B4-BE49-F238E27FC236}">
                <a16:creationId xmlns:a16="http://schemas.microsoft.com/office/drawing/2014/main" id="{FFA5EDB4-A73D-4180-B48C-7ADCEE99429D}"/>
              </a:ext>
            </a:extLst>
          </p:cNvPr>
          <p:cNvSpPr/>
          <p:nvPr/>
        </p:nvSpPr>
        <p:spPr>
          <a:xfrm>
            <a:off x="5019311" y="5211872"/>
            <a:ext cx="2882485" cy="1395895"/>
          </a:xfrm>
          <a:prstGeom prst="rect">
            <a:avLst/>
          </a:prstGeom>
        </p:spPr>
        <p:txBody>
          <a:bodyPr wrap="square">
            <a:spAutoFit/>
          </a:bodyPr>
          <a:lstStyle/>
          <a:p>
            <a:r>
              <a:rPr lang="en-GB" sz="8471" dirty="0"/>
              <a:t>20k</a:t>
            </a:r>
          </a:p>
        </p:txBody>
      </p:sp>
      <p:sp>
        <p:nvSpPr>
          <p:cNvPr id="9" name="Rectangle 8">
            <a:extLst>
              <a:ext uri="{FF2B5EF4-FFF2-40B4-BE49-F238E27FC236}">
                <a16:creationId xmlns:a16="http://schemas.microsoft.com/office/drawing/2014/main" id="{8EF5AD5C-9B1D-4ED2-9006-23349145B3E8}"/>
              </a:ext>
            </a:extLst>
          </p:cNvPr>
          <p:cNvSpPr/>
          <p:nvPr/>
        </p:nvSpPr>
        <p:spPr>
          <a:xfrm>
            <a:off x="8382000" y="5196293"/>
            <a:ext cx="2516936" cy="1395895"/>
          </a:xfrm>
          <a:prstGeom prst="rect">
            <a:avLst/>
          </a:prstGeom>
        </p:spPr>
        <p:txBody>
          <a:bodyPr wrap="square">
            <a:spAutoFit/>
          </a:bodyPr>
          <a:lstStyle/>
          <a:p>
            <a:r>
              <a:rPr lang="en-GB" sz="8471" dirty="0"/>
              <a:t>30k</a:t>
            </a:r>
          </a:p>
        </p:txBody>
      </p:sp>
      <p:sp>
        <p:nvSpPr>
          <p:cNvPr id="10" name="Oval 9">
            <a:extLst>
              <a:ext uri="{FF2B5EF4-FFF2-40B4-BE49-F238E27FC236}">
                <a16:creationId xmlns:a16="http://schemas.microsoft.com/office/drawing/2014/main" id="{F4BDADF0-FAED-4017-8C67-B61048FDACF8}"/>
              </a:ext>
            </a:extLst>
          </p:cNvPr>
          <p:cNvSpPr/>
          <p:nvPr/>
        </p:nvSpPr>
        <p:spPr>
          <a:xfrm>
            <a:off x="8048983" y="5133560"/>
            <a:ext cx="2535453" cy="1571933"/>
          </a:xfrm>
          <a:prstGeom prst="ellipse">
            <a:avLst/>
          </a:prstGeom>
          <a:noFill/>
          <a:ln w="76200">
            <a:solidFill>
              <a:srgbClr val="FE3F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588"/>
          </a:p>
        </p:txBody>
      </p:sp>
    </p:spTree>
    <p:extLst>
      <p:ext uri="{BB962C8B-B14F-4D97-AF65-F5344CB8AC3E}">
        <p14:creationId xmlns:p14="http://schemas.microsoft.com/office/powerpoint/2010/main" val="1118258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8CEF7D-73A5-48E9-9BB9-302777D6A176}"/>
              </a:ext>
            </a:extLst>
          </p:cNvPr>
          <p:cNvSpPr>
            <a:spLocks noGrp="1"/>
          </p:cNvSpPr>
          <p:nvPr>
            <p:ph type="title"/>
          </p:nvPr>
        </p:nvSpPr>
        <p:spPr>
          <a:xfrm>
            <a:off x="2602228" y="568766"/>
            <a:ext cx="8824389" cy="874059"/>
          </a:xfrm>
        </p:spPr>
        <p:txBody>
          <a:bodyPr>
            <a:noAutofit/>
          </a:bodyPr>
          <a:lstStyle/>
          <a:p>
            <a:r>
              <a:rPr lang="en-GB" sz="3530" dirty="0"/>
              <a:t>What is the worst example of expenditure I have seen ? </a:t>
            </a:r>
          </a:p>
        </p:txBody>
      </p:sp>
      <p:pic>
        <p:nvPicPr>
          <p:cNvPr id="3" name="Picture 2">
            <a:extLst>
              <a:ext uri="{FF2B5EF4-FFF2-40B4-BE49-F238E27FC236}">
                <a16:creationId xmlns:a16="http://schemas.microsoft.com/office/drawing/2014/main" id="{3E0224A5-879F-4806-B6E2-881EAD62715B}"/>
              </a:ext>
            </a:extLst>
          </p:cNvPr>
          <p:cNvPicPr>
            <a:picLocks noChangeAspect="1"/>
          </p:cNvPicPr>
          <p:nvPr/>
        </p:nvPicPr>
        <p:blipFill>
          <a:blip r:embed="rId2"/>
          <a:stretch>
            <a:fillRect/>
          </a:stretch>
        </p:blipFill>
        <p:spPr>
          <a:xfrm>
            <a:off x="246530" y="1724441"/>
            <a:ext cx="2581397" cy="2908621"/>
          </a:xfrm>
          <a:prstGeom prst="rect">
            <a:avLst/>
          </a:prstGeom>
        </p:spPr>
      </p:pic>
      <p:pic>
        <p:nvPicPr>
          <p:cNvPr id="4" name="Picture 3">
            <a:extLst>
              <a:ext uri="{FF2B5EF4-FFF2-40B4-BE49-F238E27FC236}">
                <a16:creationId xmlns:a16="http://schemas.microsoft.com/office/drawing/2014/main" id="{CD4ED995-E239-44FF-BDC2-F060D9494ED6}"/>
              </a:ext>
            </a:extLst>
          </p:cNvPr>
          <p:cNvPicPr>
            <a:picLocks noChangeAspect="1"/>
          </p:cNvPicPr>
          <p:nvPr/>
        </p:nvPicPr>
        <p:blipFill>
          <a:blip r:embed="rId3"/>
          <a:stretch>
            <a:fillRect/>
          </a:stretch>
        </p:blipFill>
        <p:spPr>
          <a:xfrm>
            <a:off x="4607031" y="1333384"/>
            <a:ext cx="1949824" cy="3409119"/>
          </a:xfrm>
          <a:prstGeom prst="rect">
            <a:avLst/>
          </a:prstGeom>
        </p:spPr>
      </p:pic>
      <p:pic>
        <p:nvPicPr>
          <p:cNvPr id="5" name="Picture 4">
            <a:extLst>
              <a:ext uri="{FF2B5EF4-FFF2-40B4-BE49-F238E27FC236}">
                <a16:creationId xmlns:a16="http://schemas.microsoft.com/office/drawing/2014/main" id="{03F1F5CB-6DFD-49CB-B621-E97FC42FDA27}"/>
              </a:ext>
            </a:extLst>
          </p:cNvPr>
          <p:cNvPicPr>
            <a:picLocks noChangeAspect="1"/>
          </p:cNvPicPr>
          <p:nvPr/>
        </p:nvPicPr>
        <p:blipFill>
          <a:blip r:embed="rId4"/>
          <a:stretch>
            <a:fillRect/>
          </a:stretch>
        </p:blipFill>
        <p:spPr>
          <a:xfrm>
            <a:off x="7987713" y="1442825"/>
            <a:ext cx="2156776" cy="2998352"/>
          </a:xfrm>
          <a:prstGeom prst="rect">
            <a:avLst/>
          </a:prstGeom>
        </p:spPr>
      </p:pic>
      <p:sp>
        <p:nvSpPr>
          <p:cNvPr id="6" name="TextBox 5">
            <a:extLst>
              <a:ext uri="{FF2B5EF4-FFF2-40B4-BE49-F238E27FC236}">
                <a16:creationId xmlns:a16="http://schemas.microsoft.com/office/drawing/2014/main" id="{92399042-C506-4CAF-B747-85595F898ABD}"/>
              </a:ext>
            </a:extLst>
          </p:cNvPr>
          <p:cNvSpPr txBox="1"/>
          <p:nvPr/>
        </p:nvSpPr>
        <p:spPr>
          <a:xfrm>
            <a:off x="148087" y="4914678"/>
            <a:ext cx="3641248" cy="1323439"/>
          </a:xfrm>
          <a:prstGeom prst="rect">
            <a:avLst/>
          </a:prstGeom>
          <a:noFill/>
        </p:spPr>
        <p:txBody>
          <a:bodyPr wrap="square" rtlCol="0">
            <a:spAutoFit/>
          </a:bodyPr>
          <a:lstStyle/>
          <a:p>
            <a:r>
              <a:rPr lang="en-GB" sz="4000" dirty="0"/>
              <a:t>Fix heating 15k </a:t>
            </a:r>
          </a:p>
        </p:txBody>
      </p:sp>
      <p:sp>
        <p:nvSpPr>
          <p:cNvPr id="8" name="Rectangle 7">
            <a:extLst>
              <a:ext uri="{FF2B5EF4-FFF2-40B4-BE49-F238E27FC236}">
                <a16:creationId xmlns:a16="http://schemas.microsoft.com/office/drawing/2014/main" id="{FFA5EDB4-A73D-4180-B48C-7ADCEE99429D}"/>
              </a:ext>
            </a:extLst>
          </p:cNvPr>
          <p:cNvSpPr/>
          <p:nvPr/>
        </p:nvSpPr>
        <p:spPr>
          <a:xfrm>
            <a:off x="3852622" y="4783846"/>
            <a:ext cx="3458641" cy="1323439"/>
          </a:xfrm>
          <a:prstGeom prst="rect">
            <a:avLst/>
          </a:prstGeom>
        </p:spPr>
        <p:txBody>
          <a:bodyPr wrap="square">
            <a:spAutoFit/>
          </a:bodyPr>
          <a:lstStyle/>
          <a:p>
            <a:r>
              <a:rPr lang="en-GB" sz="4000" dirty="0"/>
              <a:t>Unused DM track 10k</a:t>
            </a:r>
          </a:p>
        </p:txBody>
      </p:sp>
      <p:sp>
        <p:nvSpPr>
          <p:cNvPr id="9" name="Rectangle 8">
            <a:extLst>
              <a:ext uri="{FF2B5EF4-FFF2-40B4-BE49-F238E27FC236}">
                <a16:creationId xmlns:a16="http://schemas.microsoft.com/office/drawing/2014/main" id="{8EF5AD5C-9B1D-4ED2-9006-23349145B3E8}"/>
              </a:ext>
            </a:extLst>
          </p:cNvPr>
          <p:cNvSpPr/>
          <p:nvPr/>
        </p:nvSpPr>
        <p:spPr>
          <a:xfrm>
            <a:off x="8057598" y="4530406"/>
            <a:ext cx="2516936" cy="1077218"/>
          </a:xfrm>
          <a:prstGeom prst="rect">
            <a:avLst/>
          </a:prstGeom>
        </p:spPr>
        <p:txBody>
          <a:bodyPr wrap="square">
            <a:spAutoFit/>
          </a:bodyPr>
          <a:lstStyle/>
          <a:p>
            <a:r>
              <a:rPr lang="en-GB" sz="3200" dirty="0"/>
              <a:t>Coach</a:t>
            </a:r>
          </a:p>
          <a:p>
            <a:r>
              <a:rPr lang="en-GB" sz="3200" dirty="0"/>
              <a:t>Salary 18k</a:t>
            </a:r>
          </a:p>
        </p:txBody>
      </p:sp>
    </p:spTree>
    <p:extLst>
      <p:ext uri="{BB962C8B-B14F-4D97-AF65-F5344CB8AC3E}">
        <p14:creationId xmlns:p14="http://schemas.microsoft.com/office/powerpoint/2010/main" val="24830924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1CA4A5-C1C5-415E-82B1-51619300FB4A}"/>
              </a:ext>
            </a:extLst>
          </p:cNvPr>
          <p:cNvSpPr>
            <a:spLocks noGrp="1"/>
          </p:cNvSpPr>
          <p:nvPr>
            <p:ph type="title"/>
          </p:nvPr>
        </p:nvSpPr>
        <p:spPr>
          <a:xfrm>
            <a:off x="2499360" y="710407"/>
            <a:ext cx="9692640" cy="878523"/>
          </a:xfrm>
        </p:spPr>
        <p:txBody>
          <a:bodyPr>
            <a:normAutofit fontScale="90000"/>
          </a:bodyPr>
          <a:lstStyle/>
          <a:p>
            <a:pPr algn="ctr"/>
            <a:r>
              <a:rPr lang="en-GB" dirty="0"/>
              <a:t>How do we solve a problem like the PE &amp; Sport Premium?</a:t>
            </a:r>
          </a:p>
        </p:txBody>
      </p:sp>
      <p:sp>
        <p:nvSpPr>
          <p:cNvPr id="3" name="Content Placeholder 2">
            <a:extLst>
              <a:ext uri="{FF2B5EF4-FFF2-40B4-BE49-F238E27FC236}">
                <a16:creationId xmlns:a16="http://schemas.microsoft.com/office/drawing/2014/main" id="{A92CF222-AF61-4DBB-B54F-AE9892452787}"/>
              </a:ext>
            </a:extLst>
          </p:cNvPr>
          <p:cNvSpPr>
            <a:spLocks noGrp="1"/>
          </p:cNvSpPr>
          <p:nvPr>
            <p:ph idx="1"/>
          </p:nvPr>
        </p:nvSpPr>
        <p:spPr>
          <a:xfrm>
            <a:off x="430599" y="1693536"/>
            <a:ext cx="8595360" cy="4351337"/>
          </a:xfrm>
        </p:spPr>
        <p:txBody>
          <a:bodyPr>
            <a:normAutofit/>
          </a:bodyPr>
          <a:lstStyle/>
          <a:p>
            <a:r>
              <a:rPr lang="en-GB" sz="2400" dirty="0"/>
              <a:t>End of the year surplus leading to poor, short term decision making</a:t>
            </a:r>
          </a:p>
          <a:p>
            <a:r>
              <a:rPr lang="en-GB" sz="2400" dirty="0"/>
              <a:t>Large capital expenditures</a:t>
            </a:r>
          </a:p>
          <a:p>
            <a:r>
              <a:rPr lang="en-GB" sz="2400" dirty="0"/>
              <a:t>Undermining of PE leads – “I’ve no idea where it goes!”</a:t>
            </a:r>
          </a:p>
          <a:p>
            <a:r>
              <a:rPr lang="en-GB" sz="2400" dirty="0"/>
              <a:t>Funding of wider school staff </a:t>
            </a:r>
          </a:p>
          <a:p>
            <a:r>
              <a:rPr lang="en-GB" sz="2400" dirty="0"/>
              <a:t>Over spending in one KPI area</a:t>
            </a:r>
          </a:p>
          <a:p>
            <a:r>
              <a:rPr lang="en-GB" sz="2400" dirty="0"/>
              <a:t>Keeping to the status quo</a:t>
            </a:r>
          </a:p>
          <a:p>
            <a:r>
              <a:rPr lang="en-GB" sz="2400" dirty="0"/>
              <a:t>Unsustainable interventions</a:t>
            </a:r>
          </a:p>
        </p:txBody>
      </p:sp>
    </p:spTree>
    <p:extLst>
      <p:ext uri="{BB962C8B-B14F-4D97-AF65-F5344CB8AC3E}">
        <p14:creationId xmlns:p14="http://schemas.microsoft.com/office/powerpoint/2010/main" val="47956244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C4C8AB2-09D0-4BB8-BB1A-20B5EFB36D78}"/>
              </a:ext>
            </a:extLst>
          </p:cNvPr>
          <p:cNvPicPr>
            <a:picLocks noChangeAspect="1"/>
          </p:cNvPicPr>
          <p:nvPr/>
        </p:nvPicPr>
        <p:blipFill>
          <a:blip r:embed="rId2"/>
          <a:stretch>
            <a:fillRect/>
          </a:stretch>
        </p:blipFill>
        <p:spPr>
          <a:xfrm>
            <a:off x="0" y="1254751"/>
            <a:ext cx="12192000" cy="5361709"/>
          </a:xfrm>
          <a:prstGeom prst="rect">
            <a:avLst/>
          </a:prstGeom>
        </p:spPr>
      </p:pic>
      <p:sp>
        <p:nvSpPr>
          <p:cNvPr id="5" name="Title 1">
            <a:extLst>
              <a:ext uri="{FF2B5EF4-FFF2-40B4-BE49-F238E27FC236}">
                <a16:creationId xmlns:a16="http://schemas.microsoft.com/office/drawing/2014/main" id="{C06DBF24-0071-4024-865E-BB7D71260AED}"/>
              </a:ext>
            </a:extLst>
          </p:cNvPr>
          <p:cNvSpPr txBox="1">
            <a:spLocks/>
          </p:cNvSpPr>
          <p:nvPr/>
        </p:nvSpPr>
        <p:spPr>
          <a:xfrm>
            <a:off x="2902342" y="241540"/>
            <a:ext cx="9692640" cy="790920"/>
          </a:xfrm>
          <a:prstGeom prst="rect">
            <a:avLst/>
          </a:prstGeom>
        </p:spPr>
        <p:txBody>
          <a:bodyPr/>
          <a:lstStyle>
            <a:lvl1pPr algn="l" defTabSz="914377" rtl="0" eaLnBrk="1" latinLnBrk="0" hangingPunct="1">
              <a:lnSpc>
                <a:spcPct val="90000"/>
              </a:lnSpc>
              <a:spcBef>
                <a:spcPct val="0"/>
              </a:spcBef>
              <a:buNone/>
              <a:defRPr sz="4400" kern="1200" spc="-51" baseline="0">
                <a:solidFill>
                  <a:srgbClr val="008375"/>
                </a:solidFill>
                <a:latin typeface="Gill Sans MT" panose="020B0502020104020203" pitchFamily="34" charset="0"/>
                <a:ea typeface="+mj-ea"/>
                <a:cs typeface="+mj-cs"/>
              </a:defRPr>
            </a:lvl1pPr>
          </a:lstStyle>
          <a:p>
            <a:r>
              <a:rPr lang="en-GB" b="1" dirty="0"/>
              <a:t>CYP Active Lives</a:t>
            </a:r>
          </a:p>
          <a:p>
            <a:endParaRPr lang="en-GB" b="1" dirty="0"/>
          </a:p>
        </p:txBody>
      </p:sp>
    </p:spTree>
    <p:extLst>
      <p:ext uri="{BB962C8B-B14F-4D97-AF65-F5344CB8AC3E}">
        <p14:creationId xmlns:p14="http://schemas.microsoft.com/office/powerpoint/2010/main" val="95052438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86AF744-C722-4FD2-B6A9-033AD14A31C8}"/>
              </a:ext>
            </a:extLst>
          </p:cNvPr>
          <p:cNvPicPr>
            <a:picLocks noChangeAspect="1"/>
          </p:cNvPicPr>
          <p:nvPr/>
        </p:nvPicPr>
        <p:blipFill>
          <a:blip r:embed="rId2"/>
          <a:stretch>
            <a:fillRect/>
          </a:stretch>
        </p:blipFill>
        <p:spPr>
          <a:xfrm>
            <a:off x="377283" y="0"/>
            <a:ext cx="11629990" cy="6858000"/>
          </a:xfrm>
          <a:prstGeom prst="rect">
            <a:avLst/>
          </a:prstGeom>
        </p:spPr>
      </p:pic>
    </p:spTree>
    <p:extLst>
      <p:ext uri="{BB962C8B-B14F-4D97-AF65-F5344CB8AC3E}">
        <p14:creationId xmlns:p14="http://schemas.microsoft.com/office/powerpoint/2010/main" val="132928042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9"/>
          <p:cNvSpPr/>
          <p:nvPr/>
        </p:nvSpPr>
        <p:spPr>
          <a:xfrm rot="10800000">
            <a:off x="4970907" y="1605595"/>
            <a:ext cx="2844000" cy="2394794"/>
          </a:xfrm>
          <a:prstGeom prst="triangle">
            <a:avLst>
              <a:gd name="adj" fmla="val 50000"/>
            </a:avLst>
          </a:prstGeom>
          <a:solidFill>
            <a:srgbClr val="B6D7A8"/>
          </a:solidFill>
          <a:ln>
            <a:noFill/>
          </a:ln>
        </p:spPr>
        <p:txBody>
          <a:bodyPr spcFirstLastPara="1" wrap="square" lIns="121897" tIns="121897" rIns="121897" bIns="121897" anchor="ctr" anchorCtr="0">
            <a:noAutofit/>
          </a:bodyPr>
          <a:lstStyle/>
          <a:p>
            <a:pPr defTabSz="806867">
              <a:buSzPts val="2100"/>
            </a:pPr>
            <a:endParaRPr sz="1853"/>
          </a:p>
        </p:txBody>
      </p:sp>
      <p:sp>
        <p:nvSpPr>
          <p:cNvPr id="131" name="Google Shape;131;p19"/>
          <p:cNvSpPr/>
          <p:nvPr/>
        </p:nvSpPr>
        <p:spPr>
          <a:xfrm rot="-7214592">
            <a:off x="6129782" y="2226044"/>
            <a:ext cx="2804875" cy="2427873"/>
          </a:xfrm>
          <a:prstGeom prst="triangle">
            <a:avLst>
              <a:gd name="adj" fmla="val 50000"/>
            </a:avLst>
          </a:prstGeom>
          <a:solidFill>
            <a:srgbClr val="F9CB9C"/>
          </a:solidFill>
          <a:ln>
            <a:noFill/>
          </a:ln>
        </p:spPr>
        <p:txBody>
          <a:bodyPr spcFirstLastPara="1" wrap="square" lIns="121897" tIns="121897" rIns="121897" bIns="121897" anchor="ctr" anchorCtr="0">
            <a:noAutofit/>
          </a:bodyPr>
          <a:lstStyle/>
          <a:p>
            <a:pPr defTabSz="806867">
              <a:buSzPts val="2100"/>
            </a:pPr>
            <a:endParaRPr sz="1853"/>
          </a:p>
        </p:txBody>
      </p:sp>
      <p:sp>
        <p:nvSpPr>
          <p:cNvPr id="132" name="Google Shape;132;p19"/>
          <p:cNvSpPr/>
          <p:nvPr/>
        </p:nvSpPr>
        <p:spPr>
          <a:xfrm rot="10800000">
            <a:off x="6499286" y="4217704"/>
            <a:ext cx="2844000" cy="2394794"/>
          </a:xfrm>
          <a:prstGeom prst="triangle">
            <a:avLst>
              <a:gd name="adj" fmla="val 50000"/>
            </a:avLst>
          </a:prstGeom>
          <a:solidFill>
            <a:srgbClr val="B4A7D6"/>
          </a:solidFill>
          <a:ln>
            <a:noFill/>
          </a:ln>
        </p:spPr>
        <p:txBody>
          <a:bodyPr spcFirstLastPara="1" wrap="square" lIns="121897" tIns="121897" rIns="121897" bIns="121897" anchor="ctr" anchorCtr="0">
            <a:noAutofit/>
          </a:bodyPr>
          <a:lstStyle/>
          <a:p>
            <a:pPr defTabSz="806867">
              <a:buSzPts val="2100"/>
            </a:pPr>
            <a:endParaRPr sz="1853"/>
          </a:p>
        </p:txBody>
      </p:sp>
      <p:sp>
        <p:nvSpPr>
          <p:cNvPr id="133" name="Google Shape;133;p19"/>
          <p:cNvSpPr/>
          <p:nvPr/>
        </p:nvSpPr>
        <p:spPr>
          <a:xfrm rot="-7241861">
            <a:off x="3161353" y="2229231"/>
            <a:ext cx="2805681" cy="2427794"/>
          </a:xfrm>
          <a:prstGeom prst="triangle">
            <a:avLst>
              <a:gd name="adj" fmla="val 50000"/>
            </a:avLst>
          </a:prstGeom>
          <a:solidFill>
            <a:srgbClr val="FFE599"/>
          </a:solidFill>
          <a:ln>
            <a:noFill/>
          </a:ln>
        </p:spPr>
        <p:txBody>
          <a:bodyPr spcFirstLastPara="1" wrap="square" lIns="121897" tIns="121897" rIns="121897" bIns="121897" anchor="ctr" anchorCtr="0">
            <a:noAutofit/>
          </a:bodyPr>
          <a:lstStyle/>
          <a:p>
            <a:pPr defTabSz="806867">
              <a:buSzPts val="2100"/>
            </a:pPr>
            <a:endParaRPr sz="1853"/>
          </a:p>
        </p:txBody>
      </p:sp>
      <p:sp>
        <p:nvSpPr>
          <p:cNvPr id="134" name="Google Shape;134;p19"/>
          <p:cNvSpPr/>
          <p:nvPr/>
        </p:nvSpPr>
        <p:spPr>
          <a:xfrm>
            <a:off x="4993620" y="4217868"/>
            <a:ext cx="2844000" cy="2394794"/>
          </a:xfrm>
          <a:prstGeom prst="triangle">
            <a:avLst>
              <a:gd name="adj" fmla="val 50000"/>
            </a:avLst>
          </a:prstGeom>
          <a:solidFill>
            <a:srgbClr val="A4C2F4"/>
          </a:solidFill>
          <a:ln>
            <a:noFill/>
          </a:ln>
        </p:spPr>
        <p:txBody>
          <a:bodyPr spcFirstLastPara="1" wrap="square" lIns="121897" tIns="121897" rIns="121897" bIns="121897" anchor="ctr" anchorCtr="0">
            <a:noAutofit/>
          </a:bodyPr>
          <a:lstStyle/>
          <a:p>
            <a:pPr defTabSz="806867">
              <a:buSzPts val="2100"/>
            </a:pPr>
            <a:endParaRPr sz="1853"/>
          </a:p>
        </p:txBody>
      </p:sp>
      <p:sp>
        <p:nvSpPr>
          <p:cNvPr id="135" name="Google Shape;135;p19"/>
          <p:cNvSpPr/>
          <p:nvPr/>
        </p:nvSpPr>
        <p:spPr>
          <a:xfrm rot="10800000">
            <a:off x="3501172" y="4217704"/>
            <a:ext cx="2844000" cy="2394794"/>
          </a:xfrm>
          <a:prstGeom prst="triangle">
            <a:avLst>
              <a:gd name="adj" fmla="val 50000"/>
            </a:avLst>
          </a:prstGeom>
          <a:solidFill>
            <a:srgbClr val="D5A6BD"/>
          </a:solidFill>
          <a:ln>
            <a:noFill/>
          </a:ln>
        </p:spPr>
        <p:txBody>
          <a:bodyPr spcFirstLastPara="1" wrap="square" lIns="121897" tIns="121897" rIns="121897" bIns="121897" anchor="ctr" anchorCtr="0">
            <a:noAutofit/>
          </a:bodyPr>
          <a:lstStyle/>
          <a:p>
            <a:pPr defTabSz="806867">
              <a:buSzPts val="2100"/>
            </a:pPr>
            <a:endParaRPr sz="1853"/>
          </a:p>
        </p:txBody>
      </p:sp>
      <p:sp>
        <p:nvSpPr>
          <p:cNvPr id="136" name="Google Shape;136;p19"/>
          <p:cNvSpPr txBox="1"/>
          <p:nvPr/>
        </p:nvSpPr>
        <p:spPr>
          <a:xfrm rot="1322">
            <a:off x="3890640" y="4565632"/>
            <a:ext cx="2065235" cy="448676"/>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Socialisation</a:t>
            </a:r>
            <a:endParaRPr sz="1853">
              <a:latin typeface="Roboto"/>
              <a:ea typeface="Roboto"/>
              <a:cs typeface="Roboto"/>
              <a:sym typeface="Roboto"/>
            </a:endParaRPr>
          </a:p>
        </p:txBody>
      </p:sp>
      <p:sp>
        <p:nvSpPr>
          <p:cNvPr id="137" name="Google Shape;137;p19"/>
          <p:cNvSpPr txBox="1"/>
          <p:nvPr/>
        </p:nvSpPr>
        <p:spPr>
          <a:xfrm>
            <a:off x="5216586" y="5601446"/>
            <a:ext cx="2541176" cy="683206"/>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dirty="0">
                <a:latin typeface="Roboto"/>
                <a:ea typeface="Roboto"/>
                <a:cs typeface="Roboto"/>
                <a:sym typeface="Roboto"/>
              </a:rPr>
              <a:t>Passion</a:t>
            </a:r>
            <a:endParaRPr sz="1853" dirty="0">
              <a:latin typeface="Roboto"/>
              <a:ea typeface="Roboto"/>
              <a:cs typeface="Roboto"/>
              <a:sym typeface="Roboto"/>
            </a:endParaRPr>
          </a:p>
          <a:p>
            <a:pPr algn="ctr" defTabSz="806867">
              <a:buSzPts val="2100"/>
            </a:pPr>
            <a:r>
              <a:rPr lang="en-GB" sz="1853" dirty="0">
                <a:latin typeface="Roboto"/>
                <a:ea typeface="Roboto"/>
                <a:cs typeface="Roboto"/>
                <a:sym typeface="Roboto"/>
              </a:rPr>
              <a:t>Fun</a:t>
            </a:r>
            <a:endParaRPr sz="1853" dirty="0">
              <a:latin typeface="Roboto"/>
              <a:ea typeface="Roboto"/>
              <a:cs typeface="Roboto"/>
              <a:sym typeface="Roboto"/>
            </a:endParaRPr>
          </a:p>
        </p:txBody>
      </p:sp>
      <p:sp>
        <p:nvSpPr>
          <p:cNvPr id="138" name="Google Shape;138;p19"/>
          <p:cNvSpPr txBox="1"/>
          <p:nvPr/>
        </p:nvSpPr>
        <p:spPr>
          <a:xfrm rot="-1628">
            <a:off x="7083234" y="4421493"/>
            <a:ext cx="1676382" cy="602735"/>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Cognitive</a:t>
            </a:r>
            <a:endParaRPr sz="1853">
              <a:latin typeface="Roboto"/>
              <a:ea typeface="Roboto"/>
              <a:cs typeface="Roboto"/>
              <a:sym typeface="Roboto"/>
            </a:endParaRPr>
          </a:p>
          <a:p>
            <a:pPr algn="ctr" defTabSz="806867">
              <a:buSzPts val="2100"/>
            </a:pPr>
            <a:r>
              <a:rPr lang="en-GB" sz="1853">
                <a:latin typeface="Roboto"/>
                <a:ea typeface="Roboto"/>
                <a:cs typeface="Roboto"/>
                <a:sym typeface="Roboto"/>
              </a:rPr>
              <a:t>challenge</a:t>
            </a:r>
            <a:endParaRPr sz="1853">
              <a:latin typeface="Roboto"/>
              <a:ea typeface="Roboto"/>
              <a:cs typeface="Roboto"/>
              <a:sym typeface="Roboto"/>
            </a:endParaRPr>
          </a:p>
        </p:txBody>
      </p:sp>
      <p:sp>
        <p:nvSpPr>
          <p:cNvPr id="139" name="Google Shape;139;p19"/>
          <p:cNvSpPr txBox="1"/>
          <p:nvPr/>
        </p:nvSpPr>
        <p:spPr>
          <a:xfrm>
            <a:off x="5298632" y="1818033"/>
            <a:ext cx="2233588" cy="683206"/>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Minutes of Moderate-to-</a:t>
            </a:r>
            <a:endParaRPr sz="1853">
              <a:latin typeface="Roboto"/>
              <a:ea typeface="Roboto"/>
              <a:cs typeface="Roboto"/>
              <a:sym typeface="Roboto"/>
            </a:endParaRPr>
          </a:p>
          <a:p>
            <a:pPr algn="ctr" defTabSz="806867">
              <a:buSzPts val="2100"/>
            </a:pPr>
            <a:r>
              <a:rPr lang="en-GB" sz="1853">
                <a:latin typeface="Roboto"/>
                <a:ea typeface="Roboto"/>
                <a:cs typeface="Roboto"/>
                <a:sym typeface="Roboto"/>
              </a:rPr>
              <a:t>vigorous </a:t>
            </a:r>
            <a:endParaRPr sz="1853">
              <a:latin typeface="Roboto"/>
              <a:ea typeface="Roboto"/>
              <a:cs typeface="Roboto"/>
              <a:sym typeface="Roboto"/>
            </a:endParaRPr>
          </a:p>
          <a:p>
            <a:pPr algn="ctr" defTabSz="806867">
              <a:buSzPts val="2100"/>
            </a:pPr>
            <a:r>
              <a:rPr lang="en-GB" sz="1853">
                <a:latin typeface="Roboto"/>
                <a:ea typeface="Roboto"/>
                <a:cs typeface="Roboto"/>
                <a:sym typeface="Roboto"/>
              </a:rPr>
              <a:t>PA</a:t>
            </a:r>
            <a:endParaRPr sz="1853">
              <a:latin typeface="Roboto"/>
              <a:ea typeface="Roboto"/>
              <a:cs typeface="Roboto"/>
              <a:sym typeface="Roboto"/>
            </a:endParaRPr>
          </a:p>
        </p:txBody>
      </p:sp>
      <p:sp>
        <p:nvSpPr>
          <p:cNvPr id="140" name="Google Shape;140;p19"/>
          <p:cNvSpPr txBox="1"/>
          <p:nvPr/>
        </p:nvSpPr>
        <p:spPr>
          <a:xfrm rot="1628">
            <a:off x="3938293" y="3281023"/>
            <a:ext cx="1676382" cy="504529"/>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Fitness</a:t>
            </a:r>
            <a:endParaRPr sz="1853">
              <a:latin typeface="Roboto"/>
              <a:ea typeface="Roboto"/>
              <a:cs typeface="Roboto"/>
              <a:sym typeface="Roboto"/>
            </a:endParaRPr>
          </a:p>
        </p:txBody>
      </p:sp>
      <p:sp>
        <p:nvSpPr>
          <p:cNvPr id="141" name="Google Shape;141;p19"/>
          <p:cNvSpPr txBox="1"/>
          <p:nvPr/>
        </p:nvSpPr>
        <p:spPr>
          <a:xfrm rot="-1074">
            <a:off x="6713855" y="3089810"/>
            <a:ext cx="2541176" cy="621529"/>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Fundamental </a:t>
            </a:r>
            <a:endParaRPr sz="1853">
              <a:latin typeface="Roboto"/>
              <a:ea typeface="Roboto"/>
              <a:cs typeface="Roboto"/>
              <a:sym typeface="Roboto"/>
            </a:endParaRPr>
          </a:p>
          <a:p>
            <a:pPr algn="ctr" defTabSz="806867">
              <a:buSzPts val="2100"/>
            </a:pPr>
            <a:r>
              <a:rPr lang="en-GB" sz="1853">
                <a:latin typeface="Roboto"/>
                <a:ea typeface="Roboto"/>
                <a:cs typeface="Roboto"/>
                <a:sym typeface="Roboto"/>
              </a:rPr>
              <a:t>Movement Skills</a:t>
            </a:r>
            <a:endParaRPr sz="1853">
              <a:latin typeface="Roboto"/>
              <a:ea typeface="Roboto"/>
              <a:cs typeface="Roboto"/>
              <a:sym typeface="Roboto"/>
            </a:endParaRPr>
          </a:p>
        </p:txBody>
      </p:sp>
      <p:sp>
        <p:nvSpPr>
          <p:cNvPr id="142" name="Google Shape;142;p19"/>
          <p:cNvSpPr txBox="1"/>
          <p:nvPr/>
        </p:nvSpPr>
        <p:spPr>
          <a:xfrm>
            <a:off x="1547184" y="5398433"/>
            <a:ext cx="2544353" cy="531265"/>
          </a:xfrm>
          <a:prstGeom prst="rect">
            <a:avLst/>
          </a:prstGeom>
          <a:noFill/>
          <a:ln>
            <a:noFill/>
          </a:ln>
        </p:spPr>
        <p:txBody>
          <a:bodyPr spcFirstLastPara="1" wrap="square" lIns="121897" tIns="121897" rIns="121897" bIns="121897" anchor="t" anchorCtr="0">
            <a:noAutofit/>
          </a:bodyPr>
          <a:lstStyle/>
          <a:p>
            <a:pPr defTabSz="806867">
              <a:buSzPts val="3600"/>
            </a:pPr>
            <a:r>
              <a:rPr lang="en-GB" sz="3177">
                <a:latin typeface="Roboto"/>
                <a:ea typeface="Roboto"/>
                <a:cs typeface="Roboto"/>
                <a:sym typeface="Roboto"/>
              </a:rPr>
              <a:t>Motivation </a:t>
            </a:r>
            <a:endParaRPr sz="3177">
              <a:latin typeface="Roboto"/>
              <a:ea typeface="Roboto"/>
              <a:cs typeface="Roboto"/>
              <a:sym typeface="Roboto"/>
            </a:endParaRPr>
          </a:p>
        </p:txBody>
      </p:sp>
      <p:sp>
        <p:nvSpPr>
          <p:cNvPr id="143" name="Google Shape;143;p19"/>
          <p:cNvSpPr txBox="1"/>
          <p:nvPr/>
        </p:nvSpPr>
        <p:spPr>
          <a:xfrm>
            <a:off x="1547200" y="2360933"/>
            <a:ext cx="2139088" cy="531265"/>
          </a:xfrm>
          <a:prstGeom prst="rect">
            <a:avLst/>
          </a:prstGeom>
          <a:noFill/>
          <a:ln>
            <a:noFill/>
          </a:ln>
        </p:spPr>
        <p:txBody>
          <a:bodyPr spcFirstLastPara="1" wrap="square" lIns="121897" tIns="121897" rIns="121897" bIns="121897" anchor="t" anchorCtr="0">
            <a:noAutofit/>
          </a:bodyPr>
          <a:lstStyle/>
          <a:p>
            <a:pPr defTabSz="806867">
              <a:buSzPts val="3600"/>
            </a:pPr>
            <a:r>
              <a:rPr lang="en-GB" sz="3177">
                <a:latin typeface="Roboto"/>
                <a:ea typeface="Roboto"/>
                <a:cs typeface="Roboto"/>
                <a:sym typeface="Roboto"/>
              </a:rPr>
              <a:t>byproduct </a:t>
            </a:r>
            <a:endParaRPr sz="3177">
              <a:latin typeface="Roboto"/>
              <a:ea typeface="Roboto"/>
              <a:cs typeface="Roboto"/>
              <a:sym typeface="Roboto"/>
            </a:endParaRPr>
          </a:p>
        </p:txBody>
      </p:sp>
      <p:cxnSp>
        <p:nvCxnSpPr>
          <p:cNvPr id="144" name="Google Shape;144;p19"/>
          <p:cNvCxnSpPr/>
          <p:nvPr/>
        </p:nvCxnSpPr>
        <p:spPr>
          <a:xfrm>
            <a:off x="870959" y="4132131"/>
            <a:ext cx="11481088" cy="0"/>
          </a:xfrm>
          <a:prstGeom prst="straightConnector1">
            <a:avLst/>
          </a:prstGeom>
          <a:noFill/>
          <a:ln w="28575" cap="flat" cmpd="sng">
            <a:solidFill>
              <a:schemeClr val="dk2"/>
            </a:solidFill>
            <a:prstDash val="dash"/>
            <a:round/>
            <a:headEnd type="none" w="sm" len="sm"/>
            <a:tailEnd type="none" w="sm" len="sm"/>
          </a:ln>
        </p:spPr>
      </p:cxnSp>
      <p:sp>
        <p:nvSpPr>
          <p:cNvPr id="145" name="Google Shape;145;p19"/>
          <p:cNvSpPr txBox="1">
            <a:spLocks noGrp="1"/>
          </p:cNvSpPr>
          <p:nvPr>
            <p:ph type="title"/>
          </p:nvPr>
        </p:nvSpPr>
        <p:spPr>
          <a:xfrm>
            <a:off x="3111366" y="258061"/>
            <a:ext cx="8841706" cy="988604"/>
          </a:xfrm>
          <a:prstGeom prst="rect">
            <a:avLst/>
          </a:prstGeom>
        </p:spPr>
        <p:txBody>
          <a:bodyPr spcFirstLastPara="1" wrap="square" lIns="0" tIns="0" rIns="0" bIns="0" anchor="t" anchorCtr="0">
            <a:spAutoFit/>
          </a:bodyPr>
          <a:lstStyle/>
          <a:p>
            <a:r>
              <a:rPr lang="en-GB" dirty="0"/>
              <a:t>Systems around children’s needs </a:t>
            </a:r>
            <a:endParaRPr dirty="0"/>
          </a:p>
          <a:p>
            <a:r>
              <a:rPr lang="en-GB" dirty="0"/>
              <a:t>NOT policy outcomes</a:t>
            </a:r>
            <a:endParaRPr dirty="0"/>
          </a:p>
        </p:txBody>
      </p:sp>
    </p:spTree>
    <p:extLst>
      <p:ext uri="{BB962C8B-B14F-4D97-AF65-F5344CB8AC3E}">
        <p14:creationId xmlns:p14="http://schemas.microsoft.com/office/powerpoint/2010/main" val="13538312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fade">
                                      <p:cBhvr>
                                        <p:cTn id="7" dur="1000"/>
                                        <p:tgtEl>
                                          <p:spTgt spid="135"/>
                                        </p:tgtEl>
                                      </p:cBhvr>
                                    </p:animEffect>
                                  </p:childTnLst>
                                </p:cTn>
                              </p:par>
                              <p:par>
                                <p:cTn id="8" presetID="10" presetClass="entr" presetSubtype="0" fill="hold" nodeType="withEffect">
                                  <p:stCondLst>
                                    <p:cond delay="0"/>
                                  </p:stCondLst>
                                  <p:childTnLst>
                                    <p:set>
                                      <p:cBhvr>
                                        <p:cTn id="9" dur="1" fill="hold">
                                          <p:stCondLst>
                                            <p:cond delay="0"/>
                                          </p:stCondLst>
                                        </p:cTn>
                                        <p:tgtEl>
                                          <p:spTgt spid="136"/>
                                        </p:tgtEl>
                                        <p:attrNameLst>
                                          <p:attrName>style.visibility</p:attrName>
                                        </p:attrNameLst>
                                      </p:cBhvr>
                                      <p:to>
                                        <p:strVal val="visible"/>
                                      </p:to>
                                    </p:set>
                                    <p:animEffect transition="in" filter="fade">
                                      <p:cBhvr>
                                        <p:cTn id="10" dur="1000"/>
                                        <p:tgtEl>
                                          <p:spTgt spid="136"/>
                                        </p:tgtEl>
                                      </p:cBhvr>
                                    </p:animEffect>
                                  </p:childTnLst>
                                </p:cTn>
                              </p:par>
                              <p:par>
                                <p:cTn id="11" presetID="10" presetClass="entr" presetSubtype="0" fill="hold" nodeType="withEffect">
                                  <p:stCondLst>
                                    <p:cond delay="0"/>
                                  </p:stCondLst>
                                  <p:childTnLst>
                                    <p:set>
                                      <p:cBhvr>
                                        <p:cTn id="12" dur="1" fill="hold">
                                          <p:stCondLst>
                                            <p:cond delay="0"/>
                                          </p:stCondLst>
                                        </p:cTn>
                                        <p:tgtEl>
                                          <p:spTgt spid="138"/>
                                        </p:tgtEl>
                                        <p:attrNameLst>
                                          <p:attrName>style.visibility</p:attrName>
                                        </p:attrNameLst>
                                      </p:cBhvr>
                                      <p:to>
                                        <p:strVal val="visible"/>
                                      </p:to>
                                    </p:set>
                                    <p:animEffect transition="in" filter="fade">
                                      <p:cBhvr>
                                        <p:cTn id="13" dur="1000"/>
                                        <p:tgtEl>
                                          <p:spTgt spid="138"/>
                                        </p:tgtEl>
                                      </p:cBhvr>
                                    </p:animEffect>
                                  </p:childTnLst>
                                </p:cTn>
                              </p:par>
                              <p:par>
                                <p:cTn id="14" presetID="10" presetClass="entr" presetSubtype="0" fill="hold" nodeType="withEffect">
                                  <p:stCondLst>
                                    <p:cond delay="0"/>
                                  </p:stCondLst>
                                  <p:childTnLst>
                                    <p:set>
                                      <p:cBhvr>
                                        <p:cTn id="15" dur="1" fill="hold">
                                          <p:stCondLst>
                                            <p:cond delay="0"/>
                                          </p:stCondLst>
                                        </p:cTn>
                                        <p:tgtEl>
                                          <p:spTgt spid="132"/>
                                        </p:tgtEl>
                                        <p:attrNameLst>
                                          <p:attrName>style.visibility</p:attrName>
                                        </p:attrNameLst>
                                      </p:cBhvr>
                                      <p:to>
                                        <p:strVal val="visible"/>
                                      </p:to>
                                    </p:set>
                                    <p:animEffect transition="in" filter="fade">
                                      <p:cBhvr>
                                        <p:cTn id="16" dur="1000"/>
                                        <p:tgtEl>
                                          <p:spTgt spid="13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33"/>
                                        </p:tgtEl>
                                        <p:attrNameLst>
                                          <p:attrName>style.visibility</p:attrName>
                                        </p:attrNameLst>
                                      </p:cBhvr>
                                      <p:to>
                                        <p:strVal val="visible"/>
                                      </p:to>
                                    </p:set>
                                    <p:animEffect transition="in" filter="fade">
                                      <p:cBhvr>
                                        <p:cTn id="21" dur="1000"/>
                                        <p:tgtEl>
                                          <p:spTgt spid="133"/>
                                        </p:tgtEl>
                                      </p:cBhvr>
                                    </p:animEffect>
                                  </p:childTnLst>
                                </p:cTn>
                              </p:par>
                              <p:par>
                                <p:cTn id="22" presetID="10" presetClass="entr" presetSubtype="0" fill="hold" nodeType="withEffect">
                                  <p:stCondLst>
                                    <p:cond delay="0"/>
                                  </p:stCondLst>
                                  <p:childTnLst>
                                    <p:set>
                                      <p:cBhvr>
                                        <p:cTn id="23" dur="1" fill="hold">
                                          <p:stCondLst>
                                            <p:cond delay="0"/>
                                          </p:stCondLst>
                                        </p:cTn>
                                        <p:tgtEl>
                                          <p:spTgt spid="140"/>
                                        </p:tgtEl>
                                        <p:attrNameLst>
                                          <p:attrName>style.visibility</p:attrName>
                                        </p:attrNameLst>
                                      </p:cBhvr>
                                      <p:to>
                                        <p:strVal val="visible"/>
                                      </p:to>
                                    </p:set>
                                    <p:animEffect transition="in" filter="fade">
                                      <p:cBhvr>
                                        <p:cTn id="24" dur="1000"/>
                                        <p:tgtEl>
                                          <p:spTgt spid="140"/>
                                        </p:tgtEl>
                                      </p:cBhvr>
                                    </p:animEffect>
                                  </p:childTnLst>
                                </p:cTn>
                              </p:par>
                              <p:par>
                                <p:cTn id="25" presetID="10" presetClass="entr" presetSubtype="0" fill="hold" nodeType="withEffect">
                                  <p:stCondLst>
                                    <p:cond delay="0"/>
                                  </p:stCondLst>
                                  <p:childTnLst>
                                    <p:set>
                                      <p:cBhvr>
                                        <p:cTn id="26" dur="1" fill="hold">
                                          <p:stCondLst>
                                            <p:cond delay="0"/>
                                          </p:stCondLst>
                                        </p:cTn>
                                        <p:tgtEl>
                                          <p:spTgt spid="141"/>
                                        </p:tgtEl>
                                        <p:attrNameLst>
                                          <p:attrName>style.visibility</p:attrName>
                                        </p:attrNameLst>
                                      </p:cBhvr>
                                      <p:to>
                                        <p:strVal val="visible"/>
                                      </p:to>
                                    </p:set>
                                    <p:animEffect transition="in" filter="fade">
                                      <p:cBhvr>
                                        <p:cTn id="27" dur="1000"/>
                                        <p:tgtEl>
                                          <p:spTgt spid="141"/>
                                        </p:tgtEl>
                                      </p:cBhvr>
                                    </p:animEffect>
                                  </p:childTnLst>
                                </p:cTn>
                              </p:par>
                              <p:par>
                                <p:cTn id="28" presetID="10" presetClass="entr" presetSubtype="0" fill="hold" nodeType="withEffect">
                                  <p:stCondLst>
                                    <p:cond delay="0"/>
                                  </p:stCondLst>
                                  <p:childTnLst>
                                    <p:set>
                                      <p:cBhvr>
                                        <p:cTn id="29" dur="1" fill="hold">
                                          <p:stCondLst>
                                            <p:cond delay="0"/>
                                          </p:stCondLst>
                                        </p:cTn>
                                        <p:tgtEl>
                                          <p:spTgt spid="131"/>
                                        </p:tgtEl>
                                        <p:attrNameLst>
                                          <p:attrName>style.visibility</p:attrName>
                                        </p:attrNameLst>
                                      </p:cBhvr>
                                      <p:to>
                                        <p:strVal val="visible"/>
                                      </p:to>
                                    </p:set>
                                    <p:animEffect transition="in" filter="fade">
                                      <p:cBhvr>
                                        <p:cTn id="30" dur="1000"/>
                                        <p:tgtEl>
                                          <p:spTgt spid="13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9"/>
                                        </p:tgtEl>
                                        <p:attrNameLst>
                                          <p:attrName>style.visibility</p:attrName>
                                        </p:attrNameLst>
                                      </p:cBhvr>
                                      <p:to>
                                        <p:strVal val="visible"/>
                                      </p:to>
                                    </p:set>
                                    <p:animEffect transition="in" filter="fade">
                                      <p:cBhvr>
                                        <p:cTn id="35" dur="1000"/>
                                        <p:tgtEl>
                                          <p:spTgt spid="139"/>
                                        </p:tgtEl>
                                      </p:cBhvr>
                                    </p:animEffect>
                                  </p:childTnLst>
                                </p:cTn>
                              </p:par>
                              <p:par>
                                <p:cTn id="36" presetID="10" presetClass="entr" presetSubtype="0" fill="hold" nodeType="withEffect">
                                  <p:stCondLst>
                                    <p:cond delay="0"/>
                                  </p:stCondLst>
                                  <p:childTnLst>
                                    <p:set>
                                      <p:cBhvr>
                                        <p:cTn id="37" dur="1" fill="hold">
                                          <p:stCondLst>
                                            <p:cond delay="0"/>
                                          </p:stCondLst>
                                        </p:cTn>
                                        <p:tgtEl>
                                          <p:spTgt spid="130"/>
                                        </p:tgtEl>
                                        <p:attrNameLst>
                                          <p:attrName>style.visibility</p:attrName>
                                        </p:attrNameLst>
                                      </p:cBhvr>
                                      <p:to>
                                        <p:strVal val="visible"/>
                                      </p:to>
                                    </p:set>
                                    <p:animEffect transition="in" filter="fade">
                                      <p:cBhvr>
                                        <p:cTn id="38" dur="1000"/>
                                        <p:tgtEl>
                                          <p:spTgt spid="13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42"/>
                                        </p:tgtEl>
                                        <p:attrNameLst>
                                          <p:attrName>style.visibility</p:attrName>
                                        </p:attrNameLst>
                                      </p:cBhvr>
                                      <p:to>
                                        <p:strVal val="visible"/>
                                      </p:to>
                                    </p:set>
                                    <p:animEffect transition="in" filter="fade">
                                      <p:cBhvr>
                                        <p:cTn id="43" dur="1000"/>
                                        <p:tgtEl>
                                          <p:spTgt spid="142"/>
                                        </p:tgtEl>
                                      </p:cBhvr>
                                    </p:animEffect>
                                  </p:childTnLst>
                                </p:cTn>
                              </p:par>
                              <p:par>
                                <p:cTn id="44" presetID="10" presetClass="entr" presetSubtype="0" fill="hold" nodeType="withEffect">
                                  <p:stCondLst>
                                    <p:cond delay="0"/>
                                  </p:stCondLst>
                                  <p:childTnLst>
                                    <p:set>
                                      <p:cBhvr>
                                        <p:cTn id="45" dur="1" fill="hold">
                                          <p:stCondLst>
                                            <p:cond delay="0"/>
                                          </p:stCondLst>
                                        </p:cTn>
                                        <p:tgtEl>
                                          <p:spTgt spid="143"/>
                                        </p:tgtEl>
                                        <p:attrNameLst>
                                          <p:attrName>style.visibility</p:attrName>
                                        </p:attrNameLst>
                                      </p:cBhvr>
                                      <p:to>
                                        <p:strVal val="visible"/>
                                      </p:to>
                                    </p:set>
                                    <p:animEffect transition="in" filter="fade">
                                      <p:cBhvr>
                                        <p:cTn id="46" dur="1000"/>
                                        <p:tgtEl>
                                          <p:spTgt spid="143"/>
                                        </p:tgtEl>
                                      </p:cBhvr>
                                    </p:animEffect>
                                  </p:childTnLst>
                                </p:cTn>
                              </p:par>
                              <p:par>
                                <p:cTn id="47" presetID="10" presetClass="entr" presetSubtype="0" fill="hold" nodeType="withEffect">
                                  <p:stCondLst>
                                    <p:cond delay="0"/>
                                  </p:stCondLst>
                                  <p:childTnLst>
                                    <p:set>
                                      <p:cBhvr>
                                        <p:cTn id="48" dur="1" fill="hold">
                                          <p:stCondLst>
                                            <p:cond delay="0"/>
                                          </p:stCondLst>
                                        </p:cTn>
                                        <p:tgtEl>
                                          <p:spTgt spid="144"/>
                                        </p:tgtEl>
                                        <p:attrNameLst>
                                          <p:attrName>style.visibility</p:attrName>
                                        </p:attrNameLst>
                                      </p:cBhvr>
                                      <p:to>
                                        <p:strVal val="visible"/>
                                      </p:to>
                                    </p:set>
                                    <p:animEffect transition="in" filter="fade">
                                      <p:cBhvr>
                                        <p:cTn id="49" dur="10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6" descr="leaky bucket - The Tutor Report"/>
          <p:cNvPicPr preferRelativeResize="0"/>
          <p:nvPr/>
        </p:nvPicPr>
        <p:blipFill rotWithShape="1">
          <a:blip r:embed="rId3">
            <a:alphaModFix/>
          </a:blip>
          <a:srcRect l="2330" r="4446"/>
          <a:stretch/>
        </p:blipFill>
        <p:spPr>
          <a:xfrm>
            <a:off x="2981739" y="1804946"/>
            <a:ext cx="5961446" cy="4575584"/>
          </a:xfrm>
          <a:prstGeom prst="rect">
            <a:avLst/>
          </a:prstGeom>
          <a:noFill/>
          <a:ln>
            <a:noFill/>
          </a:ln>
        </p:spPr>
      </p:pic>
      <p:sp>
        <p:nvSpPr>
          <p:cNvPr id="3" name="TextBox 2">
            <a:extLst>
              <a:ext uri="{FF2B5EF4-FFF2-40B4-BE49-F238E27FC236}">
                <a16:creationId xmlns:a16="http://schemas.microsoft.com/office/drawing/2014/main" id="{4176D0C2-0D9A-40CA-A228-C3004E79A211}"/>
              </a:ext>
            </a:extLst>
          </p:cNvPr>
          <p:cNvSpPr txBox="1"/>
          <p:nvPr/>
        </p:nvSpPr>
        <p:spPr>
          <a:xfrm>
            <a:off x="2216999" y="-2039991"/>
            <a:ext cx="7758002" cy="3380265"/>
          </a:xfrm>
          <a:prstGeom prst="rect">
            <a:avLst/>
          </a:prstGeom>
        </p:spPr>
        <p:txBody>
          <a:bodyPr vert="horz" lIns="91440" tIns="45720" rIns="91440" bIns="45720" rtlCol="0" anchor="b">
            <a:normAutofit/>
          </a:bodyPr>
          <a:lstStyle/>
          <a:p>
            <a:pPr algn="ctr" defTabSz="914377">
              <a:lnSpc>
                <a:spcPct val="90000"/>
              </a:lnSpc>
              <a:spcBef>
                <a:spcPct val="0"/>
              </a:spcBef>
              <a:spcAft>
                <a:spcPts val="600"/>
              </a:spcAft>
            </a:pPr>
            <a:r>
              <a:rPr lang="en-US" sz="4400" spc="-51" dirty="0">
                <a:solidFill>
                  <a:srgbClr val="7030A0"/>
                </a:solidFill>
                <a:latin typeface="Calibri" panose="020F0502020204030204" pitchFamily="34" charset="0"/>
                <a:ea typeface="+mj-ea"/>
                <a:cs typeface="Calibri" panose="020F0502020204030204" pitchFamily="34" charset="0"/>
              </a:rPr>
              <a:t>The Sticky Plaster Approach</a:t>
            </a:r>
            <a:endParaRPr lang="en-US" sz="4400" b="0" kern="1200" spc="-51" baseline="0" dirty="0">
              <a:solidFill>
                <a:srgbClr val="7030A0"/>
              </a:solidFill>
              <a:latin typeface="Calibri" panose="020F0502020204030204" pitchFamily="34" charset="0"/>
              <a:ea typeface="+mj-ea"/>
              <a:cs typeface="Calibri" panose="020F0502020204030204" pitchFamily="34"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8AA5A-0B59-4B74-BE7B-B15FF91A31BD}"/>
              </a:ext>
            </a:extLst>
          </p:cNvPr>
          <p:cNvSpPr>
            <a:spLocks noGrp="1"/>
          </p:cNvSpPr>
          <p:nvPr>
            <p:ph type="title"/>
          </p:nvPr>
        </p:nvSpPr>
        <p:spPr/>
        <p:txBody>
          <a:bodyPr/>
          <a:lstStyle/>
          <a:p>
            <a:r>
              <a:rPr lang="en-GB" dirty="0"/>
              <a:t>APEASE </a:t>
            </a:r>
          </a:p>
        </p:txBody>
      </p:sp>
      <p:sp>
        <p:nvSpPr>
          <p:cNvPr id="3" name="Content Placeholder 2">
            <a:extLst>
              <a:ext uri="{FF2B5EF4-FFF2-40B4-BE49-F238E27FC236}">
                <a16:creationId xmlns:a16="http://schemas.microsoft.com/office/drawing/2014/main" id="{E507DF8F-5106-466B-AFE1-F910EED74708}"/>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D3B0A207-E71B-4E32-94DE-54E30E538980}"/>
              </a:ext>
            </a:extLst>
          </p:cNvPr>
          <p:cNvPicPr>
            <a:picLocks noChangeAspect="1"/>
          </p:cNvPicPr>
          <p:nvPr/>
        </p:nvPicPr>
        <p:blipFill>
          <a:blip r:embed="rId2"/>
          <a:stretch>
            <a:fillRect/>
          </a:stretch>
        </p:blipFill>
        <p:spPr>
          <a:xfrm>
            <a:off x="430599" y="1526460"/>
            <a:ext cx="11120171" cy="4598401"/>
          </a:xfrm>
          <a:prstGeom prst="rect">
            <a:avLst/>
          </a:prstGeom>
        </p:spPr>
      </p:pic>
      <p:pic>
        <p:nvPicPr>
          <p:cNvPr id="5" name="Google Shape;248;g10518c33508_3_47">
            <a:extLst>
              <a:ext uri="{FF2B5EF4-FFF2-40B4-BE49-F238E27FC236}">
                <a16:creationId xmlns:a16="http://schemas.microsoft.com/office/drawing/2014/main" id="{1FC69926-0B88-4865-B8C8-FDC3FFBEBE59}"/>
              </a:ext>
            </a:extLst>
          </p:cNvPr>
          <p:cNvPicPr preferRelativeResize="0"/>
          <p:nvPr/>
        </p:nvPicPr>
        <p:blipFill rotWithShape="1">
          <a:blip r:embed="rId3">
            <a:alphaModFix/>
          </a:blip>
          <a:srcRect/>
          <a:stretch/>
        </p:blipFill>
        <p:spPr>
          <a:xfrm>
            <a:off x="5453994" y="135270"/>
            <a:ext cx="5182376" cy="968638"/>
          </a:xfrm>
          <a:prstGeom prst="rect">
            <a:avLst/>
          </a:prstGeom>
          <a:noFill/>
          <a:ln>
            <a:noFill/>
          </a:ln>
        </p:spPr>
      </p:pic>
    </p:spTree>
    <p:extLst>
      <p:ext uri="{BB962C8B-B14F-4D97-AF65-F5344CB8AC3E}">
        <p14:creationId xmlns:p14="http://schemas.microsoft.com/office/powerpoint/2010/main" val="249879617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5575A2-13D0-4F6C-A951-5669E1509912}"/>
              </a:ext>
            </a:extLst>
          </p:cNvPr>
          <p:cNvSpPr>
            <a:spLocks noGrp="1"/>
          </p:cNvSpPr>
          <p:nvPr>
            <p:ph type="title"/>
          </p:nvPr>
        </p:nvSpPr>
        <p:spPr/>
        <p:txBody>
          <a:bodyPr/>
          <a:lstStyle/>
          <a:p>
            <a:endParaRPr lang="en-GB"/>
          </a:p>
        </p:txBody>
      </p:sp>
      <p:pic>
        <p:nvPicPr>
          <p:cNvPr id="5" name="Picture 4" descr="https://lh7-us.googleusercontent.com/slidesz/AGV_vUcjCyQV8_7UdM-VZxN1u6zSsRqtd2h0iHFf9sEKsAn14NNwMariIgyRmykfQcCT04r1aAHme5RtATqmDfok8QNKX2p1ncYq13nN8wzuVq5GRr8X6oogEpbGZ8Si9jJv9FtVj_mBMfH3G06B4-lOHWnZiZzl4gJy=s2048?key=dYw0dtsm9quTiB_kXVZN8w">
            <a:extLst>
              <a:ext uri="{FF2B5EF4-FFF2-40B4-BE49-F238E27FC236}">
                <a16:creationId xmlns:a16="http://schemas.microsoft.com/office/drawing/2014/main" id="{11BFCC95-1331-469A-8D45-7064BD47BD84}"/>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2239964" y="654283"/>
            <a:ext cx="8343900" cy="5014595"/>
          </a:xfrm>
          <a:prstGeom prst="rect">
            <a:avLst/>
          </a:prstGeom>
          <a:noFill/>
          <a:ln>
            <a:noFill/>
          </a:ln>
        </p:spPr>
      </p:pic>
    </p:spTree>
    <p:extLst>
      <p:ext uri="{BB962C8B-B14F-4D97-AF65-F5344CB8AC3E}">
        <p14:creationId xmlns:p14="http://schemas.microsoft.com/office/powerpoint/2010/main" val="23490410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E5D8A6-A32D-4F8F-9BD5-5E72935F944B}"/>
              </a:ext>
            </a:extLst>
          </p:cNvPr>
          <p:cNvSpPr>
            <a:spLocks noGrp="1"/>
          </p:cNvSpPr>
          <p:nvPr>
            <p:ph type="title"/>
          </p:nvPr>
        </p:nvSpPr>
        <p:spPr>
          <a:xfrm>
            <a:off x="2736586" y="596578"/>
            <a:ext cx="9692640" cy="790920"/>
          </a:xfrm>
        </p:spPr>
        <p:txBody>
          <a:bodyPr>
            <a:normAutofit fontScale="90000"/>
          </a:bodyPr>
          <a:lstStyle/>
          <a:p>
            <a:r>
              <a:rPr lang="en-GB" dirty="0"/>
              <a:t>Putting the conditions of the grant to one side…..</a:t>
            </a:r>
          </a:p>
        </p:txBody>
      </p:sp>
      <p:pic>
        <p:nvPicPr>
          <p:cNvPr id="3" name="Picture 2" descr="Download Google Talk (Google Chat) Logo in SVG Vector or PNG File Format -  Logo.wine">
            <a:extLst>
              <a:ext uri="{FF2B5EF4-FFF2-40B4-BE49-F238E27FC236}">
                <a16:creationId xmlns:a16="http://schemas.microsoft.com/office/drawing/2014/main" id="{708EB7D9-C6C8-449A-AEB2-2C5C700497E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8392" y="1782710"/>
            <a:ext cx="4133223" cy="275047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Flipchart Pads, A1, 40 Leaves - Pack of 5 | Flipcharts &amp; Pads | YPO">
            <a:extLst>
              <a:ext uri="{FF2B5EF4-FFF2-40B4-BE49-F238E27FC236}">
                <a16:creationId xmlns:a16="http://schemas.microsoft.com/office/drawing/2014/main" id="{D9C7D6E3-A14A-4499-B716-650E23CB47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49162" y="1225953"/>
            <a:ext cx="4948258" cy="494825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9E9B029F-CB78-4963-87D4-56DE4BF988A3}"/>
              </a:ext>
            </a:extLst>
          </p:cNvPr>
          <p:cNvSpPr txBox="1"/>
          <p:nvPr/>
        </p:nvSpPr>
        <p:spPr>
          <a:xfrm>
            <a:off x="4129898" y="3243532"/>
            <a:ext cx="2622430" cy="1200329"/>
          </a:xfrm>
          <a:prstGeom prst="rect">
            <a:avLst/>
          </a:prstGeom>
          <a:noFill/>
        </p:spPr>
        <p:txBody>
          <a:bodyPr wrap="square" rtlCol="0">
            <a:spAutoFit/>
          </a:bodyPr>
          <a:lstStyle/>
          <a:p>
            <a:r>
              <a:rPr lang="en-GB" sz="3600" dirty="0"/>
              <a:t>Daily Mile</a:t>
            </a:r>
          </a:p>
          <a:p>
            <a:r>
              <a:rPr lang="en-GB" sz="3600" dirty="0"/>
              <a:t>Track</a:t>
            </a:r>
          </a:p>
        </p:txBody>
      </p:sp>
      <p:sp>
        <p:nvSpPr>
          <p:cNvPr id="6" name="TextBox 5">
            <a:extLst>
              <a:ext uri="{FF2B5EF4-FFF2-40B4-BE49-F238E27FC236}">
                <a16:creationId xmlns:a16="http://schemas.microsoft.com/office/drawing/2014/main" id="{E5FC1102-2F2E-40E6-A922-FE60A514F182}"/>
              </a:ext>
            </a:extLst>
          </p:cNvPr>
          <p:cNvSpPr txBox="1"/>
          <p:nvPr/>
        </p:nvSpPr>
        <p:spPr>
          <a:xfrm>
            <a:off x="279641" y="2086963"/>
            <a:ext cx="2622430" cy="3416320"/>
          </a:xfrm>
          <a:prstGeom prst="rect">
            <a:avLst/>
          </a:prstGeom>
          <a:noFill/>
        </p:spPr>
        <p:txBody>
          <a:bodyPr wrap="square" rtlCol="0">
            <a:spAutoFit/>
          </a:bodyPr>
          <a:lstStyle/>
          <a:p>
            <a:r>
              <a:rPr lang="en-GB" sz="3600" dirty="0"/>
              <a:t>Give a score of strength out of 10 for each category </a:t>
            </a:r>
          </a:p>
        </p:txBody>
      </p:sp>
    </p:spTree>
    <p:extLst>
      <p:ext uri="{BB962C8B-B14F-4D97-AF65-F5344CB8AC3E}">
        <p14:creationId xmlns:p14="http://schemas.microsoft.com/office/powerpoint/2010/main" val="14642008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93E6C-21A8-444D-9A47-3A1181EFBBA3}"/>
              </a:ext>
            </a:extLst>
          </p:cNvPr>
          <p:cNvSpPr>
            <a:spLocks noGrp="1"/>
          </p:cNvSpPr>
          <p:nvPr>
            <p:ph type="title"/>
          </p:nvPr>
        </p:nvSpPr>
        <p:spPr/>
        <p:txBody>
          <a:bodyPr/>
          <a:lstStyle/>
          <a:p>
            <a:r>
              <a:rPr lang="en-GB" dirty="0"/>
              <a:t>APEASE</a:t>
            </a:r>
          </a:p>
        </p:txBody>
      </p:sp>
      <p:sp>
        <p:nvSpPr>
          <p:cNvPr id="3" name="Content Placeholder 2">
            <a:extLst>
              <a:ext uri="{FF2B5EF4-FFF2-40B4-BE49-F238E27FC236}">
                <a16:creationId xmlns:a16="http://schemas.microsoft.com/office/drawing/2014/main" id="{6867E3AB-42AF-4967-A76E-4A42B02062E3}"/>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CC186E10-79BD-4036-A20E-D61C3DE6EDAF}"/>
              </a:ext>
            </a:extLst>
          </p:cNvPr>
          <p:cNvPicPr>
            <a:picLocks noChangeAspect="1"/>
          </p:cNvPicPr>
          <p:nvPr/>
        </p:nvPicPr>
        <p:blipFill>
          <a:blip r:embed="rId2"/>
          <a:stretch>
            <a:fillRect/>
          </a:stretch>
        </p:blipFill>
        <p:spPr>
          <a:xfrm>
            <a:off x="430599" y="1703122"/>
            <a:ext cx="10574282" cy="3846213"/>
          </a:xfrm>
          <a:prstGeom prst="rect">
            <a:avLst/>
          </a:prstGeom>
        </p:spPr>
      </p:pic>
    </p:spTree>
    <p:extLst>
      <p:ext uri="{BB962C8B-B14F-4D97-AF65-F5344CB8AC3E}">
        <p14:creationId xmlns:p14="http://schemas.microsoft.com/office/powerpoint/2010/main" val="3251154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D42639-2FCC-493D-806B-4DBDCC0D04FB}"/>
              </a:ext>
            </a:extLst>
          </p:cNvPr>
          <p:cNvSpPr>
            <a:spLocks noGrp="1"/>
          </p:cNvSpPr>
          <p:nvPr>
            <p:ph type="title"/>
          </p:nvPr>
        </p:nvSpPr>
        <p:spPr/>
        <p:txBody>
          <a:bodyPr/>
          <a:lstStyle/>
          <a:p>
            <a:r>
              <a:rPr lang="en-GB" dirty="0"/>
              <a:t>Reflect and Consider</a:t>
            </a:r>
          </a:p>
        </p:txBody>
      </p:sp>
      <p:pic>
        <p:nvPicPr>
          <p:cNvPr id="5" name="Picture 4">
            <a:extLst>
              <a:ext uri="{FF2B5EF4-FFF2-40B4-BE49-F238E27FC236}">
                <a16:creationId xmlns:a16="http://schemas.microsoft.com/office/drawing/2014/main" id="{7EF3C18B-A17E-46A4-9A9A-6C94FCC69467}"/>
              </a:ext>
            </a:extLst>
          </p:cNvPr>
          <p:cNvPicPr>
            <a:picLocks noChangeAspect="1"/>
          </p:cNvPicPr>
          <p:nvPr/>
        </p:nvPicPr>
        <p:blipFill>
          <a:blip r:embed="rId2"/>
          <a:stretch>
            <a:fillRect/>
          </a:stretch>
        </p:blipFill>
        <p:spPr>
          <a:xfrm>
            <a:off x="1574231" y="1855128"/>
            <a:ext cx="9267825" cy="3648075"/>
          </a:xfrm>
          <a:prstGeom prst="rect">
            <a:avLst/>
          </a:prstGeom>
        </p:spPr>
      </p:pic>
    </p:spTree>
    <p:extLst>
      <p:ext uri="{BB962C8B-B14F-4D97-AF65-F5344CB8AC3E}">
        <p14:creationId xmlns:p14="http://schemas.microsoft.com/office/powerpoint/2010/main" val="181575205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2C14E1-8667-4207-909F-29A067466B9D}"/>
              </a:ext>
            </a:extLst>
          </p:cNvPr>
          <p:cNvSpPr>
            <a:spLocks noGrp="1"/>
          </p:cNvSpPr>
          <p:nvPr>
            <p:ph type="title"/>
          </p:nvPr>
        </p:nvSpPr>
        <p:spPr/>
        <p:txBody>
          <a:bodyPr/>
          <a:lstStyle/>
          <a:p>
            <a:endParaRPr lang="en-GB"/>
          </a:p>
        </p:txBody>
      </p:sp>
      <p:sp>
        <p:nvSpPr>
          <p:cNvPr id="3" name="Rectangle 2">
            <a:extLst>
              <a:ext uri="{FF2B5EF4-FFF2-40B4-BE49-F238E27FC236}">
                <a16:creationId xmlns:a16="http://schemas.microsoft.com/office/drawing/2014/main" id="{26D376BF-7995-401F-99DC-B86F7E220C49}"/>
              </a:ext>
            </a:extLst>
          </p:cNvPr>
          <p:cNvSpPr/>
          <p:nvPr/>
        </p:nvSpPr>
        <p:spPr>
          <a:xfrm>
            <a:off x="1817269" y="2493359"/>
            <a:ext cx="8059975" cy="1077218"/>
          </a:xfrm>
          <a:prstGeom prst="rect">
            <a:avLst/>
          </a:prstGeom>
        </p:spPr>
        <p:txBody>
          <a:bodyPr wrap="square">
            <a:spAutoFit/>
          </a:bodyPr>
          <a:lstStyle/>
          <a:p>
            <a:r>
              <a:rPr lang="en-GB" sz="3200" dirty="0">
                <a:solidFill>
                  <a:srgbClr val="008375"/>
                </a:solidFill>
                <a:latin typeface="Gill Sans MT" panose="020B0502020104020203" pitchFamily="34" charset="0"/>
              </a:rPr>
              <a:t>How can PESP expenditure be aligned with and support whole school improvement priorities?</a:t>
            </a:r>
          </a:p>
        </p:txBody>
      </p:sp>
    </p:spTree>
    <p:extLst>
      <p:ext uri="{BB962C8B-B14F-4D97-AF65-F5344CB8AC3E}">
        <p14:creationId xmlns:p14="http://schemas.microsoft.com/office/powerpoint/2010/main" val="310473783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82434F4-C3D9-41FD-A119-4BE64B477BEE}"/>
              </a:ext>
            </a:extLst>
          </p:cNvPr>
          <p:cNvPicPr>
            <a:picLocks noChangeAspect="1"/>
          </p:cNvPicPr>
          <p:nvPr/>
        </p:nvPicPr>
        <p:blipFill>
          <a:blip r:embed="rId2"/>
          <a:stretch>
            <a:fillRect/>
          </a:stretch>
        </p:blipFill>
        <p:spPr>
          <a:xfrm>
            <a:off x="722283" y="67235"/>
            <a:ext cx="11469717" cy="6790765"/>
          </a:xfrm>
          <a:prstGeom prst="rect">
            <a:avLst/>
          </a:prstGeom>
        </p:spPr>
      </p:pic>
      <p:sp>
        <p:nvSpPr>
          <p:cNvPr id="4" name="Rectangle 3">
            <a:extLst>
              <a:ext uri="{FF2B5EF4-FFF2-40B4-BE49-F238E27FC236}">
                <a16:creationId xmlns:a16="http://schemas.microsoft.com/office/drawing/2014/main" id="{CDAAC82C-9DA7-444E-B762-884DE6625B0A}"/>
              </a:ext>
            </a:extLst>
          </p:cNvPr>
          <p:cNvSpPr/>
          <p:nvPr/>
        </p:nvSpPr>
        <p:spPr>
          <a:xfrm>
            <a:off x="172720" y="1596891"/>
            <a:ext cx="2512291" cy="3416320"/>
          </a:xfrm>
          <a:prstGeom prst="rect">
            <a:avLst/>
          </a:prstGeom>
        </p:spPr>
        <p:txBody>
          <a:bodyPr wrap="square">
            <a:spAutoFit/>
          </a:bodyPr>
          <a:lstStyle/>
          <a:p>
            <a:r>
              <a:rPr lang="en-GB" dirty="0"/>
              <a:t>During the 2021/22 academic year, while wellbeing on most measures remained consistent, anxiousness among both primary and secondary-age pupils appears to have increased and is higher than in 2020/21 (DfE, State of the Nation: CYP report 2022). </a:t>
            </a:r>
          </a:p>
        </p:txBody>
      </p:sp>
    </p:spTree>
    <p:extLst>
      <p:ext uri="{BB962C8B-B14F-4D97-AF65-F5344CB8AC3E}">
        <p14:creationId xmlns:p14="http://schemas.microsoft.com/office/powerpoint/2010/main" val="127846804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Google Shape;130;p19"/>
          <p:cNvSpPr/>
          <p:nvPr/>
        </p:nvSpPr>
        <p:spPr>
          <a:xfrm rot="10800000">
            <a:off x="4970907" y="1605595"/>
            <a:ext cx="2844000" cy="2394794"/>
          </a:xfrm>
          <a:prstGeom prst="triangle">
            <a:avLst>
              <a:gd name="adj" fmla="val 50000"/>
            </a:avLst>
          </a:prstGeom>
          <a:solidFill>
            <a:srgbClr val="B6D7A8"/>
          </a:solidFill>
          <a:ln>
            <a:noFill/>
          </a:ln>
        </p:spPr>
        <p:txBody>
          <a:bodyPr spcFirstLastPara="1" wrap="square" lIns="121897" tIns="121897" rIns="121897" bIns="121897" anchor="ctr" anchorCtr="0">
            <a:noAutofit/>
          </a:bodyPr>
          <a:lstStyle/>
          <a:p>
            <a:pPr defTabSz="806867">
              <a:buSzPts val="2100"/>
            </a:pPr>
            <a:endParaRPr sz="1853"/>
          </a:p>
        </p:txBody>
      </p:sp>
      <p:sp>
        <p:nvSpPr>
          <p:cNvPr id="131" name="Google Shape;131;p19"/>
          <p:cNvSpPr/>
          <p:nvPr/>
        </p:nvSpPr>
        <p:spPr>
          <a:xfrm rot="-7214592">
            <a:off x="6129782" y="2226044"/>
            <a:ext cx="2804875" cy="2427873"/>
          </a:xfrm>
          <a:prstGeom prst="triangle">
            <a:avLst>
              <a:gd name="adj" fmla="val 50000"/>
            </a:avLst>
          </a:prstGeom>
          <a:solidFill>
            <a:srgbClr val="F9CB9C"/>
          </a:solidFill>
          <a:ln>
            <a:noFill/>
          </a:ln>
        </p:spPr>
        <p:txBody>
          <a:bodyPr spcFirstLastPara="1" wrap="square" lIns="121897" tIns="121897" rIns="121897" bIns="121897" anchor="ctr" anchorCtr="0">
            <a:noAutofit/>
          </a:bodyPr>
          <a:lstStyle/>
          <a:p>
            <a:pPr defTabSz="806867">
              <a:buSzPts val="2100"/>
            </a:pPr>
            <a:endParaRPr sz="1853"/>
          </a:p>
        </p:txBody>
      </p:sp>
      <p:sp>
        <p:nvSpPr>
          <p:cNvPr id="132" name="Google Shape;132;p19"/>
          <p:cNvSpPr/>
          <p:nvPr/>
        </p:nvSpPr>
        <p:spPr>
          <a:xfrm rot="10800000">
            <a:off x="6499286" y="4217704"/>
            <a:ext cx="2844000" cy="2394794"/>
          </a:xfrm>
          <a:prstGeom prst="triangle">
            <a:avLst>
              <a:gd name="adj" fmla="val 50000"/>
            </a:avLst>
          </a:prstGeom>
          <a:solidFill>
            <a:srgbClr val="B4A7D6"/>
          </a:solidFill>
          <a:ln>
            <a:noFill/>
          </a:ln>
        </p:spPr>
        <p:txBody>
          <a:bodyPr spcFirstLastPara="1" wrap="square" lIns="121897" tIns="121897" rIns="121897" bIns="121897" anchor="ctr" anchorCtr="0">
            <a:noAutofit/>
          </a:bodyPr>
          <a:lstStyle/>
          <a:p>
            <a:pPr defTabSz="806867">
              <a:buSzPts val="2100"/>
            </a:pPr>
            <a:endParaRPr sz="1853"/>
          </a:p>
        </p:txBody>
      </p:sp>
      <p:sp>
        <p:nvSpPr>
          <p:cNvPr id="133" name="Google Shape;133;p19"/>
          <p:cNvSpPr/>
          <p:nvPr/>
        </p:nvSpPr>
        <p:spPr>
          <a:xfrm rot="-7241861">
            <a:off x="3161353" y="2229231"/>
            <a:ext cx="2805681" cy="2427794"/>
          </a:xfrm>
          <a:prstGeom prst="triangle">
            <a:avLst>
              <a:gd name="adj" fmla="val 50000"/>
            </a:avLst>
          </a:prstGeom>
          <a:solidFill>
            <a:srgbClr val="FFE599"/>
          </a:solidFill>
          <a:ln>
            <a:noFill/>
          </a:ln>
        </p:spPr>
        <p:txBody>
          <a:bodyPr spcFirstLastPara="1" wrap="square" lIns="121897" tIns="121897" rIns="121897" bIns="121897" anchor="ctr" anchorCtr="0">
            <a:noAutofit/>
          </a:bodyPr>
          <a:lstStyle/>
          <a:p>
            <a:pPr defTabSz="806867">
              <a:buSzPts val="2100"/>
            </a:pPr>
            <a:endParaRPr sz="1853"/>
          </a:p>
        </p:txBody>
      </p:sp>
      <p:sp>
        <p:nvSpPr>
          <p:cNvPr id="134" name="Google Shape;134;p19"/>
          <p:cNvSpPr/>
          <p:nvPr/>
        </p:nvSpPr>
        <p:spPr>
          <a:xfrm>
            <a:off x="4993620" y="4217868"/>
            <a:ext cx="2844000" cy="2394794"/>
          </a:xfrm>
          <a:prstGeom prst="triangle">
            <a:avLst>
              <a:gd name="adj" fmla="val 50000"/>
            </a:avLst>
          </a:prstGeom>
          <a:solidFill>
            <a:srgbClr val="A4C2F4"/>
          </a:solidFill>
          <a:ln>
            <a:noFill/>
          </a:ln>
        </p:spPr>
        <p:txBody>
          <a:bodyPr spcFirstLastPara="1" wrap="square" lIns="121897" tIns="121897" rIns="121897" bIns="121897" anchor="ctr" anchorCtr="0">
            <a:noAutofit/>
          </a:bodyPr>
          <a:lstStyle/>
          <a:p>
            <a:pPr defTabSz="806867">
              <a:buSzPts val="2100"/>
            </a:pPr>
            <a:endParaRPr sz="1853"/>
          </a:p>
        </p:txBody>
      </p:sp>
      <p:sp>
        <p:nvSpPr>
          <p:cNvPr id="135" name="Google Shape;135;p19"/>
          <p:cNvSpPr/>
          <p:nvPr/>
        </p:nvSpPr>
        <p:spPr>
          <a:xfrm rot="10800000">
            <a:off x="3501172" y="4217704"/>
            <a:ext cx="2844000" cy="2394794"/>
          </a:xfrm>
          <a:prstGeom prst="triangle">
            <a:avLst>
              <a:gd name="adj" fmla="val 50000"/>
            </a:avLst>
          </a:prstGeom>
          <a:solidFill>
            <a:srgbClr val="D5A6BD"/>
          </a:solidFill>
          <a:ln>
            <a:noFill/>
          </a:ln>
        </p:spPr>
        <p:txBody>
          <a:bodyPr spcFirstLastPara="1" wrap="square" lIns="121897" tIns="121897" rIns="121897" bIns="121897" anchor="ctr" anchorCtr="0">
            <a:noAutofit/>
          </a:bodyPr>
          <a:lstStyle/>
          <a:p>
            <a:pPr defTabSz="806867">
              <a:buSzPts val="2100"/>
            </a:pPr>
            <a:endParaRPr sz="1853"/>
          </a:p>
        </p:txBody>
      </p:sp>
      <p:sp>
        <p:nvSpPr>
          <p:cNvPr id="136" name="Google Shape;136;p19"/>
          <p:cNvSpPr txBox="1"/>
          <p:nvPr/>
        </p:nvSpPr>
        <p:spPr>
          <a:xfrm rot="1322">
            <a:off x="3890640" y="4565632"/>
            <a:ext cx="2065235" cy="448676"/>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Socialisation</a:t>
            </a:r>
            <a:endParaRPr sz="1853">
              <a:latin typeface="Roboto"/>
              <a:ea typeface="Roboto"/>
              <a:cs typeface="Roboto"/>
              <a:sym typeface="Roboto"/>
            </a:endParaRPr>
          </a:p>
        </p:txBody>
      </p:sp>
      <p:sp>
        <p:nvSpPr>
          <p:cNvPr id="137" name="Google Shape;137;p19"/>
          <p:cNvSpPr txBox="1"/>
          <p:nvPr/>
        </p:nvSpPr>
        <p:spPr>
          <a:xfrm>
            <a:off x="5216586" y="5601446"/>
            <a:ext cx="2541176" cy="683206"/>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dirty="0">
                <a:latin typeface="Roboto"/>
                <a:ea typeface="Roboto"/>
                <a:cs typeface="Roboto"/>
                <a:sym typeface="Roboto"/>
              </a:rPr>
              <a:t>Passion</a:t>
            </a:r>
            <a:endParaRPr sz="1853" dirty="0">
              <a:latin typeface="Roboto"/>
              <a:ea typeface="Roboto"/>
              <a:cs typeface="Roboto"/>
              <a:sym typeface="Roboto"/>
            </a:endParaRPr>
          </a:p>
          <a:p>
            <a:pPr algn="ctr" defTabSz="806867">
              <a:buSzPts val="2100"/>
            </a:pPr>
            <a:r>
              <a:rPr lang="en-GB" sz="1853" dirty="0">
                <a:latin typeface="Roboto"/>
                <a:ea typeface="Roboto"/>
                <a:cs typeface="Roboto"/>
                <a:sym typeface="Roboto"/>
              </a:rPr>
              <a:t>Fun</a:t>
            </a:r>
            <a:endParaRPr sz="1853" dirty="0">
              <a:latin typeface="Roboto"/>
              <a:ea typeface="Roboto"/>
              <a:cs typeface="Roboto"/>
              <a:sym typeface="Roboto"/>
            </a:endParaRPr>
          </a:p>
        </p:txBody>
      </p:sp>
      <p:sp>
        <p:nvSpPr>
          <p:cNvPr id="138" name="Google Shape;138;p19"/>
          <p:cNvSpPr txBox="1"/>
          <p:nvPr/>
        </p:nvSpPr>
        <p:spPr>
          <a:xfrm rot="-1628">
            <a:off x="7083234" y="4421493"/>
            <a:ext cx="1676382" cy="602735"/>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Cognitive</a:t>
            </a:r>
            <a:endParaRPr sz="1853">
              <a:latin typeface="Roboto"/>
              <a:ea typeface="Roboto"/>
              <a:cs typeface="Roboto"/>
              <a:sym typeface="Roboto"/>
            </a:endParaRPr>
          </a:p>
          <a:p>
            <a:pPr algn="ctr" defTabSz="806867">
              <a:buSzPts val="2100"/>
            </a:pPr>
            <a:r>
              <a:rPr lang="en-GB" sz="1853">
                <a:latin typeface="Roboto"/>
                <a:ea typeface="Roboto"/>
                <a:cs typeface="Roboto"/>
                <a:sym typeface="Roboto"/>
              </a:rPr>
              <a:t>challenge</a:t>
            </a:r>
            <a:endParaRPr sz="1853">
              <a:latin typeface="Roboto"/>
              <a:ea typeface="Roboto"/>
              <a:cs typeface="Roboto"/>
              <a:sym typeface="Roboto"/>
            </a:endParaRPr>
          </a:p>
        </p:txBody>
      </p:sp>
      <p:sp>
        <p:nvSpPr>
          <p:cNvPr id="139" name="Google Shape;139;p19"/>
          <p:cNvSpPr txBox="1"/>
          <p:nvPr/>
        </p:nvSpPr>
        <p:spPr>
          <a:xfrm>
            <a:off x="5298632" y="1818033"/>
            <a:ext cx="2233588" cy="683206"/>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Minutes of Moderate-to-</a:t>
            </a:r>
            <a:endParaRPr sz="1853">
              <a:latin typeface="Roboto"/>
              <a:ea typeface="Roboto"/>
              <a:cs typeface="Roboto"/>
              <a:sym typeface="Roboto"/>
            </a:endParaRPr>
          </a:p>
          <a:p>
            <a:pPr algn="ctr" defTabSz="806867">
              <a:buSzPts val="2100"/>
            </a:pPr>
            <a:r>
              <a:rPr lang="en-GB" sz="1853">
                <a:latin typeface="Roboto"/>
                <a:ea typeface="Roboto"/>
                <a:cs typeface="Roboto"/>
                <a:sym typeface="Roboto"/>
              </a:rPr>
              <a:t>vigorous </a:t>
            </a:r>
            <a:endParaRPr sz="1853">
              <a:latin typeface="Roboto"/>
              <a:ea typeface="Roboto"/>
              <a:cs typeface="Roboto"/>
              <a:sym typeface="Roboto"/>
            </a:endParaRPr>
          </a:p>
          <a:p>
            <a:pPr algn="ctr" defTabSz="806867">
              <a:buSzPts val="2100"/>
            </a:pPr>
            <a:r>
              <a:rPr lang="en-GB" sz="1853">
                <a:latin typeface="Roboto"/>
                <a:ea typeface="Roboto"/>
                <a:cs typeface="Roboto"/>
                <a:sym typeface="Roboto"/>
              </a:rPr>
              <a:t>PA</a:t>
            </a:r>
            <a:endParaRPr sz="1853">
              <a:latin typeface="Roboto"/>
              <a:ea typeface="Roboto"/>
              <a:cs typeface="Roboto"/>
              <a:sym typeface="Roboto"/>
            </a:endParaRPr>
          </a:p>
        </p:txBody>
      </p:sp>
      <p:sp>
        <p:nvSpPr>
          <p:cNvPr id="140" name="Google Shape;140;p19"/>
          <p:cNvSpPr txBox="1"/>
          <p:nvPr/>
        </p:nvSpPr>
        <p:spPr>
          <a:xfrm rot="1628">
            <a:off x="3938293" y="3281023"/>
            <a:ext cx="1676382" cy="504529"/>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Fitness</a:t>
            </a:r>
            <a:endParaRPr sz="1853">
              <a:latin typeface="Roboto"/>
              <a:ea typeface="Roboto"/>
              <a:cs typeface="Roboto"/>
              <a:sym typeface="Roboto"/>
            </a:endParaRPr>
          </a:p>
        </p:txBody>
      </p:sp>
      <p:sp>
        <p:nvSpPr>
          <p:cNvPr id="141" name="Google Shape;141;p19"/>
          <p:cNvSpPr txBox="1"/>
          <p:nvPr/>
        </p:nvSpPr>
        <p:spPr>
          <a:xfrm rot="-1074">
            <a:off x="6713855" y="3089810"/>
            <a:ext cx="2541176" cy="621529"/>
          </a:xfrm>
          <a:prstGeom prst="rect">
            <a:avLst/>
          </a:prstGeom>
          <a:noFill/>
          <a:ln>
            <a:noFill/>
          </a:ln>
        </p:spPr>
        <p:txBody>
          <a:bodyPr spcFirstLastPara="1" wrap="square" lIns="121897" tIns="121897" rIns="121897" bIns="121897" anchor="t" anchorCtr="0">
            <a:noAutofit/>
          </a:bodyPr>
          <a:lstStyle/>
          <a:p>
            <a:pPr algn="ctr" defTabSz="806867">
              <a:buSzPts val="2100"/>
            </a:pPr>
            <a:r>
              <a:rPr lang="en-GB" sz="1853">
                <a:latin typeface="Roboto"/>
                <a:ea typeface="Roboto"/>
                <a:cs typeface="Roboto"/>
                <a:sym typeface="Roboto"/>
              </a:rPr>
              <a:t>Fundamental </a:t>
            </a:r>
            <a:endParaRPr sz="1853">
              <a:latin typeface="Roboto"/>
              <a:ea typeface="Roboto"/>
              <a:cs typeface="Roboto"/>
              <a:sym typeface="Roboto"/>
            </a:endParaRPr>
          </a:p>
          <a:p>
            <a:pPr algn="ctr" defTabSz="806867">
              <a:buSzPts val="2100"/>
            </a:pPr>
            <a:r>
              <a:rPr lang="en-GB" sz="1853">
                <a:latin typeface="Roboto"/>
                <a:ea typeface="Roboto"/>
                <a:cs typeface="Roboto"/>
                <a:sym typeface="Roboto"/>
              </a:rPr>
              <a:t>Movement Skills</a:t>
            </a:r>
            <a:endParaRPr sz="1853">
              <a:latin typeface="Roboto"/>
              <a:ea typeface="Roboto"/>
              <a:cs typeface="Roboto"/>
              <a:sym typeface="Roboto"/>
            </a:endParaRPr>
          </a:p>
        </p:txBody>
      </p:sp>
      <p:sp>
        <p:nvSpPr>
          <p:cNvPr id="142" name="Google Shape;142;p19"/>
          <p:cNvSpPr txBox="1"/>
          <p:nvPr/>
        </p:nvSpPr>
        <p:spPr>
          <a:xfrm>
            <a:off x="1547184" y="5398433"/>
            <a:ext cx="2544353" cy="531265"/>
          </a:xfrm>
          <a:prstGeom prst="rect">
            <a:avLst/>
          </a:prstGeom>
          <a:noFill/>
          <a:ln>
            <a:noFill/>
          </a:ln>
        </p:spPr>
        <p:txBody>
          <a:bodyPr spcFirstLastPara="1" wrap="square" lIns="121897" tIns="121897" rIns="121897" bIns="121897" anchor="t" anchorCtr="0">
            <a:noAutofit/>
          </a:bodyPr>
          <a:lstStyle/>
          <a:p>
            <a:pPr defTabSz="806867">
              <a:buSzPts val="3600"/>
            </a:pPr>
            <a:r>
              <a:rPr lang="en-GB" sz="3177">
                <a:latin typeface="Roboto"/>
                <a:ea typeface="Roboto"/>
                <a:cs typeface="Roboto"/>
                <a:sym typeface="Roboto"/>
              </a:rPr>
              <a:t>Motivation </a:t>
            </a:r>
            <a:endParaRPr sz="3177">
              <a:latin typeface="Roboto"/>
              <a:ea typeface="Roboto"/>
              <a:cs typeface="Roboto"/>
              <a:sym typeface="Roboto"/>
            </a:endParaRPr>
          </a:p>
        </p:txBody>
      </p:sp>
      <p:sp>
        <p:nvSpPr>
          <p:cNvPr id="143" name="Google Shape;143;p19"/>
          <p:cNvSpPr txBox="1"/>
          <p:nvPr/>
        </p:nvSpPr>
        <p:spPr>
          <a:xfrm>
            <a:off x="1547200" y="2360933"/>
            <a:ext cx="2139088" cy="531265"/>
          </a:xfrm>
          <a:prstGeom prst="rect">
            <a:avLst/>
          </a:prstGeom>
          <a:noFill/>
          <a:ln>
            <a:noFill/>
          </a:ln>
        </p:spPr>
        <p:txBody>
          <a:bodyPr spcFirstLastPara="1" wrap="square" lIns="121897" tIns="121897" rIns="121897" bIns="121897" anchor="t" anchorCtr="0">
            <a:noAutofit/>
          </a:bodyPr>
          <a:lstStyle/>
          <a:p>
            <a:pPr defTabSz="806867">
              <a:buSzPts val="3600"/>
            </a:pPr>
            <a:r>
              <a:rPr lang="en-GB" sz="3177">
                <a:latin typeface="Roboto"/>
                <a:ea typeface="Roboto"/>
                <a:cs typeface="Roboto"/>
                <a:sym typeface="Roboto"/>
              </a:rPr>
              <a:t>byproduct </a:t>
            </a:r>
            <a:endParaRPr sz="3177">
              <a:latin typeface="Roboto"/>
              <a:ea typeface="Roboto"/>
              <a:cs typeface="Roboto"/>
              <a:sym typeface="Roboto"/>
            </a:endParaRPr>
          </a:p>
        </p:txBody>
      </p:sp>
      <p:cxnSp>
        <p:nvCxnSpPr>
          <p:cNvPr id="144" name="Google Shape;144;p19"/>
          <p:cNvCxnSpPr/>
          <p:nvPr/>
        </p:nvCxnSpPr>
        <p:spPr>
          <a:xfrm>
            <a:off x="870959" y="4132131"/>
            <a:ext cx="11481088" cy="0"/>
          </a:xfrm>
          <a:prstGeom prst="straightConnector1">
            <a:avLst/>
          </a:prstGeom>
          <a:noFill/>
          <a:ln w="28575" cap="flat" cmpd="sng">
            <a:solidFill>
              <a:schemeClr val="dk2"/>
            </a:solidFill>
            <a:prstDash val="dash"/>
            <a:round/>
            <a:headEnd type="none" w="sm" len="sm"/>
            <a:tailEnd type="none" w="sm" len="sm"/>
          </a:ln>
        </p:spPr>
      </p:cxnSp>
      <p:sp>
        <p:nvSpPr>
          <p:cNvPr id="145" name="Google Shape;145;p19"/>
          <p:cNvSpPr txBox="1">
            <a:spLocks noGrp="1"/>
          </p:cNvSpPr>
          <p:nvPr>
            <p:ph type="title"/>
          </p:nvPr>
        </p:nvSpPr>
        <p:spPr>
          <a:xfrm>
            <a:off x="2972876" y="68219"/>
            <a:ext cx="8841706" cy="1218795"/>
          </a:xfrm>
          <a:prstGeom prst="rect">
            <a:avLst/>
          </a:prstGeom>
        </p:spPr>
        <p:txBody>
          <a:bodyPr spcFirstLastPara="1" wrap="square" lIns="0" tIns="0" rIns="0" bIns="0" anchor="t" anchorCtr="0">
            <a:spAutoFit/>
          </a:bodyPr>
          <a:lstStyle/>
          <a:p>
            <a:r>
              <a:rPr lang="en-GB" dirty="0"/>
              <a:t>Systems around children’s NEEDS </a:t>
            </a:r>
            <a:endParaRPr dirty="0"/>
          </a:p>
          <a:p>
            <a:r>
              <a:rPr lang="en-GB" dirty="0"/>
              <a:t>NOT policy outcomes</a:t>
            </a:r>
            <a:endParaRPr dirty="0"/>
          </a:p>
        </p:txBody>
      </p:sp>
      <p:pic>
        <p:nvPicPr>
          <p:cNvPr id="1026" name="Picture 2" descr="Diagram&#10;&#10;Description automatically generated">
            <a:extLst>
              <a:ext uri="{FF2B5EF4-FFF2-40B4-BE49-F238E27FC236}">
                <a16:creationId xmlns:a16="http://schemas.microsoft.com/office/drawing/2014/main" id="{1194AB3A-7AA3-4BF9-9082-24484EBFEC8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41265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5"/>
                                        </p:tgtEl>
                                        <p:attrNameLst>
                                          <p:attrName>style.visibility</p:attrName>
                                        </p:attrNameLst>
                                      </p:cBhvr>
                                      <p:to>
                                        <p:strVal val="visible"/>
                                      </p:to>
                                    </p:set>
                                    <p:animEffect transition="in" filter="fade">
                                      <p:cBhvr>
                                        <p:cTn id="7" dur="1000"/>
                                        <p:tgtEl>
                                          <p:spTgt spid="135"/>
                                        </p:tgtEl>
                                      </p:cBhvr>
                                    </p:animEffect>
                                  </p:childTnLst>
                                </p:cTn>
                              </p:par>
                              <p:par>
                                <p:cTn id="8" presetID="10" presetClass="entr" presetSubtype="0" fill="hold" nodeType="withEffect">
                                  <p:stCondLst>
                                    <p:cond delay="0"/>
                                  </p:stCondLst>
                                  <p:childTnLst>
                                    <p:set>
                                      <p:cBhvr>
                                        <p:cTn id="9" dur="1" fill="hold">
                                          <p:stCondLst>
                                            <p:cond delay="0"/>
                                          </p:stCondLst>
                                        </p:cTn>
                                        <p:tgtEl>
                                          <p:spTgt spid="136"/>
                                        </p:tgtEl>
                                        <p:attrNameLst>
                                          <p:attrName>style.visibility</p:attrName>
                                        </p:attrNameLst>
                                      </p:cBhvr>
                                      <p:to>
                                        <p:strVal val="visible"/>
                                      </p:to>
                                    </p:set>
                                    <p:animEffect transition="in" filter="fade">
                                      <p:cBhvr>
                                        <p:cTn id="10" dur="1000"/>
                                        <p:tgtEl>
                                          <p:spTgt spid="136"/>
                                        </p:tgtEl>
                                      </p:cBhvr>
                                    </p:animEffect>
                                  </p:childTnLst>
                                </p:cTn>
                              </p:par>
                              <p:par>
                                <p:cTn id="11" presetID="10" presetClass="entr" presetSubtype="0" fill="hold" nodeType="withEffect">
                                  <p:stCondLst>
                                    <p:cond delay="0"/>
                                  </p:stCondLst>
                                  <p:childTnLst>
                                    <p:set>
                                      <p:cBhvr>
                                        <p:cTn id="12" dur="1" fill="hold">
                                          <p:stCondLst>
                                            <p:cond delay="0"/>
                                          </p:stCondLst>
                                        </p:cTn>
                                        <p:tgtEl>
                                          <p:spTgt spid="138"/>
                                        </p:tgtEl>
                                        <p:attrNameLst>
                                          <p:attrName>style.visibility</p:attrName>
                                        </p:attrNameLst>
                                      </p:cBhvr>
                                      <p:to>
                                        <p:strVal val="visible"/>
                                      </p:to>
                                    </p:set>
                                    <p:animEffect transition="in" filter="fade">
                                      <p:cBhvr>
                                        <p:cTn id="13" dur="1000"/>
                                        <p:tgtEl>
                                          <p:spTgt spid="138"/>
                                        </p:tgtEl>
                                      </p:cBhvr>
                                    </p:animEffect>
                                  </p:childTnLst>
                                </p:cTn>
                              </p:par>
                              <p:par>
                                <p:cTn id="14" presetID="10" presetClass="entr" presetSubtype="0" fill="hold" nodeType="withEffect">
                                  <p:stCondLst>
                                    <p:cond delay="0"/>
                                  </p:stCondLst>
                                  <p:childTnLst>
                                    <p:set>
                                      <p:cBhvr>
                                        <p:cTn id="15" dur="1" fill="hold">
                                          <p:stCondLst>
                                            <p:cond delay="0"/>
                                          </p:stCondLst>
                                        </p:cTn>
                                        <p:tgtEl>
                                          <p:spTgt spid="132"/>
                                        </p:tgtEl>
                                        <p:attrNameLst>
                                          <p:attrName>style.visibility</p:attrName>
                                        </p:attrNameLst>
                                      </p:cBhvr>
                                      <p:to>
                                        <p:strVal val="visible"/>
                                      </p:to>
                                    </p:set>
                                    <p:animEffect transition="in" filter="fade">
                                      <p:cBhvr>
                                        <p:cTn id="16" dur="1000"/>
                                        <p:tgtEl>
                                          <p:spTgt spid="132"/>
                                        </p:tgtEl>
                                      </p:cBhvr>
                                    </p:animEffec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nodeType="clickEffect">
                                  <p:stCondLst>
                                    <p:cond delay="0"/>
                                  </p:stCondLst>
                                  <p:childTnLst>
                                    <p:set>
                                      <p:cBhvr>
                                        <p:cTn id="20" dur="1" fill="hold">
                                          <p:stCondLst>
                                            <p:cond delay="0"/>
                                          </p:stCondLst>
                                        </p:cTn>
                                        <p:tgtEl>
                                          <p:spTgt spid="133"/>
                                        </p:tgtEl>
                                        <p:attrNameLst>
                                          <p:attrName>style.visibility</p:attrName>
                                        </p:attrNameLst>
                                      </p:cBhvr>
                                      <p:to>
                                        <p:strVal val="visible"/>
                                      </p:to>
                                    </p:set>
                                    <p:animEffect transition="in" filter="fade">
                                      <p:cBhvr>
                                        <p:cTn id="21" dur="1000"/>
                                        <p:tgtEl>
                                          <p:spTgt spid="133"/>
                                        </p:tgtEl>
                                      </p:cBhvr>
                                    </p:animEffect>
                                  </p:childTnLst>
                                </p:cTn>
                              </p:par>
                              <p:par>
                                <p:cTn id="22" presetID="10" presetClass="entr" presetSubtype="0" fill="hold" nodeType="withEffect">
                                  <p:stCondLst>
                                    <p:cond delay="0"/>
                                  </p:stCondLst>
                                  <p:childTnLst>
                                    <p:set>
                                      <p:cBhvr>
                                        <p:cTn id="23" dur="1" fill="hold">
                                          <p:stCondLst>
                                            <p:cond delay="0"/>
                                          </p:stCondLst>
                                        </p:cTn>
                                        <p:tgtEl>
                                          <p:spTgt spid="140"/>
                                        </p:tgtEl>
                                        <p:attrNameLst>
                                          <p:attrName>style.visibility</p:attrName>
                                        </p:attrNameLst>
                                      </p:cBhvr>
                                      <p:to>
                                        <p:strVal val="visible"/>
                                      </p:to>
                                    </p:set>
                                    <p:animEffect transition="in" filter="fade">
                                      <p:cBhvr>
                                        <p:cTn id="24" dur="1000"/>
                                        <p:tgtEl>
                                          <p:spTgt spid="140"/>
                                        </p:tgtEl>
                                      </p:cBhvr>
                                    </p:animEffect>
                                  </p:childTnLst>
                                </p:cTn>
                              </p:par>
                              <p:par>
                                <p:cTn id="25" presetID="10" presetClass="entr" presetSubtype="0" fill="hold" nodeType="withEffect">
                                  <p:stCondLst>
                                    <p:cond delay="0"/>
                                  </p:stCondLst>
                                  <p:childTnLst>
                                    <p:set>
                                      <p:cBhvr>
                                        <p:cTn id="26" dur="1" fill="hold">
                                          <p:stCondLst>
                                            <p:cond delay="0"/>
                                          </p:stCondLst>
                                        </p:cTn>
                                        <p:tgtEl>
                                          <p:spTgt spid="141"/>
                                        </p:tgtEl>
                                        <p:attrNameLst>
                                          <p:attrName>style.visibility</p:attrName>
                                        </p:attrNameLst>
                                      </p:cBhvr>
                                      <p:to>
                                        <p:strVal val="visible"/>
                                      </p:to>
                                    </p:set>
                                    <p:animEffect transition="in" filter="fade">
                                      <p:cBhvr>
                                        <p:cTn id="27" dur="1000"/>
                                        <p:tgtEl>
                                          <p:spTgt spid="141"/>
                                        </p:tgtEl>
                                      </p:cBhvr>
                                    </p:animEffect>
                                  </p:childTnLst>
                                </p:cTn>
                              </p:par>
                              <p:par>
                                <p:cTn id="28" presetID="10" presetClass="entr" presetSubtype="0" fill="hold" nodeType="withEffect">
                                  <p:stCondLst>
                                    <p:cond delay="0"/>
                                  </p:stCondLst>
                                  <p:childTnLst>
                                    <p:set>
                                      <p:cBhvr>
                                        <p:cTn id="29" dur="1" fill="hold">
                                          <p:stCondLst>
                                            <p:cond delay="0"/>
                                          </p:stCondLst>
                                        </p:cTn>
                                        <p:tgtEl>
                                          <p:spTgt spid="131"/>
                                        </p:tgtEl>
                                        <p:attrNameLst>
                                          <p:attrName>style.visibility</p:attrName>
                                        </p:attrNameLst>
                                      </p:cBhvr>
                                      <p:to>
                                        <p:strVal val="visible"/>
                                      </p:to>
                                    </p:set>
                                    <p:animEffect transition="in" filter="fade">
                                      <p:cBhvr>
                                        <p:cTn id="30" dur="1000"/>
                                        <p:tgtEl>
                                          <p:spTgt spid="131"/>
                                        </p:tgtEl>
                                      </p:cBhvr>
                                    </p:animEffect>
                                  </p:childTnLst>
                                </p:cTn>
                              </p:par>
                            </p:childTnLst>
                          </p:cTn>
                        </p:par>
                      </p:childTnLst>
                    </p:cTn>
                  </p:par>
                  <p:par>
                    <p:cTn id="31" fill="hold">
                      <p:stCondLst>
                        <p:cond delay="indefinite"/>
                      </p:stCondLst>
                      <p:childTnLst>
                        <p:par>
                          <p:cTn id="32" fill="hold">
                            <p:stCondLst>
                              <p:cond delay="0"/>
                            </p:stCondLst>
                            <p:childTnLst>
                              <p:par>
                                <p:cTn id="33" presetID="10" presetClass="entr" presetSubtype="0" fill="hold" nodeType="clickEffect">
                                  <p:stCondLst>
                                    <p:cond delay="0"/>
                                  </p:stCondLst>
                                  <p:childTnLst>
                                    <p:set>
                                      <p:cBhvr>
                                        <p:cTn id="34" dur="1" fill="hold">
                                          <p:stCondLst>
                                            <p:cond delay="0"/>
                                          </p:stCondLst>
                                        </p:cTn>
                                        <p:tgtEl>
                                          <p:spTgt spid="139"/>
                                        </p:tgtEl>
                                        <p:attrNameLst>
                                          <p:attrName>style.visibility</p:attrName>
                                        </p:attrNameLst>
                                      </p:cBhvr>
                                      <p:to>
                                        <p:strVal val="visible"/>
                                      </p:to>
                                    </p:set>
                                    <p:animEffect transition="in" filter="fade">
                                      <p:cBhvr>
                                        <p:cTn id="35" dur="1000"/>
                                        <p:tgtEl>
                                          <p:spTgt spid="139"/>
                                        </p:tgtEl>
                                      </p:cBhvr>
                                    </p:animEffect>
                                  </p:childTnLst>
                                </p:cTn>
                              </p:par>
                              <p:par>
                                <p:cTn id="36" presetID="10" presetClass="entr" presetSubtype="0" fill="hold" nodeType="withEffect">
                                  <p:stCondLst>
                                    <p:cond delay="0"/>
                                  </p:stCondLst>
                                  <p:childTnLst>
                                    <p:set>
                                      <p:cBhvr>
                                        <p:cTn id="37" dur="1" fill="hold">
                                          <p:stCondLst>
                                            <p:cond delay="0"/>
                                          </p:stCondLst>
                                        </p:cTn>
                                        <p:tgtEl>
                                          <p:spTgt spid="130"/>
                                        </p:tgtEl>
                                        <p:attrNameLst>
                                          <p:attrName>style.visibility</p:attrName>
                                        </p:attrNameLst>
                                      </p:cBhvr>
                                      <p:to>
                                        <p:strVal val="visible"/>
                                      </p:to>
                                    </p:set>
                                    <p:animEffect transition="in" filter="fade">
                                      <p:cBhvr>
                                        <p:cTn id="38" dur="1000"/>
                                        <p:tgtEl>
                                          <p:spTgt spid="130"/>
                                        </p:tgtEl>
                                      </p:cBhvr>
                                    </p:animEffect>
                                  </p:childTnLst>
                                </p:cTn>
                              </p:par>
                            </p:childTnLst>
                          </p:cTn>
                        </p:par>
                      </p:childTnLst>
                    </p:cTn>
                  </p:par>
                  <p:par>
                    <p:cTn id="39" fill="hold">
                      <p:stCondLst>
                        <p:cond delay="indefinite"/>
                      </p:stCondLst>
                      <p:childTnLst>
                        <p:par>
                          <p:cTn id="40" fill="hold">
                            <p:stCondLst>
                              <p:cond delay="0"/>
                            </p:stCondLst>
                            <p:childTnLst>
                              <p:par>
                                <p:cTn id="41" presetID="10" presetClass="entr" presetSubtype="0" fill="hold" nodeType="clickEffect">
                                  <p:stCondLst>
                                    <p:cond delay="0"/>
                                  </p:stCondLst>
                                  <p:childTnLst>
                                    <p:set>
                                      <p:cBhvr>
                                        <p:cTn id="42" dur="1" fill="hold">
                                          <p:stCondLst>
                                            <p:cond delay="0"/>
                                          </p:stCondLst>
                                        </p:cTn>
                                        <p:tgtEl>
                                          <p:spTgt spid="142"/>
                                        </p:tgtEl>
                                        <p:attrNameLst>
                                          <p:attrName>style.visibility</p:attrName>
                                        </p:attrNameLst>
                                      </p:cBhvr>
                                      <p:to>
                                        <p:strVal val="visible"/>
                                      </p:to>
                                    </p:set>
                                    <p:animEffect transition="in" filter="fade">
                                      <p:cBhvr>
                                        <p:cTn id="43" dur="1000"/>
                                        <p:tgtEl>
                                          <p:spTgt spid="142"/>
                                        </p:tgtEl>
                                      </p:cBhvr>
                                    </p:animEffect>
                                  </p:childTnLst>
                                </p:cTn>
                              </p:par>
                              <p:par>
                                <p:cTn id="44" presetID="10" presetClass="entr" presetSubtype="0" fill="hold" nodeType="withEffect">
                                  <p:stCondLst>
                                    <p:cond delay="0"/>
                                  </p:stCondLst>
                                  <p:childTnLst>
                                    <p:set>
                                      <p:cBhvr>
                                        <p:cTn id="45" dur="1" fill="hold">
                                          <p:stCondLst>
                                            <p:cond delay="0"/>
                                          </p:stCondLst>
                                        </p:cTn>
                                        <p:tgtEl>
                                          <p:spTgt spid="143"/>
                                        </p:tgtEl>
                                        <p:attrNameLst>
                                          <p:attrName>style.visibility</p:attrName>
                                        </p:attrNameLst>
                                      </p:cBhvr>
                                      <p:to>
                                        <p:strVal val="visible"/>
                                      </p:to>
                                    </p:set>
                                    <p:animEffect transition="in" filter="fade">
                                      <p:cBhvr>
                                        <p:cTn id="46" dur="1000"/>
                                        <p:tgtEl>
                                          <p:spTgt spid="143"/>
                                        </p:tgtEl>
                                      </p:cBhvr>
                                    </p:animEffect>
                                  </p:childTnLst>
                                </p:cTn>
                              </p:par>
                              <p:par>
                                <p:cTn id="47" presetID="10" presetClass="entr" presetSubtype="0" fill="hold" nodeType="withEffect">
                                  <p:stCondLst>
                                    <p:cond delay="0"/>
                                  </p:stCondLst>
                                  <p:childTnLst>
                                    <p:set>
                                      <p:cBhvr>
                                        <p:cTn id="48" dur="1" fill="hold">
                                          <p:stCondLst>
                                            <p:cond delay="0"/>
                                          </p:stCondLst>
                                        </p:cTn>
                                        <p:tgtEl>
                                          <p:spTgt spid="144"/>
                                        </p:tgtEl>
                                        <p:attrNameLst>
                                          <p:attrName>style.visibility</p:attrName>
                                        </p:attrNameLst>
                                      </p:cBhvr>
                                      <p:to>
                                        <p:strVal val="visible"/>
                                      </p:to>
                                    </p:set>
                                    <p:animEffect transition="in" filter="fade">
                                      <p:cBhvr>
                                        <p:cTn id="49" dur="1000"/>
                                        <p:tgtEl>
                                          <p:spTgt spid="1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5418E0-4402-4334-AD52-970765CEB606}"/>
              </a:ext>
            </a:extLst>
          </p:cNvPr>
          <p:cNvSpPr>
            <a:spLocks noGrp="1"/>
          </p:cNvSpPr>
          <p:nvPr>
            <p:ph type="title"/>
          </p:nvPr>
        </p:nvSpPr>
        <p:spPr>
          <a:xfrm>
            <a:off x="535383" y="1769516"/>
            <a:ext cx="11361000" cy="763800"/>
          </a:xfrm>
        </p:spPr>
        <p:txBody>
          <a:bodyPr/>
          <a:lstStyle/>
          <a:p>
            <a:r>
              <a:rPr lang="en-GB" dirty="0"/>
              <a:t>What do low cost/high impact solutions look like fuelled by the PE &amp; Sport Premium?</a:t>
            </a:r>
          </a:p>
        </p:txBody>
      </p:sp>
    </p:spTree>
    <p:extLst>
      <p:ext uri="{BB962C8B-B14F-4D97-AF65-F5344CB8AC3E}">
        <p14:creationId xmlns:p14="http://schemas.microsoft.com/office/powerpoint/2010/main" val="396351897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3E02F90-FFF9-4387-8A8A-887AC77C7F3F}"/>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flipH="1">
            <a:off x="9575566" y="5465229"/>
            <a:ext cx="2464129" cy="1392771"/>
          </a:xfrm>
          <a:prstGeom prst="rect">
            <a:avLst/>
          </a:prstGeom>
          <a:noFill/>
          <a:extLst>
            <a:ext uri="{909E8E84-426E-40DD-AFC4-6F175D3DCCD1}">
              <a14:hiddenFill xmlns:a14="http://schemas.microsoft.com/office/drawing/2010/main">
                <a:solidFill>
                  <a:srgbClr val="FFFFFF"/>
                </a:solidFill>
              </a14:hiddenFill>
            </a:ext>
          </a:extLst>
        </p:spPr>
      </p:pic>
      <p:pic>
        <p:nvPicPr>
          <p:cNvPr id="7" name="Google Shape;86;p17">
            <a:extLst>
              <a:ext uri="{FF2B5EF4-FFF2-40B4-BE49-F238E27FC236}">
                <a16:creationId xmlns:a16="http://schemas.microsoft.com/office/drawing/2014/main" id="{A2289603-8E86-466F-81CB-0B9464331250}"/>
              </a:ext>
            </a:extLst>
          </p:cNvPr>
          <p:cNvPicPr preferRelativeResize="0"/>
          <p:nvPr/>
        </p:nvPicPr>
        <p:blipFill>
          <a:blip r:embed="rId4">
            <a:alphaModFix/>
          </a:blip>
          <a:stretch>
            <a:fillRect/>
          </a:stretch>
        </p:blipFill>
        <p:spPr>
          <a:xfrm>
            <a:off x="6346500" y="5465229"/>
            <a:ext cx="2779059" cy="1392771"/>
          </a:xfrm>
          <a:prstGeom prst="rect">
            <a:avLst/>
          </a:prstGeom>
          <a:noFill/>
          <a:ln>
            <a:noFill/>
          </a:ln>
        </p:spPr>
      </p:pic>
      <p:pic>
        <p:nvPicPr>
          <p:cNvPr id="9" name="Picture 6">
            <a:extLst>
              <a:ext uri="{FF2B5EF4-FFF2-40B4-BE49-F238E27FC236}">
                <a16:creationId xmlns:a16="http://schemas.microsoft.com/office/drawing/2014/main" id="{079ABCF1-89EB-4C4C-BE39-AA765244A845}"/>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117435" y="5465229"/>
            <a:ext cx="2779059" cy="1392771"/>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a:extLst>
              <a:ext uri="{FF2B5EF4-FFF2-40B4-BE49-F238E27FC236}">
                <a16:creationId xmlns:a16="http://schemas.microsoft.com/office/drawing/2014/main" id="{E3F57FBA-DCB2-40FD-97D0-BA3F7B0133C7}"/>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80138" y="0"/>
            <a:ext cx="1082588" cy="108258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46B0797D-612A-45F2-A740-0847E359B6BB}"/>
              </a:ext>
            </a:extLst>
          </p:cNvPr>
          <p:cNvPicPr>
            <a:picLocks noChangeAspect="1"/>
          </p:cNvPicPr>
          <p:nvPr/>
        </p:nvPicPr>
        <p:blipFill>
          <a:blip r:embed="rId7"/>
          <a:stretch>
            <a:fillRect/>
          </a:stretch>
        </p:blipFill>
        <p:spPr>
          <a:xfrm>
            <a:off x="152305" y="5465228"/>
            <a:ext cx="2608991" cy="1392770"/>
          </a:xfrm>
          <a:prstGeom prst="rect">
            <a:avLst/>
          </a:prstGeom>
        </p:spPr>
      </p:pic>
      <p:sp>
        <p:nvSpPr>
          <p:cNvPr id="3" name="TextBox 2">
            <a:extLst>
              <a:ext uri="{FF2B5EF4-FFF2-40B4-BE49-F238E27FC236}">
                <a16:creationId xmlns:a16="http://schemas.microsoft.com/office/drawing/2014/main" id="{663EEE18-FFF0-480A-A66D-2DBB2252F038}"/>
              </a:ext>
            </a:extLst>
          </p:cNvPr>
          <p:cNvSpPr txBox="1"/>
          <p:nvPr/>
        </p:nvSpPr>
        <p:spPr>
          <a:xfrm>
            <a:off x="3350029" y="108779"/>
            <a:ext cx="8171411" cy="76944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400" b="1" i="0" u="none" strike="noStrike" kern="1200" cap="none" spc="0" normalizeH="0" baseline="0" noProof="0" dirty="0">
                <a:ln>
                  <a:noFill/>
                </a:ln>
                <a:solidFill>
                  <a:srgbClr val="FFCC00"/>
                </a:solidFill>
                <a:effectLst/>
                <a:uLnTx/>
                <a:uFillTx/>
                <a:latin typeface="Calibri" panose="020F0502020204030204"/>
                <a:ea typeface="+mn-ea"/>
                <a:cs typeface="+mn-cs"/>
              </a:rPr>
              <a:t>Active Enrichment</a:t>
            </a:r>
          </a:p>
        </p:txBody>
      </p:sp>
      <p:pic>
        <p:nvPicPr>
          <p:cNvPr id="11" name="Picture 2">
            <a:extLst>
              <a:ext uri="{FF2B5EF4-FFF2-40B4-BE49-F238E27FC236}">
                <a16:creationId xmlns:a16="http://schemas.microsoft.com/office/drawing/2014/main" id="{569DF13E-B319-4F0B-8850-FB2E895F545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640702" y="0"/>
            <a:ext cx="1082588" cy="1082588"/>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193385D6-39A2-4584-838F-060A808A1BEE}"/>
              </a:ext>
            </a:extLst>
          </p:cNvPr>
          <p:cNvPicPr>
            <a:picLocks noChangeAspect="1"/>
          </p:cNvPicPr>
          <p:nvPr/>
        </p:nvPicPr>
        <p:blipFill>
          <a:blip r:embed="rId8"/>
          <a:stretch>
            <a:fillRect/>
          </a:stretch>
        </p:blipFill>
        <p:spPr>
          <a:xfrm>
            <a:off x="5730759" y="1441876"/>
            <a:ext cx="1704975" cy="1285875"/>
          </a:xfrm>
          <a:prstGeom prst="rect">
            <a:avLst/>
          </a:prstGeom>
        </p:spPr>
      </p:pic>
      <p:pic>
        <p:nvPicPr>
          <p:cNvPr id="15" name="Picture 14">
            <a:extLst>
              <a:ext uri="{FF2B5EF4-FFF2-40B4-BE49-F238E27FC236}">
                <a16:creationId xmlns:a16="http://schemas.microsoft.com/office/drawing/2014/main" id="{3D826573-4BB3-4276-9FAF-F589CD4A72A5}"/>
              </a:ext>
            </a:extLst>
          </p:cNvPr>
          <p:cNvPicPr>
            <a:picLocks noChangeAspect="1"/>
          </p:cNvPicPr>
          <p:nvPr/>
        </p:nvPicPr>
        <p:blipFill>
          <a:blip r:embed="rId9"/>
          <a:stretch>
            <a:fillRect/>
          </a:stretch>
        </p:blipFill>
        <p:spPr>
          <a:xfrm>
            <a:off x="5730758" y="3291407"/>
            <a:ext cx="1704975" cy="1247775"/>
          </a:xfrm>
          <a:prstGeom prst="rect">
            <a:avLst/>
          </a:prstGeom>
        </p:spPr>
      </p:pic>
      <p:sp>
        <p:nvSpPr>
          <p:cNvPr id="16" name="Rectangle 15">
            <a:extLst>
              <a:ext uri="{FF2B5EF4-FFF2-40B4-BE49-F238E27FC236}">
                <a16:creationId xmlns:a16="http://schemas.microsoft.com/office/drawing/2014/main" id="{CDA89F10-768F-44ED-B3E0-155A0507C956}"/>
              </a:ext>
            </a:extLst>
          </p:cNvPr>
          <p:cNvSpPr/>
          <p:nvPr/>
        </p:nvSpPr>
        <p:spPr>
          <a:xfrm>
            <a:off x="-44339" y="1295400"/>
            <a:ext cx="6096000" cy="4524315"/>
          </a:xfrm>
          <a:prstGeom prst="rect">
            <a:avLst/>
          </a:prstGeom>
        </p:spPr>
        <p:txBody>
          <a:bodyPr>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Protected 1 hour of PA every Friday proceeded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     by memory &amp; retrieval work (</a:t>
            </a:r>
            <a:r>
              <a:rPr kumimoji="0" lang="en-GB" sz="1800" b="0" i="1" u="none" strike="noStrike" kern="1200" cap="none" spc="0" normalizeH="0" baseline="0" noProof="0" dirty="0">
                <a:ln>
                  <a:noFill/>
                </a:ln>
                <a:solidFill>
                  <a:srgbClr val="7030A0"/>
                </a:solidFill>
                <a:effectLst/>
                <a:uLnTx/>
                <a:uFillTx/>
                <a:latin typeface="Calibri" panose="020F0502020204030204"/>
                <a:ea typeface="+mn-ea"/>
                <a:cs typeface="+mn-cs"/>
              </a:rPr>
              <a:t>Policy &amp; Routines</a:t>
            </a: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Standing agenda item in governor T &amp; L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     meetings (</a:t>
            </a:r>
            <a:r>
              <a:rPr kumimoji="0" lang="en-GB" sz="1800" b="0" i="1" u="none" strike="noStrike" kern="1200" cap="none" spc="0" normalizeH="0" baseline="0" noProof="0" dirty="0">
                <a:ln>
                  <a:noFill/>
                </a:ln>
                <a:solidFill>
                  <a:srgbClr val="7030A0"/>
                </a:solidFill>
                <a:effectLst/>
                <a:uLnTx/>
                <a:uFillTx/>
                <a:latin typeface="Calibri" panose="020F0502020204030204"/>
                <a:ea typeface="+mn-ea"/>
                <a:cs typeface="+mn-cs"/>
              </a:rPr>
              <a:t>School Improvement</a:t>
            </a: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Written into SDP &amp; linked to 4 OFSTED areas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800" b="0" i="1" u="none" strike="noStrike" kern="1200" cap="none" spc="0" normalizeH="0" baseline="0" noProof="0" dirty="0">
                <a:ln>
                  <a:noFill/>
                </a:ln>
                <a:solidFill>
                  <a:srgbClr val="7030A0"/>
                </a:solidFill>
                <a:effectLst/>
                <a:uLnTx/>
                <a:uFillTx/>
                <a:latin typeface="Calibri" panose="020F0502020204030204"/>
                <a:ea typeface="+mn-ea"/>
                <a:cs typeface="+mn-cs"/>
              </a:rPr>
              <a:t>School Improvement</a:t>
            </a: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Key part of new physical activity policy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800" b="0" i="1" u="none" strike="noStrike" kern="1200" cap="none" spc="0" normalizeH="0" baseline="0" noProof="0" dirty="0">
                <a:ln>
                  <a:noFill/>
                </a:ln>
                <a:solidFill>
                  <a:srgbClr val="7030A0"/>
                </a:solidFill>
                <a:effectLst/>
                <a:uLnTx/>
                <a:uFillTx/>
                <a:latin typeface="Calibri" panose="020F0502020204030204"/>
                <a:ea typeface="+mn-ea"/>
                <a:cs typeface="+mn-cs"/>
              </a:rPr>
              <a:t>Policy &amp; Routines</a:t>
            </a: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Influencing behaviour policy ensuring pupils are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     engaged through rich and fun experiences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     (</a:t>
            </a:r>
            <a:r>
              <a:rPr kumimoji="0" lang="en-GB" sz="1800" b="0" i="1" u="none" strike="noStrike" kern="1200" cap="none" spc="0" normalizeH="0" baseline="0" noProof="0" dirty="0">
                <a:ln>
                  <a:noFill/>
                </a:ln>
                <a:solidFill>
                  <a:srgbClr val="7030A0"/>
                </a:solidFill>
                <a:effectLst/>
                <a:uLnTx/>
                <a:uFillTx/>
                <a:latin typeface="Calibri" panose="020F0502020204030204"/>
                <a:ea typeface="+mn-ea"/>
                <a:cs typeface="+mn-cs"/>
              </a:rPr>
              <a:t>Policy &amp; Routines</a:t>
            </a: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Timetabling Active Enrichment sessions during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      curriculum time for SEMH pupils (</a:t>
            </a:r>
            <a:r>
              <a:rPr kumimoji="0" lang="en-GB" sz="1800" b="0" i="1" u="none" strike="noStrike" kern="1200" cap="none" spc="0" normalizeH="0" baseline="0" noProof="0" dirty="0">
                <a:ln>
                  <a:noFill/>
                </a:ln>
                <a:solidFill>
                  <a:srgbClr val="7030A0"/>
                </a:solidFill>
                <a:effectLst/>
                <a:uLnTx/>
                <a:uFillTx/>
                <a:latin typeface="Calibri" panose="020F0502020204030204"/>
                <a:ea typeface="+mn-ea"/>
                <a:cs typeface="+mn-cs"/>
              </a:rPr>
              <a:t>Policy &amp; Routines</a:t>
            </a: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Footage shared on social media EVERY Friday (</a:t>
            </a:r>
            <a:r>
              <a:rPr kumimoji="0" lang="en-GB" sz="1800" b="0" i="1" u="none" strike="noStrike" kern="1200" cap="none" spc="0" normalizeH="0" baseline="0" noProof="0" dirty="0">
                <a:ln>
                  <a:noFill/>
                </a:ln>
                <a:solidFill>
                  <a:srgbClr val="7030A0"/>
                </a:solidFill>
                <a:effectLst/>
                <a:uLnTx/>
                <a:uFillTx/>
                <a:latin typeface="Calibri" panose="020F0502020204030204"/>
                <a:ea typeface="+mn-ea"/>
                <a:cs typeface="+mn-cs"/>
              </a:rPr>
              <a:t>Communications</a:t>
            </a:r>
            <a:r>
              <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1"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17" name="Arrow: Chevron 16">
            <a:extLst>
              <a:ext uri="{FF2B5EF4-FFF2-40B4-BE49-F238E27FC236}">
                <a16:creationId xmlns:a16="http://schemas.microsoft.com/office/drawing/2014/main" id="{E942446F-B24F-4982-A262-B2176135ABBA}"/>
              </a:ext>
            </a:extLst>
          </p:cNvPr>
          <p:cNvSpPr/>
          <p:nvPr/>
        </p:nvSpPr>
        <p:spPr>
          <a:xfrm>
            <a:off x="5012575" y="2036617"/>
            <a:ext cx="507076" cy="1878677"/>
          </a:xfrm>
          <a:prstGeom prst="chevron">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9" name="Arrow: Chevron 18">
            <a:extLst>
              <a:ext uri="{FF2B5EF4-FFF2-40B4-BE49-F238E27FC236}">
                <a16:creationId xmlns:a16="http://schemas.microsoft.com/office/drawing/2014/main" id="{879A7A68-414A-40B3-BC01-065ED44D31BD}"/>
              </a:ext>
            </a:extLst>
          </p:cNvPr>
          <p:cNvSpPr/>
          <p:nvPr/>
        </p:nvSpPr>
        <p:spPr>
          <a:xfrm>
            <a:off x="7736029" y="2036617"/>
            <a:ext cx="507076" cy="1878677"/>
          </a:xfrm>
          <a:prstGeom prst="chevron">
            <a:avLst/>
          </a:prstGeom>
          <a:solidFill>
            <a:srgbClr val="7030A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2" name="Rectangle 21">
            <a:extLst>
              <a:ext uri="{FF2B5EF4-FFF2-40B4-BE49-F238E27FC236}">
                <a16:creationId xmlns:a16="http://schemas.microsoft.com/office/drawing/2014/main" id="{13C0748C-6E7E-4FCE-BAE9-BB11E5D684E8}"/>
              </a:ext>
            </a:extLst>
          </p:cNvPr>
          <p:cNvSpPr/>
          <p:nvPr/>
        </p:nvSpPr>
        <p:spPr>
          <a:xfrm>
            <a:off x="8445260" y="1404179"/>
            <a:ext cx="3663446" cy="3539430"/>
          </a:xfrm>
          <a:prstGeom prst="rect">
            <a:avLst/>
          </a:prstGeom>
        </p:spPr>
        <p:txBody>
          <a:bodyPr wrap="square">
            <a:spAutoFit/>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rPr>
              <a:t>Number of behaviour incidents reduced during curriculum time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rPr>
              <a:t>Pupils attainment increased (2022 data)</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rPr>
              <a:t>Good with outstanding leadership (OFSTED 2022)</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rPr>
              <a:t>PA is now impacting on the holistic development of pupils due to more varied opportunities</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rPr>
              <a:t>Shift to pupils and staff understanding how movement can enhance learning outcomes and academic performance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1600" b="0" i="1" u="none" strike="noStrike" kern="1200" cap="none" spc="0" normalizeH="0" baseline="0" noProof="0" dirty="0">
                <a:ln>
                  <a:noFill/>
                </a:ln>
                <a:solidFill>
                  <a:prstClr val="black"/>
                </a:solidFill>
                <a:effectLst/>
                <a:uLnTx/>
                <a:uFillTx/>
                <a:latin typeface="Calibri" panose="020F0502020204030204"/>
                <a:ea typeface="+mn-ea"/>
                <a:cs typeface="+mn-cs"/>
              </a:rPr>
              <a:t>EYFS – increased competency/ gross motor development. </a:t>
            </a:r>
          </a:p>
        </p:txBody>
      </p:sp>
      <p:pic>
        <p:nvPicPr>
          <p:cNvPr id="18" name="Picture 17">
            <a:extLst>
              <a:ext uri="{FF2B5EF4-FFF2-40B4-BE49-F238E27FC236}">
                <a16:creationId xmlns:a16="http://schemas.microsoft.com/office/drawing/2014/main" id="{94D8A234-16EE-4EBB-A6C9-64C8D41F2C95}"/>
              </a:ext>
            </a:extLst>
          </p:cNvPr>
          <p:cNvPicPr>
            <a:picLocks noChangeAspect="1"/>
          </p:cNvPicPr>
          <p:nvPr/>
        </p:nvPicPr>
        <p:blipFill>
          <a:blip r:embed="rId10"/>
          <a:stretch>
            <a:fillRect/>
          </a:stretch>
        </p:blipFill>
        <p:spPr>
          <a:xfrm>
            <a:off x="9187543" y="108779"/>
            <a:ext cx="2020389" cy="1098193"/>
          </a:xfrm>
          <a:prstGeom prst="rect">
            <a:avLst/>
          </a:prstGeom>
        </p:spPr>
      </p:pic>
    </p:spTree>
    <p:extLst>
      <p:ext uri="{BB962C8B-B14F-4D97-AF65-F5344CB8AC3E}">
        <p14:creationId xmlns:p14="http://schemas.microsoft.com/office/powerpoint/2010/main" val="402008322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8EB00D5C-2628-4828-9176-898DADD0D541}"/>
              </a:ext>
            </a:extLst>
          </p:cNvPr>
          <p:cNvPicPr>
            <a:picLocks noChangeAspect="1"/>
          </p:cNvPicPr>
          <p:nvPr/>
        </p:nvPicPr>
        <p:blipFill>
          <a:blip r:embed="rId2"/>
          <a:stretch>
            <a:fillRect/>
          </a:stretch>
        </p:blipFill>
        <p:spPr>
          <a:xfrm>
            <a:off x="136994" y="76102"/>
            <a:ext cx="5301816" cy="1752697"/>
          </a:xfrm>
          <a:prstGeom prst="rect">
            <a:avLst/>
          </a:prstGeom>
        </p:spPr>
      </p:pic>
      <p:sp>
        <p:nvSpPr>
          <p:cNvPr id="11" name="TextBox 10">
            <a:extLst>
              <a:ext uri="{FF2B5EF4-FFF2-40B4-BE49-F238E27FC236}">
                <a16:creationId xmlns:a16="http://schemas.microsoft.com/office/drawing/2014/main" id="{52FCDB22-12A4-4466-86DD-4CB81FD57B52}"/>
              </a:ext>
            </a:extLst>
          </p:cNvPr>
          <p:cNvSpPr txBox="1"/>
          <p:nvPr/>
        </p:nvSpPr>
        <p:spPr>
          <a:xfrm>
            <a:off x="136994" y="2064527"/>
            <a:ext cx="6520070" cy="5822556"/>
          </a:xfrm>
          <a:prstGeom prst="rect">
            <a:avLst/>
          </a:prstGeom>
          <a:noFill/>
        </p:spPr>
        <p:txBody>
          <a:bodyPr wrap="square" rtlCol="0">
            <a:spAutoFit/>
          </a:bodyPr>
          <a:lstStyle/>
          <a:p>
            <a:pPr marL="403433" indent="-403433">
              <a:buFont typeface="Arial" panose="020B0604020202020204" pitchFamily="34" charset="0"/>
              <a:buChar char="•"/>
            </a:pPr>
            <a:r>
              <a:rPr lang="en-GB" sz="2000" dirty="0">
                <a:solidFill>
                  <a:srgbClr val="7030A0"/>
                </a:solidFill>
              </a:rPr>
              <a:t>SLT expectation that staff specifically plan for active learning opportunities across the curriculum</a:t>
            </a:r>
          </a:p>
          <a:p>
            <a:pPr marL="403433" indent="-403433">
              <a:buFont typeface="Arial" panose="020B0604020202020204" pitchFamily="34" charset="0"/>
              <a:buChar char="•"/>
            </a:pPr>
            <a:r>
              <a:rPr lang="en-GB" sz="2000" dirty="0">
                <a:solidFill>
                  <a:srgbClr val="7030A0"/>
                </a:solidFill>
              </a:rPr>
              <a:t>Built into performance management/SIP</a:t>
            </a:r>
          </a:p>
          <a:p>
            <a:pPr marL="403433" indent="-403433">
              <a:buFont typeface="Arial" panose="020B0604020202020204" pitchFamily="34" charset="0"/>
              <a:buChar char="•"/>
            </a:pPr>
            <a:r>
              <a:rPr lang="en-GB" sz="2000" dirty="0">
                <a:solidFill>
                  <a:srgbClr val="7030A0"/>
                </a:solidFill>
              </a:rPr>
              <a:t>Regular and supportive year group observations by SLT</a:t>
            </a:r>
          </a:p>
          <a:p>
            <a:pPr marL="403433" indent="-403433">
              <a:buFont typeface="Arial" panose="020B0604020202020204" pitchFamily="34" charset="0"/>
              <a:buChar char="•"/>
            </a:pPr>
            <a:r>
              <a:rPr lang="en-GB" sz="2000" dirty="0">
                <a:solidFill>
                  <a:srgbClr val="FF0000"/>
                </a:solidFill>
              </a:rPr>
              <a:t>Declutter classroom spaces</a:t>
            </a:r>
          </a:p>
          <a:p>
            <a:pPr marL="403433" indent="-403433">
              <a:buFont typeface="Arial" panose="020B0604020202020204" pitchFamily="34" charset="0"/>
              <a:buChar char="•"/>
            </a:pPr>
            <a:r>
              <a:rPr lang="en-GB" sz="2000" dirty="0">
                <a:solidFill>
                  <a:srgbClr val="FF0000"/>
                </a:solidFill>
              </a:rPr>
              <a:t>Placed resources which children must move to collect</a:t>
            </a:r>
          </a:p>
          <a:p>
            <a:pPr marL="403433" indent="-403433">
              <a:buFont typeface="Arial" panose="020B0604020202020204" pitchFamily="34" charset="0"/>
              <a:buChar char="•"/>
            </a:pPr>
            <a:r>
              <a:rPr lang="en-GB" sz="2000" dirty="0">
                <a:solidFill>
                  <a:srgbClr val="FF0000"/>
                </a:solidFill>
              </a:rPr>
              <a:t>Exercise balls in each class</a:t>
            </a:r>
          </a:p>
          <a:p>
            <a:pPr marL="403433" indent="-403433">
              <a:buFont typeface="Arial" panose="020B0604020202020204" pitchFamily="34" charset="0"/>
              <a:buChar char="•"/>
            </a:pPr>
            <a:r>
              <a:rPr lang="en-GB" sz="2000" dirty="0">
                <a:solidFill>
                  <a:srgbClr val="FF0000"/>
                </a:solidFill>
              </a:rPr>
              <a:t>Active Learning displays</a:t>
            </a:r>
          </a:p>
          <a:p>
            <a:pPr marL="403433" indent="-403433">
              <a:buFont typeface="Arial" panose="020B0604020202020204" pitchFamily="34" charset="0"/>
              <a:buChar char="•"/>
            </a:pPr>
            <a:r>
              <a:rPr lang="en-GB" sz="2000" dirty="0">
                <a:solidFill>
                  <a:srgbClr val="00CC99"/>
                </a:solidFill>
              </a:rPr>
              <a:t>Regular PAL staff CPD and meetings to share learning</a:t>
            </a:r>
          </a:p>
          <a:p>
            <a:pPr marL="403433" indent="-403433">
              <a:buFont typeface="Arial" panose="020B0604020202020204" pitchFamily="34" charset="0"/>
              <a:buChar char="•"/>
            </a:pPr>
            <a:r>
              <a:rPr lang="en-GB" sz="2000" dirty="0">
                <a:solidFill>
                  <a:srgbClr val="00CC99"/>
                </a:solidFill>
              </a:rPr>
              <a:t>Year group meetings and feedback</a:t>
            </a:r>
          </a:p>
          <a:p>
            <a:pPr marL="403433" indent="-403433">
              <a:buFont typeface="Arial" panose="020B0604020202020204" pitchFamily="34" charset="0"/>
              <a:buChar char="•"/>
            </a:pPr>
            <a:r>
              <a:rPr lang="en-GB" sz="2000" dirty="0">
                <a:solidFill>
                  <a:srgbClr val="FFC000"/>
                </a:solidFill>
              </a:rPr>
              <a:t>AFL - Different body moves to communicate to the teacher</a:t>
            </a:r>
          </a:p>
          <a:p>
            <a:pPr marL="403433" indent="-403433">
              <a:buFont typeface="Arial" panose="020B0604020202020204" pitchFamily="34" charset="0"/>
              <a:buChar char="•"/>
            </a:pPr>
            <a:r>
              <a:rPr lang="en-GB" sz="2000" dirty="0">
                <a:solidFill>
                  <a:srgbClr val="FFC000"/>
                </a:solidFill>
              </a:rPr>
              <a:t>Answering questions in an active way</a:t>
            </a:r>
          </a:p>
          <a:p>
            <a:pPr marL="403433" indent="-403433">
              <a:buFont typeface="Arial" panose="020B0604020202020204" pitchFamily="34" charset="0"/>
              <a:buChar char="•"/>
            </a:pPr>
            <a:r>
              <a:rPr lang="en-GB" sz="2000" dirty="0">
                <a:solidFill>
                  <a:srgbClr val="FFC000"/>
                </a:solidFill>
              </a:rPr>
              <a:t>Pupils working on the floor or writing on walls</a:t>
            </a:r>
          </a:p>
          <a:p>
            <a:pPr marL="403433" indent="-403433">
              <a:buFont typeface="Arial" panose="020B0604020202020204" pitchFamily="34" charset="0"/>
              <a:buChar char="•"/>
            </a:pPr>
            <a:r>
              <a:rPr lang="en-GB" sz="2000" dirty="0">
                <a:solidFill>
                  <a:srgbClr val="FFC000"/>
                </a:solidFill>
              </a:rPr>
              <a:t>Drip fed active learning tasks into curriculum lessons</a:t>
            </a:r>
          </a:p>
          <a:p>
            <a:endParaRPr lang="en-GB" sz="2824" dirty="0"/>
          </a:p>
          <a:p>
            <a:pPr marL="403433" indent="-403433">
              <a:buFont typeface="Arial" panose="020B0604020202020204" pitchFamily="34" charset="0"/>
              <a:buChar char="•"/>
            </a:pPr>
            <a:endParaRPr lang="en-GB" sz="2824" dirty="0"/>
          </a:p>
          <a:p>
            <a:endParaRPr lang="en-GB" sz="1588" dirty="0"/>
          </a:p>
        </p:txBody>
      </p:sp>
      <p:pic>
        <p:nvPicPr>
          <p:cNvPr id="12" name="Picture 11">
            <a:extLst>
              <a:ext uri="{FF2B5EF4-FFF2-40B4-BE49-F238E27FC236}">
                <a16:creationId xmlns:a16="http://schemas.microsoft.com/office/drawing/2014/main" id="{F9E7B715-2A62-4E0D-8B53-443F50CCE033}"/>
              </a:ext>
            </a:extLst>
          </p:cNvPr>
          <p:cNvPicPr>
            <a:picLocks noChangeAspect="1"/>
          </p:cNvPicPr>
          <p:nvPr/>
        </p:nvPicPr>
        <p:blipFill>
          <a:blip r:embed="rId3"/>
          <a:stretch>
            <a:fillRect/>
          </a:stretch>
        </p:blipFill>
        <p:spPr>
          <a:xfrm>
            <a:off x="7235687" y="104774"/>
            <a:ext cx="4322407" cy="2865570"/>
          </a:xfrm>
          <a:prstGeom prst="rect">
            <a:avLst/>
          </a:prstGeom>
        </p:spPr>
      </p:pic>
      <p:pic>
        <p:nvPicPr>
          <p:cNvPr id="13" name="Picture 12">
            <a:extLst>
              <a:ext uri="{FF2B5EF4-FFF2-40B4-BE49-F238E27FC236}">
                <a16:creationId xmlns:a16="http://schemas.microsoft.com/office/drawing/2014/main" id="{A8477930-5A82-4AFB-BCA5-4534178054C0}"/>
              </a:ext>
            </a:extLst>
          </p:cNvPr>
          <p:cNvPicPr>
            <a:picLocks noChangeAspect="1"/>
          </p:cNvPicPr>
          <p:nvPr/>
        </p:nvPicPr>
        <p:blipFill>
          <a:blip r:embed="rId4"/>
          <a:stretch>
            <a:fillRect/>
          </a:stretch>
        </p:blipFill>
        <p:spPr>
          <a:xfrm>
            <a:off x="7235687" y="3475212"/>
            <a:ext cx="4475568" cy="2976857"/>
          </a:xfrm>
          <a:prstGeom prst="rect">
            <a:avLst/>
          </a:prstGeom>
          <a:effectLst>
            <a:glow rad="50800">
              <a:schemeClr val="accent1">
                <a:alpha val="40000"/>
              </a:schemeClr>
            </a:glow>
            <a:softEdge rad="25400"/>
          </a:effectLst>
        </p:spPr>
      </p:pic>
    </p:spTree>
    <p:extLst>
      <p:ext uri="{BB962C8B-B14F-4D97-AF65-F5344CB8AC3E}">
        <p14:creationId xmlns:p14="http://schemas.microsoft.com/office/powerpoint/2010/main" val="15523163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2A39744-3A86-419D-B621-89A9AB1D4EE9}"/>
              </a:ext>
            </a:extLst>
          </p:cNvPr>
          <p:cNvSpPr txBox="1"/>
          <p:nvPr/>
        </p:nvSpPr>
        <p:spPr>
          <a:xfrm>
            <a:off x="8924440" y="4289989"/>
            <a:ext cx="3184432" cy="2031325"/>
          </a:xfrm>
          <a:prstGeom prst="rect">
            <a:avLst/>
          </a:prstGeom>
          <a:noFill/>
        </p:spPr>
        <p:txBody>
          <a:bodyPr wrap="square" rtlCol="0">
            <a:spAutoFit/>
          </a:bodyPr>
          <a:lstStyle/>
          <a:p>
            <a:r>
              <a:rPr lang="en-GB" dirty="0">
                <a:solidFill>
                  <a:schemeClr val="bg1"/>
                </a:solidFill>
              </a:rPr>
              <a:t>Building PAL into performance management and setting whole school targets around physical activity.</a:t>
            </a:r>
          </a:p>
          <a:p>
            <a:pPr marL="285756" indent="-285756">
              <a:buFont typeface="Arial" panose="020B0604020202020204" pitchFamily="34" charset="0"/>
              <a:buChar char="•"/>
            </a:pPr>
            <a:endParaRPr lang="en-GB" dirty="0">
              <a:solidFill>
                <a:schemeClr val="bg1"/>
              </a:solidFill>
            </a:endParaRPr>
          </a:p>
          <a:p>
            <a:pPr marL="285756" indent="-285756">
              <a:buFontTx/>
              <a:buChar char="-"/>
            </a:pPr>
            <a:endParaRPr lang="en-GB" dirty="0">
              <a:solidFill>
                <a:schemeClr val="bg1"/>
              </a:solidFill>
            </a:endParaRPr>
          </a:p>
          <a:p>
            <a:endParaRPr lang="en-GB" dirty="0"/>
          </a:p>
        </p:txBody>
      </p:sp>
      <p:sp>
        <p:nvSpPr>
          <p:cNvPr id="3" name="TextBox 2">
            <a:extLst>
              <a:ext uri="{FF2B5EF4-FFF2-40B4-BE49-F238E27FC236}">
                <a16:creationId xmlns:a16="http://schemas.microsoft.com/office/drawing/2014/main" id="{B42C8E44-7496-47F3-90C0-E4A1E53CC33A}"/>
              </a:ext>
            </a:extLst>
          </p:cNvPr>
          <p:cNvSpPr txBox="1"/>
          <p:nvPr/>
        </p:nvSpPr>
        <p:spPr>
          <a:xfrm>
            <a:off x="7253651" y="2156603"/>
            <a:ext cx="4181877" cy="3046988"/>
          </a:xfrm>
          <a:prstGeom prst="rect">
            <a:avLst/>
          </a:prstGeom>
          <a:noFill/>
        </p:spPr>
        <p:txBody>
          <a:bodyPr wrap="square" rtlCol="0">
            <a:spAutoFit/>
          </a:bodyPr>
          <a:lstStyle/>
          <a:p>
            <a:r>
              <a:rPr lang="en-GB" sz="3200" b="1" dirty="0">
                <a:solidFill>
                  <a:srgbClr val="FE3F00"/>
                </a:solidFill>
                <a:latin typeface="Gill Sans MT" panose="020B0502020104020203" pitchFamily="34" charset="0"/>
              </a:rPr>
              <a:t>What low cost/high impact solutions have you embedded?</a:t>
            </a:r>
          </a:p>
          <a:p>
            <a:endParaRPr lang="en-GB" sz="3200" b="1" dirty="0">
              <a:solidFill>
                <a:srgbClr val="FE3F00"/>
              </a:solidFill>
              <a:latin typeface="Gill Sans MT" panose="020B0502020104020203" pitchFamily="34" charset="0"/>
            </a:endParaRPr>
          </a:p>
          <a:p>
            <a:r>
              <a:rPr lang="en-GB" sz="3200" b="1" dirty="0">
                <a:solidFill>
                  <a:srgbClr val="FE3F00"/>
                </a:solidFill>
                <a:latin typeface="Gill Sans MT" panose="020B0502020104020203" pitchFamily="34" charset="0"/>
              </a:rPr>
              <a:t>Consider APEASE in your conversations</a:t>
            </a:r>
          </a:p>
        </p:txBody>
      </p:sp>
      <p:pic>
        <p:nvPicPr>
          <p:cNvPr id="7" name="Picture 6">
            <a:extLst>
              <a:ext uri="{FF2B5EF4-FFF2-40B4-BE49-F238E27FC236}">
                <a16:creationId xmlns:a16="http://schemas.microsoft.com/office/drawing/2014/main" id="{EB31AF0B-B0BC-4681-A97F-B353D915A277}"/>
              </a:ext>
            </a:extLst>
          </p:cNvPr>
          <p:cNvPicPr>
            <a:picLocks noChangeAspect="1"/>
          </p:cNvPicPr>
          <p:nvPr/>
        </p:nvPicPr>
        <p:blipFill>
          <a:blip r:embed="rId2"/>
          <a:stretch>
            <a:fillRect/>
          </a:stretch>
        </p:blipFill>
        <p:spPr>
          <a:xfrm>
            <a:off x="494399" y="1691469"/>
            <a:ext cx="5163540" cy="3475062"/>
          </a:xfrm>
          <a:prstGeom prst="rect">
            <a:avLst/>
          </a:prstGeom>
        </p:spPr>
      </p:pic>
      <p:pic>
        <p:nvPicPr>
          <p:cNvPr id="6" name="Picture 5" descr="Download Google Talk (Google Chat) Logo in SVG Vector or PNG File Format -  Logo.wine">
            <a:extLst>
              <a:ext uri="{FF2B5EF4-FFF2-40B4-BE49-F238E27FC236}">
                <a16:creationId xmlns:a16="http://schemas.microsoft.com/office/drawing/2014/main" id="{0CCDD127-F5D3-4B83-A3D7-002602FF59F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9195" y="155275"/>
            <a:ext cx="3007461" cy="20013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833157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1" name="Chart 10">
            <a:extLst>
              <a:ext uri="{FF2B5EF4-FFF2-40B4-BE49-F238E27FC236}">
                <a16:creationId xmlns:a16="http://schemas.microsoft.com/office/drawing/2014/main" id="{FC2987E4-0143-45EA-A165-6C9F327702E4}"/>
              </a:ext>
            </a:extLst>
          </p:cNvPr>
          <p:cNvGraphicFramePr/>
          <p:nvPr>
            <p:extLst>
              <p:ext uri="{D42A27DB-BD31-4B8C-83A1-F6EECF244321}">
                <p14:modId xmlns:p14="http://schemas.microsoft.com/office/powerpoint/2010/main" val="2393673641"/>
              </p:ext>
            </p:extLst>
          </p:nvPr>
        </p:nvGraphicFramePr>
        <p:xfrm>
          <a:off x="2458528" y="2441274"/>
          <a:ext cx="6442014" cy="4128379"/>
        </p:xfrm>
        <a:graphic>
          <a:graphicData uri="http://schemas.openxmlformats.org/drawingml/2006/chart">
            <c:chart xmlns:c="http://schemas.openxmlformats.org/drawingml/2006/chart" xmlns:r="http://schemas.openxmlformats.org/officeDocument/2006/relationships" r:id="rId2"/>
          </a:graphicData>
        </a:graphic>
      </p:graphicFrame>
      <p:sp>
        <p:nvSpPr>
          <p:cNvPr id="3" name="Title 1">
            <a:extLst>
              <a:ext uri="{FF2B5EF4-FFF2-40B4-BE49-F238E27FC236}">
                <a16:creationId xmlns:a16="http://schemas.microsoft.com/office/drawing/2014/main" id="{4CB17621-5C09-419C-933C-8CAE2E8B922F}"/>
              </a:ext>
            </a:extLst>
          </p:cNvPr>
          <p:cNvSpPr>
            <a:spLocks noGrp="1"/>
          </p:cNvSpPr>
          <p:nvPr>
            <p:ph type="title"/>
          </p:nvPr>
        </p:nvSpPr>
        <p:spPr>
          <a:xfrm>
            <a:off x="1553606" y="288347"/>
            <a:ext cx="9552041" cy="1325563"/>
          </a:xfrm>
        </p:spPr>
        <p:txBody>
          <a:bodyPr>
            <a:noAutofit/>
          </a:bodyPr>
          <a:lstStyle/>
          <a:p>
            <a:r>
              <a:rPr lang="en-GB" sz="2800" dirty="0"/>
              <a:t>“During inspections, Ofsted assess how effectively leaders use the Primary PE and Sport Premium and measure its impact on outcomes for pupils, and how effectively governors hold them to account for this.”</a:t>
            </a:r>
          </a:p>
        </p:txBody>
      </p:sp>
    </p:spTree>
    <p:extLst>
      <p:ext uri="{BB962C8B-B14F-4D97-AF65-F5344CB8AC3E}">
        <p14:creationId xmlns:p14="http://schemas.microsoft.com/office/powerpoint/2010/main" val="160591687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1B072-A07B-4DA7-A6A5-514DB8AC6F25}"/>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FF32FF9-8F74-4111-8CB7-1D22249F84D3}"/>
              </a:ext>
            </a:extLst>
          </p:cNvPr>
          <p:cNvSpPr>
            <a:spLocks noGrp="1"/>
          </p:cNvSpPr>
          <p:nvPr>
            <p:ph idx="1"/>
          </p:nvPr>
        </p:nvSpPr>
        <p:spPr/>
        <p:txBody>
          <a:bodyPr/>
          <a:lstStyle/>
          <a:p>
            <a:endParaRPr lang="en-GB" dirty="0"/>
          </a:p>
        </p:txBody>
      </p:sp>
      <p:pic>
        <p:nvPicPr>
          <p:cNvPr id="4" name="Picture 3">
            <a:extLst>
              <a:ext uri="{FF2B5EF4-FFF2-40B4-BE49-F238E27FC236}">
                <a16:creationId xmlns:a16="http://schemas.microsoft.com/office/drawing/2014/main" id="{8CF1CDC5-D7C3-4CD6-9BBE-744142121150}"/>
              </a:ext>
            </a:extLst>
          </p:cNvPr>
          <p:cNvPicPr>
            <a:picLocks noChangeAspect="1"/>
          </p:cNvPicPr>
          <p:nvPr/>
        </p:nvPicPr>
        <p:blipFill>
          <a:blip r:embed="rId3"/>
          <a:stretch>
            <a:fillRect/>
          </a:stretch>
        </p:blipFill>
        <p:spPr>
          <a:xfrm>
            <a:off x="138361" y="502806"/>
            <a:ext cx="10170540" cy="5810250"/>
          </a:xfrm>
          <a:prstGeom prst="rect">
            <a:avLst/>
          </a:prstGeom>
        </p:spPr>
      </p:pic>
      <p:sp>
        <p:nvSpPr>
          <p:cNvPr id="9" name="Rectangle: Rounded Corners 8">
            <a:extLst>
              <a:ext uri="{FF2B5EF4-FFF2-40B4-BE49-F238E27FC236}">
                <a16:creationId xmlns:a16="http://schemas.microsoft.com/office/drawing/2014/main" id="{B8F34E85-573D-44A0-B7C7-FD6B5F25184E}"/>
              </a:ext>
            </a:extLst>
          </p:cNvPr>
          <p:cNvSpPr/>
          <p:nvPr/>
        </p:nvSpPr>
        <p:spPr>
          <a:xfrm>
            <a:off x="1581967" y="4238626"/>
            <a:ext cx="1390650" cy="390525"/>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Schoolbook"/>
              <a:ea typeface="+mn-ea"/>
              <a:cs typeface="+mn-cs"/>
            </a:endParaRPr>
          </a:p>
        </p:txBody>
      </p:sp>
      <p:sp>
        <p:nvSpPr>
          <p:cNvPr id="6" name="Rectangle: Rounded Corners 5">
            <a:extLst>
              <a:ext uri="{FF2B5EF4-FFF2-40B4-BE49-F238E27FC236}">
                <a16:creationId xmlns:a16="http://schemas.microsoft.com/office/drawing/2014/main" id="{E035DBF4-52BF-4786-943A-A861E8139784}"/>
              </a:ext>
            </a:extLst>
          </p:cNvPr>
          <p:cNvSpPr/>
          <p:nvPr/>
        </p:nvSpPr>
        <p:spPr>
          <a:xfrm>
            <a:off x="1278384" y="2749047"/>
            <a:ext cx="1562470" cy="390525"/>
          </a:xfrm>
          <a:prstGeom prst="roundRect">
            <a:avLst/>
          </a:prstGeom>
          <a:noFill/>
          <a:ln w="762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Century Schoolbook"/>
              <a:ea typeface="+mn-ea"/>
              <a:cs typeface="+mn-cs"/>
            </a:endParaRPr>
          </a:p>
        </p:txBody>
      </p:sp>
    </p:spTree>
    <p:extLst>
      <p:ext uri="{BB962C8B-B14F-4D97-AF65-F5344CB8AC3E}">
        <p14:creationId xmlns:p14="http://schemas.microsoft.com/office/powerpoint/2010/main" val="151848908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41ED06-9BD7-4440-BE4E-DF88163E1FFE}"/>
              </a:ext>
            </a:extLst>
          </p:cNvPr>
          <p:cNvSpPr>
            <a:spLocks noGrp="1"/>
          </p:cNvSpPr>
          <p:nvPr>
            <p:ph type="title"/>
          </p:nvPr>
        </p:nvSpPr>
        <p:spPr>
          <a:xfrm>
            <a:off x="2994798" y="-14520"/>
            <a:ext cx="11361000" cy="763800"/>
          </a:xfrm>
        </p:spPr>
        <p:txBody>
          <a:bodyPr/>
          <a:lstStyle/>
          <a:p>
            <a:r>
              <a:rPr lang="en-GB" dirty="0"/>
              <a:t>Termly meetings and checkpoints</a:t>
            </a:r>
          </a:p>
        </p:txBody>
      </p:sp>
      <p:graphicFrame>
        <p:nvGraphicFramePr>
          <p:cNvPr id="4" name="Table 3">
            <a:extLst>
              <a:ext uri="{FF2B5EF4-FFF2-40B4-BE49-F238E27FC236}">
                <a16:creationId xmlns:a16="http://schemas.microsoft.com/office/drawing/2014/main" id="{5AF43453-0F69-4F74-9033-D6B99A28425E}"/>
              </a:ext>
            </a:extLst>
          </p:cNvPr>
          <p:cNvGraphicFramePr>
            <a:graphicFrameLocks noGrp="1"/>
          </p:cNvGraphicFramePr>
          <p:nvPr>
            <p:extLst>
              <p:ext uri="{D42A27DB-BD31-4B8C-83A1-F6EECF244321}">
                <p14:modId xmlns:p14="http://schemas.microsoft.com/office/powerpoint/2010/main" val="3992599677"/>
              </p:ext>
            </p:extLst>
          </p:nvPr>
        </p:nvGraphicFramePr>
        <p:xfrm>
          <a:off x="173960" y="804989"/>
          <a:ext cx="11506206" cy="6217920"/>
        </p:xfrm>
        <a:graphic>
          <a:graphicData uri="http://schemas.openxmlformats.org/drawingml/2006/table">
            <a:tbl>
              <a:tblPr/>
              <a:tblGrid>
                <a:gridCol w="11506206">
                  <a:extLst>
                    <a:ext uri="{9D8B030D-6E8A-4147-A177-3AD203B41FA5}">
                      <a16:colId xmlns:a16="http://schemas.microsoft.com/office/drawing/2014/main" val="891379823"/>
                    </a:ext>
                  </a:extLst>
                </a:gridCol>
              </a:tblGrid>
              <a:tr h="0">
                <a:tc>
                  <a:txBody>
                    <a:bodyPr/>
                    <a:lstStyle/>
                    <a:p>
                      <a:r>
                        <a:rPr lang="en-GB" b="1" dirty="0">
                          <a:effectLst/>
                          <a:latin typeface="Gill Sans MT" panose="020B0502020104020203" pitchFamily="34" charset="0"/>
                        </a:rPr>
                        <a:t>Autumn term:</a:t>
                      </a:r>
                      <a:r>
                        <a:rPr lang="en-GB" dirty="0">
                          <a:effectLst/>
                          <a:latin typeface="Gill Sans MT" panose="020B0502020104020203" pitchFamily="34" charset="0"/>
                        </a:rPr>
                        <a:t> </a:t>
                      </a:r>
                    </a:p>
                  </a:txBody>
                  <a:tcPr anchor="ctr">
                    <a:lnL>
                      <a:noFill/>
                    </a:lnL>
                    <a:lnR>
                      <a:noFill/>
                    </a:lnR>
                    <a:lnT>
                      <a:noFill/>
                    </a:lnT>
                    <a:lnB>
                      <a:noFill/>
                    </a:lnB>
                  </a:tcPr>
                </a:tc>
                <a:extLst>
                  <a:ext uri="{0D108BD9-81ED-4DB2-BD59-A6C34878D82A}">
                    <a16:rowId xmlns:a16="http://schemas.microsoft.com/office/drawing/2014/main" val="2092458755"/>
                  </a:ext>
                </a:extLst>
              </a:tr>
              <a:tr h="0">
                <a:tc>
                  <a:txBody>
                    <a:bodyPr/>
                    <a:lstStyle/>
                    <a:p>
                      <a:pPr>
                        <a:buFont typeface="Arial" panose="020B0604020202020204" pitchFamily="34" charset="0"/>
                        <a:buChar char="•"/>
                      </a:pPr>
                      <a:r>
                        <a:rPr lang="en-GB" dirty="0">
                          <a:effectLst/>
                          <a:latin typeface="Gill Sans MT" panose="020B0502020104020203" pitchFamily="34" charset="0"/>
                        </a:rPr>
                        <a:t>Discuss plans for allocation of funding for the coming year - how do proposed plans align with the school development plan? How have they been informed by both pupils and staff? Is there coverage across KPIs?</a:t>
                      </a:r>
                    </a:p>
                    <a:p>
                      <a:pPr>
                        <a:buFont typeface="Arial" panose="020B0604020202020204" pitchFamily="34" charset="0"/>
                        <a:buNone/>
                      </a:pPr>
                      <a:endParaRPr lang="en-GB" dirty="0">
                        <a:effectLst/>
                        <a:latin typeface="Gill Sans MT" panose="020B0502020104020203" pitchFamily="34" charset="0"/>
                      </a:endParaRPr>
                    </a:p>
                    <a:p>
                      <a:pPr>
                        <a:buFont typeface="Arial" panose="020B0604020202020204" pitchFamily="34" charset="0"/>
                        <a:buChar char="•"/>
                      </a:pPr>
                      <a:r>
                        <a:rPr lang="en-GB" dirty="0">
                          <a:effectLst/>
                          <a:latin typeface="Gill Sans MT" panose="020B0502020104020203" pitchFamily="34" charset="0"/>
                        </a:rPr>
                        <a:t>Check and challenge – do any plans go against the DfE guidance e.g. swimming, PPA, capital? Are they sustainable?</a:t>
                      </a:r>
                    </a:p>
                    <a:p>
                      <a:pPr>
                        <a:buFont typeface="Arial" panose="020B0604020202020204" pitchFamily="34" charset="0"/>
                        <a:buNone/>
                      </a:pPr>
                      <a:endParaRPr lang="en-GB" dirty="0">
                        <a:effectLst/>
                        <a:latin typeface="Gill Sans MT" panose="020B0502020104020203" pitchFamily="34" charset="0"/>
                      </a:endParaRPr>
                    </a:p>
                    <a:p>
                      <a:pPr>
                        <a:buFont typeface="Arial" panose="020B0604020202020204" pitchFamily="34" charset="0"/>
                        <a:buChar char="•"/>
                      </a:pPr>
                      <a:r>
                        <a:rPr lang="en-GB" dirty="0">
                          <a:effectLst/>
                          <a:latin typeface="Gill Sans MT" panose="020B0502020104020203" pitchFamily="34" charset="0"/>
                        </a:rPr>
                        <a:t>Establish your role in deciding how the premium is to be spent and how you will work with senior leaders to review and plan for this?</a:t>
                      </a:r>
                    </a:p>
                    <a:p>
                      <a:pPr>
                        <a:buFont typeface="Arial" panose="020B0604020202020204" pitchFamily="34" charset="0"/>
                        <a:buNone/>
                      </a:pPr>
                      <a:endParaRPr lang="en-GB" dirty="0">
                        <a:effectLst/>
                        <a:latin typeface="Gill Sans MT" panose="020B0502020104020203" pitchFamily="34" charset="0"/>
                      </a:endParaRPr>
                    </a:p>
                    <a:p>
                      <a:pPr>
                        <a:buFont typeface="Arial" panose="020B0604020202020204" pitchFamily="34" charset="0"/>
                        <a:buChar char="•"/>
                      </a:pPr>
                      <a:r>
                        <a:rPr lang="en-GB" dirty="0">
                          <a:effectLst/>
                          <a:latin typeface="Gill Sans MT" panose="020B0502020104020203" pitchFamily="34" charset="0"/>
                        </a:rPr>
                        <a:t>Does your school website have an up to date report on the previous academic year’s premium?</a:t>
                      </a:r>
                    </a:p>
                    <a:p>
                      <a:pPr>
                        <a:buFont typeface="Arial" panose="020B0604020202020204" pitchFamily="34" charset="0"/>
                        <a:buNone/>
                      </a:pPr>
                      <a:endParaRPr lang="en-GB" dirty="0">
                        <a:effectLst/>
                        <a:latin typeface="Gill Sans MT" panose="020B0502020104020203" pitchFamily="34" charset="0"/>
                      </a:endParaRPr>
                    </a:p>
                    <a:p>
                      <a:pPr>
                        <a:buFont typeface="Arial" panose="020B0604020202020204" pitchFamily="34" charset="0"/>
                        <a:buNone/>
                      </a:pPr>
                      <a:r>
                        <a:rPr lang="en-GB" b="1" dirty="0">
                          <a:effectLst/>
                          <a:latin typeface="Gill Sans MT" panose="020B0502020104020203" pitchFamily="34" charset="0"/>
                        </a:rPr>
                        <a:t>Spring Term:</a:t>
                      </a:r>
                    </a:p>
                    <a:p>
                      <a:pPr>
                        <a:buFont typeface="Arial" panose="020B0604020202020204" pitchFamily="34" charset="0"/>
                        <a:buNone/>
                      </a:pPr>
                      <a:endParaRPr lang="en-GB" dirty="0">
                        <a:effectLst/>
                        <a:latin typeface="Gill Sans MT" panose="020B0502020104020203" pitchFamily="34" charset="0"/>
                      </a:endParaRP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effectLst/>
                          <a:latin typeface="Gill Sans MT" panose="020B0502020104020203" pitchFamily="34" charset="0"/>
                        </a:rPr>
                        <a:t>Meet with key staff to understand and review progress and impact against planned targets and outcomes</a:t>
                      </a:r>
                    </a:p>
                    <a:p>
                      <a:pPr marL="285750" marR="0" lvl="0" indent="-285750" algn="l" defTabSz="914377"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800" dirty="0">
                          <a:effectLst/>
                          <a:latin typeface="Gill Sans MT" panose="020B0502020104020203" pitchFamily="34" charset="0"/>
                        </a:rPr>
                        <a:t>Is expenditure on track? Do you need to shift the focus elsewhere to avoid unused spend?</a:t>
                      </a:r>
                    </a:p>
                    <a:p>
                      <a:pPr>
                        <a:buFont typeface="Arial" panose="020B0604020202020204" pitchFamily="34" charset="0"/>
                        <a:buNone/>
                      </a:pPr>
                      <a:endParaRPr lang="en-GB" dirty="0">
                        <a:effectLst/>
                        <a:latin typeface="Gill Sans MT" panose="020B0502020104020203" pitchFamily="34" charset="0"/>
                      </a:endParaRPr>
                    </a:p>
                    <a:p>
                      <a:pPr>
                        <a:buFont typeface="Arial" panose="020B0604020202020204" pitchFamily="34" charset="0"/>
                        <a:buNone/>
                      </a:pPr>
                      <a:r>
                        <a:rPr lang="en-GB" b="1" dirty="0">
                          <a:effectLst/>
                          <a:latin typeface="Gill Sans MT" panose="020B0502020104020203" pitchFamily="34" charset="0"/>
                        </a:rPr>
                        <a:t>Summer Term:</a:t>
                      </a:r>
                    </a:p>
                    <a:p>
                      <a:pPr>
                        <a:buFont typeface="Arial" panose="020B0604020202020204" pitchFamily="34" charset="0"/>
                        <a:buNone/>
                      </a:pPr>
                      <a:endParaRPr lang="en-GB" dirty="0">
                        <a:effectLst/>
                        <a:latin typeface="Gill Sans MT" panose="020B0502020104020203" pitchFamily="34" charset="0"/>
                      </a:endParaRPr>
                    </a:p>
                    <a:p>
                      <a:pPr marL="285750" indent="-285750">
                        <a:buFont typeface="Arial" panose="020B0604020202020204" pitchFamily="34" charset="0"/>
                        <a:buChar char="•"/>
                      </a:pPr>
                      <a:r>
                        <a:rPr lang="en-GB" dirty="0">
                          <a:effectLst/>
                          <a:latin typeface="Gill Sans MT" panose="020B0502020104020203" pitchFamily="34" charset="0"/>
                        </a:rPr>
                        <a:t>Meet with key staff to understand and review progress and impact against planned targets and outcomes.</a:t>
                      </a:r>
                    </a:p>
                    <a:p>
                      <a:pPr marL="285750" indent="-285750">
                        <a:buFont typeface="Arial" panose="020B0604020202020204" pitchFamily="34" charset="0"/>
                        <a:buChar char="•"/>
                      </a:pPr>
                      <a:r>
                        <a:rPr lang="en-GB" dirty="0">
                          <a:effectLst/>
                          <a:latin typeface="Gill Sans MT" panose="020B0502020104020203" pitchFamily="34" charset="0"/>
                        </a:rPr>
                        <a:t>Discuss plans for the next academic year in line with whole school priorities</a:t>
                      </a:r>
                    </a:p>
                    <a:p>
                      <a:pPr marL="285750" indent="-285750">
                        <a:buFont typeface="Arial" panose="020B0604020202020204" pitchFamily="34" charset="0"/>
                        <a:buChar char="•"/>
                      </a:pPr>
                      <a:r>
                        <a:rPr lang="en-GB" dirty="0">
                          <a:effectLst/>
                          <a:latin typeface="Gill Sans MT" panose="020B0502020104020203" pitchFamily="34" charset="0"/>
                        </a:rPr>
                        <a:t>Support reporting of the spend using the correct documentation</a:t>
                      </a:r>
                    </a:p>
                    <a:p>
                      <a:pPr>
                        <a:buFont typeface="Arial" panose="020B0604020202020204" pitchFamily="34" charset="0"/>
                        <a:buNone/>
                      </a:pPr>
                      <a:endParaRPr lang="en-GB" dirty="0">
                        <a:effectLst/>
                        <a:latin typeface="Gill Sans MT" panose="020B0502020104020203" pitchFamily="34" charset="0"/>
                      </a:endParaRPr>
                    </a:p>
                  </a:txBody>
                  <a:tcPr anchor="ctr">
                    <a:lnL>
                      <a:noFill/>
                    </a:lnL>
                    <a:lnR>
                      <a:noFill/>
                    </a:lnR>
                    <a:lnT>
                      <a:noFill/>
                    </a:lnT>
                    <a:lnB>
                      <a:noFill/>
                    </a:lnB>
                  </a:tcPr>
                </a:tc>
                <a:extLst>
                  <a:ext uri="{0D108BD9-81ED-4DB2-BD59-A6C34878D82A}">
                    <a16:rowId xmlns:a16="http://schemas.microsoft.com/office/drawing/2014/main" val="4096459180"/>
                  </a:ext>
                </a:extLst>
              </a:tr>
            </a:tbl>
          </a:graphicData>
        </a:graphic>
      </p:graphicFrame>
    </p:spTree>
    <p:extLst>
      <p:ext uri="{BB962C8B-B14F-4D97-AF65-F5344CB8AC3E}">
        <p14:creationId xmlns:p14="http://schemas.microsoft.com/office/powerpoint/2010/main" val="131642330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8DF0D0-4F3C-4D12-9C10-0B5999EEC08C}"/>
              </a:ext>
            </a:extLst>
          </p:cNvPr>
          <p:cNvSpPr txBox="1">
            <a:spLocks/>
          </p:cNvSpPr>
          <p:nvPr/>
        </p:nvSpPr>
        <p:spPr>
          <a:xfrm>
            <a:off x="0" y="158316"/>
            <a:ext cx="9692640" cy="878523"/>
          </a:xfrm>
          <a:prstGeom prst="rect">
            <a:avLst/>
          </a:prstGeom>
        </p:spPr>
        <p:txBody>
          <a:bodyPr>
            <a:normAutofit fontScale="97500"/>
          </a:bodyPr>
          <a:lstStyle>
            <a:lvl1pPr algn="l" defTabSz="914377" rtl="0" eaLnBrk="1" latinLnBrk="0" hangingPunct="1">
              <a:lnSpc>
                <a:spcPct val="90000"/>
              </a:lnSpc>
              <a:spcBef>
                <a:spcPct val="0"/>
              </a:spcBef>
              <a:buNone/>
              <a:defRPr sz="4400" kern="1200" spc="-51" baseline="0">
                <a:solidFill>
                  <a:srgbClr val="008375"/>
                </a:solidFill>
                <a:latin typeface="Gill Sans MT" panose="020B0502020104020203" pitchFamily="34" charset="0"/>
                <a:ea typeface="+mj-ea"/>
                <a:cs typeface="+mj-cs"/>
              </a:defRPr>
            </a:lvl1pPr>
          </a:lstStyle>
          <a:p>
            <a:pPr algn="ctr"/>
            <a:r>
              <a:rPr lang="en-GB" dirty="0"/>
              <a:t>Further resources</a:t>
            </a:r>
          </a:p>
          <a:p>
            <a:pPr algn="ctr"/>
            <a:endParaRPr lang="en-GB" dirty="0"/>
          </a:p>
        </p:txBody>
      </p:sp>
      <p:sp>
        <p:nvSpPr>
          <p:cNvPr id="5" name="Rectangle 4">
            <a:extLst>
              <a:ext uri="{FF2B5EF4-FFF2-40B4-BE49-F238E27FC236}">
                <a16:creationId xmlns:a16="http://schemas.microsoft.com/office/drawing/2014/main" id="{7920FEAB-90C1-4819-AA84-4BC6AC344BA2}"/>
              </a:ext>
            </a:extLst>
          </p:cNvPr>
          <p:cNvSpPr/>
          <p:nvPr/>
        </p:nvSpPr>
        <p:spPr>
          <a:xfrm>
            <a:off x="418455" y="4941758"/>
            <a:ext cx="5583580" cy="369332"/>
          </a:xfrm>
          <a:prstGeom prst="rect">
            <a:avLst/>
          </a:prstGeom>
        </p:spPr>
        <p:txBody>
          <a:bodyPr wrap="none">
            <a:spAutoFit/>
          </a:bodyPr>
          <a:lstStyle/>
          <a:p>
            <a:r>
              <a:rPr lang="en-GB" dirty="0">
                <a:hlinkClick r:id="rId2"/>
              </a:rPr>
              <a:t>Primary PE &amp; Sport Premium - Youth Sport Trust</a:t>
            </a:r>
            <a:endParaRPr lang="en-GB" dirty="0"/>
          </a:p>
        </p:txBody>
      </p:sp>
      <p:sp>
        <p:nvSpPr>
          <p:cNvPr id="6" name="Rectangle 5">
            <a:extLst>
              <a:ext uri="{FF2B5EF4-FFF2-40B4-BE49-F238E27FC236}">
                <a16:creationId xmlns:a16="http://schemas.microsoft.com/office/drawing/2014/main" id="{2663E475-DCD1-41EF-A461-68F5601968DE}"/>
              </a:ext>
            </a:extLst>
          </p:cNvPr>
          <p:cNvSpPr/>
          <p:nvPr/>
        </p:nvSpPr>
        <p:spPr>
          <a:xfrm>
            <a:off x="418455" y="3187423"/>
            <a:ext cx="9428379" cy="646331"/>
          </a:xfrm>
          <a:prstGeom prst="rect">
            <a:avLst/>
          </a:prstGeom>
        </p:spPr>
        <p:txBody>
          <a:bodyPr wrap="square">
            <a:spAutoFit/>
          </a:bodyPr>
          <a:lstStyle/>
          <a:p>
            <a:r>
              <a:rPr lang="en-GB" dirty="0" err="1">
                <a:hlinkClick r:id="rId3"/>
              </a:rPr>
              <a:t>afPE</a:t>
            </a:r>
            <a:r>
              <a:rPr lang="en-GB" dirty="0">
                <a:hlinkClick r:id="rId3"/>
              </a:rPr>
              <a:t> Publications &amp; Resources - Association for Physical Education - Association For Physical Education | P.E.</a:t>
            </a:r>
            <a:endParaRPr lang="en-GB" dirty="0"/>
          </a:p>
        </p:txBody>
      </p:sp>
      <p:sp>
        <p:nvSpPr>
          <p:cNvPr id="7" name="Rectangle 6">
            <a:extLst>
              <a:ext uri="{FF2B5EF4-FFF2-40B4-BE49-F238E27FC236}">
                <a16:creationId xmlns:a16="http://schemas.microsoft.com/office/drawing/2014/main" id="{320690AB-99DF-4BFE-9431-FF62BB7967E8}"/>
              </a:ext>
            </a:extLst>
          </p:cNvPr>
          <p:cNvSpPr/>
          <p:nvPr/>
        </p:nvSpPr>
        <p:spPr>
          <a:xfrm>
            <a:off x="418455" y="4065946"/>
            <a:ext cx="9046235" cy="646331"/>
          </a:xfrm>
          <a:prstGeom prst="rect">
            <a:avLst/>
          </a:prstGeom>
        </p:spPr>
        <p:txBody>
          <a:bodyPr wrap="square">
            <a:spAutoFit/>
          </a:bodyPr>
          <a:lstStyle/>
          <a:p>
            <a:r>
              <a:rPr lang="en-GB" dirty="0">
                <a:hlinkClick r:id="rId4"/>
              </a:rPr>
              <a:t>Advice on Primary PE and Sport Premium - Association for Physical Education - Association For Physical Education | P.E. (afpe.org.uk)</a:t>
            </a:r>
            <a:endParaRPr lang="en-GB" dirty="0"/>
          </a:p>
        </p:txBody>
      </p:sp>
      <p:sp>
        <p:nvSpPr>
          <p:cNvPr id="8" name="Rectangle 7">
            <a:extLst>
              <a:ext uri="{FF2B5EF4-FFF2-40B4-BE49-F238E27FC236}">
                <a16:creationId xmlns:a16="http://schemas.microsoft.com/office/drawing/2014/main" id="{7563D0C9-6522-4D58-8476-C50EBD5B21E1}"/>
              </a:ext>
            </a:extLst>
          </p:cNvPr>
          <p:cNvSpPr/>
          <p:nvPr/>
        </p:nvSpPr>
        <p:spPr>
          <a:xfrm>
            <a:off x="418455" y="5521720"/>
            <a:ext cx="8105955" cy="646331"/>
          </a:xfrm>
          <a:prstGeom prst="rect">
            <a:avLst/>
          </a:prstGeom>
        </p:spPr>
        <p:txBody>
          <a:bodyPr wrap="square">
            <a:spAutoFit/>
          </a:bodyPr>
          <a:lstStyle/>
          <a:p>
            <a:r>
              <a:rPr lang="en-GB" dirty="0">
                <a:hlinkClick r:id="rId5"/>
              </a:rPr>
              <a:t>Recommended Guidance for Coaches on the Standards for Deployment - UK Coaching</a:t>
            </a:r>
            <a:endParaRPr lang="en-GB" dirty="0"/>
          </a:p>
        </p:txBody>
      </p:sp>
      <p:sp>
        <p:nvSpPr>
          <p:cNvPr id="9" name="Rectangle 8">
            <a:extLst>
              <a:ext uri="{FF2B5EF4-FFF2-40B4-BE49-F238E27FC236}">
                <a16:creationId xmlns:a16="http://schemas.microsoft.com/office/drawing/2014/main" id="{BF639F38-AF39-4BD5-A6B9-15B182EB0323}"/>
              </a:ext>
            </a:extLst>
          </p:cNvPr>
          <p:cNvSpPr/>
          <p:nvPr/>
        </p:nvSpPr>
        <p:spPr>
          <a:xfrm>
            <a:off x="418455" y="855998"/>
            <a:ext cx="6096000" cy="646331"/>
          </a:xfrm>
          <a:prstGeom prst="rect">
            <a:avLst/>
          </a:prstGeom>
        </p:spPr>
        <p:txBody>
          <a:bodyPr>
            <a:spAutoFit/>
          </a:bodyPr>
          <a:lstStyle/>
          <a:p>
            <a:r>
              <a:rPr lang="en-GB" dirty="0">
                <a:hlinkClick r:id="rId6"/>
              </a:rPr>
              <a:t>School sport and activity action plan - GOV.UK (www.gov.uk)</a:t>
            </a:r>
            <a:endParaRPr lang="en-GB" dirty="0"/>
          </a:p>
        </p:txBody>
      </p:sp>
      <p:sp>
        <p:nvSpPr>
          <p:cNvPr id="10" name="Rectangle 9">
            <a:extLst>
              <a:ext uri="{FF2B5EF4-FFF2-40B4-BE49-F238E27FC236}">
                <a16:creationId xmlns:a16="http://schemas.microsoft.com/office/drawing/2014/main" id="{9282D95E-36A9-4720-A982-A0069B5A0696}"/>
              </a:ext>
            </a:extLst>
          </p:cNvPr>
          <p:cNvSpPr/>
          <p:nvPr/>
        </p:nvSpPr>
        <p:spPr>
          <a:xfrm>
            <a:off x="418455" y="1574726"/>
            <a:ext cx="6096000" cy="646331"/>
          </a:xfrm>
          <a:prstGeom prst="rect">
            <a:avLst/>
          </a:prstGeom>
        </p:spPr>
        <p:txBody>
          <a:bodyPr>
            <a:spAutoFit/>
          </a:bodyPr>
          <a:lstStyle/>
          <a:p>
            <a:r>
              <a:rPr lang="en-GB" dirty="0">
                <a:hlinkClick r:id="rId7"/>
              </a:rPr>
              <a:t>PE and sport premium for primary schools - GOV.UK (www.gov.uk)</a:t>
            </a:r>
            <a:endParaRPr lang="en-GB" dirty="0"/>
          </a:p>
        </p:txBody>
      </p:sp>
      <p:sp>
        <p:nvSpPr>
          <p:cNvPr id="3" name="Rectangle 2">
            <a:extLst>
              <a:ext uri="{FF2B5EF4-FFF2-40B4-BE49-F238E27FC236}">
                <a16:creationId xmlns:a16="http://schemas.microsoft.com/office/drawing/2014/main" id="{EC3907DA-C815-4679-97F7-2AD915B6279A}"/>
              </a:ext>
            </a:extLst>
          </p:cNvPr>
          <p:cNvSpPr/>
          <p:nvPr/>
        </p:nvSpPr>
        <p:spPr>
          <a:xfrm>
            <a:off x="418455" y="2293454"/>
            <a:ext cx="6096000" cy="646331"/>
          </a:xfrm>
          <a:prstGeom prst="rect">
            <a:avLst/>
          </a:prstGeom>
        </p:spPr>
        <p:txBody>
          <a:bodyPr>
            <a:spAutoFit/>
          </a:bodyPr>
          <a:lstStyle/>
          <a:p>
            <a:r>
              <a:rPr lang="en-GB" dirty="0">
                <a:hlinkClick r:id="rId8"/>
              </a:rPr>
              <a:t>Physical Literacy Consensus Statement for England published | Sport England</a:t>
            </a:r>
            <a:endParaRPr lang="en-GB" dirty="0"/>
          </a:p>
        </p:txBody>
      </p:sp>
    </p:spTree>
    <p:extLst>
      <p:ext uri="{BB962C8B-B14F-4D97-AF65-F5344CB8AC3E}">
        <p14:creationId xmlns:p14="http://schemas.microsoft.com/office/powerpoint/2010/main" val="201354192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189090019"/>
      </p:ext>
    </p:extLst>
  </p:cSld>
  <p:clrMapOvr>
    <a:masterClrMapping/>
  </p:clrMapOvr>
</p:sld>
</file>

<file path=ppt/theme/theme1.xml><?xml version="1.0" encoding="utf-8"?>
<a:theme xmlns:a="http://schemas.openxmlformats.org/drawingml/2006/main" name="Powerpoint Presentation template - Foundation info-2">
  <a:themeElements>
    <a:clrScheme name="Custom 2">
      <a:dk1>
        <a:sysClr val="windowText" lastClr="000000"/>
      </a:dk1>
      <a:lt1>
        <a:sysClr val="window" lastClr="FFFFFF"/>
      </a:lt1>
      <a:dk2>
        <a:srgbClr val="93C01F"/>
      </a:dk2>
      <a:lt2>
        <a:srgbClr val="E3DED1"/>
      </a:lt2>
      <a:accent1>
        <a:srgbClr val="93C01F"/>
      </a:accent1>
      <a:accent2>
        <a:srgbClr val="93C01F"/>
      </a:accent2>
      <a:accent3>
        <a:srgbClr val="C0CF3A"/>
      </a:accent3>
      <a:accent4>
        <a:srgbClr val="029676"/>
      </a:accent4>
      <a:accent5>
        <a:srgbClr val="4AB5C4"/>
      </a:accent5>
      <a:accent6>
        <a:srgbClr val="0989B1"/>
      </a:accent6>
      <a:hlink>
        <a:srgbClr val="93C01F"/>
      </a:hlink>
      <a:folHlink>
        <a:srgbClr val="BA6906"/>
      </a:folHlink>
    </a:clrScheme>
    <a:fontScheme name="View">
      <a:maj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Presentation1" id="{D3BBD7EE-A958-A141-9A5C-DCAAF418A8E0}" vid="{A00DDA46-25A7-854F-994D-7B000CFAD4D8}"/>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530a7460-a010-4a09-8a93-c531101226d5">
      <Terms xmlns="http://schemas.microsoft.com/office/infopath/2007/PartnerControls"/>
    </lcf76f155ced4ddcb4097134ff3c332f>
    <TaxCatchAll xmlns="ac5c2849-74a1-46d7-ad44-587ab7d0a8b9"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A64336D3EAC2C409C438DE932029999" ma:contentTypeVersion="18" ma:contentTypeDescription="Create a new document." ma:contentTypeScope="" ma:versionID="14cced73e505f9576393f3fb00024d1c">
  <xsd:schema xmlns:xsd="http://www.w3.org/2001/XMLSchema" xmlns:xs="http://www.w3.org/2001/XMLSchema" xmlns:p="http://schemas.microsoft.com/office/2006/metadata/properties" xmlns:ns2="530a7460-a010-4a09-8a93-c531101226d5" xmlns:ns3="ac5c2849-74a1-46d7-ad44-587ab7d0a8b9" targetNamespace="http://schemas.microsoft.com/office/2006/metadata/properties" ma:root="true" ma:fieldsID="37d1fb91c4302dac617c5823c500819f" ns2:_="" ns3:_="">
    <xsd:import namespace="530a7460-a010-4a09-8a93-c531101226d5"/>
    <xsd:import namespace="ac5c2849-74a1-46d7-ad44-587ab7d0a8b9"/>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AutoKeyPoints" minOccurs="0"/>
                <xsd:element ref="ns2:MediaServiceKeyPoints" minOccurs="0"/>
                <xsd:element ref="ns3:SharedWithUsers" minOccurs="0"/>
                <xsd:element ref="ns3:SharedWithDetails"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DocTags"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30a7460-a010-4a09-8a93-c531101226d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AutoKeyPoints" ma:index="13" nillable="true" ma:displayName="MediaServiceAutoKeyPoints" ma:hidden="true" ma:internalName="MediaServiceAutoKeyPoints" ma:readOnly="true">
      <xsd:simpleType>
        <xsd:restriction base="dms:Note"/>
      </xsd:simpleType>
    </xsd:element>
    <xsd:element name="MediaServiceKeyPoints" ma:index="14" nillable="true" ma:displayName="KeyPoints" ma:internalName="MediaServiceKeyPoints"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f490830b-6321-4205-8fd0-8a030ac599f7"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DocTags" ma:index="23" nillable="true" ma:displayName="MediaServiceDocTags" ma:hidden="true" ma:internalName="MediaServiceDocTags" ma:readOnly="true">
      <xsd:simpleType>
        <xsd:restriction base="dms:Note"/>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ac5c2849-74a1-46d7-ad44-587ab7d0a8b9"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a815c429-daa6-4c82-a9b8-d23ec926027c}" ma:internalName="TaxCatchAll" ma:showField="CatchAllData" ma:web="ac5c2849-74a1-46d7-ad44-587ab7d0a8b9">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702CF5B8-23CC-4BF7-AF0C-3134CF025CA2}">
  <ds:schemaRefs>
    <ds:schemaRef ds:uri="http://purl.org/dc/elements/1.1/"/>
    <ds:schemaRef ds:uri="http://purl.org/dc/dcmitype/"/>
    <ds:schemaRef ds:uri="http://schemas.openxmlformats.org/package/2006/metadata/core-properties"/>
    <ds:schemaRef ds:uri="http://www.w3.org/XML/1998/namespace"/>
    <ds:schemaRef ds:uri="http://schemas.microsoft.com/office/infopath/2007/PartnerControls"/>
    <ds:schemaRef ds:uri="http://purl.org/dc/terms/"/>
    <ds:schemaRef ds:uri="530a7460-a010-4a09-8a93-c531101226d5"/>
    <ds:schemaRef ds:uri="http://schemas.microsoft.com/office/2006/documentManagement/types"/>
    <ds:schemaRef ds:uri="ac5c2849-74a1-46d7-ad44-587ab7d0a8b9"/>
    <ds:schemaRef ds:uri="http://schemas.microsoft.com/office/2006/metadata/properties"/>
  </ds:schemaRefs>
</ds:datastoreItem>
</file>

<file path=customXml/itemProps2.xml><?xml version="1.0" encoding="utf-8"?>
<ds:datastoreItem xmlns:ds="http://schemas.openxmlformats.org/officeDocument/2006/customXml" ds:itemID="{B267C59B-F737-45F9-B804-437C6FB3A4E5}">
  <ds:schemaRefs>
    <ds:schemaRef ds:uri="http://schemas.microsoft.com/sharepoint/v3/contenttype/forms"/>
  </ds:schemaRefs>
</ds:datastoreItem>
</file>

<file path=customXml/itemProps3.xml><?xml version="1.0" encoding="utf-8"?>
<ds:datastoreItem xmlns:ds="http://schemas.openxmlformats.org/officeDocument/2006/customXml" ds:itemID="{9E58A07D-FE94-4217-BCC8-71228F6DB2F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530a7460-a010-4a09-8a93-c531101226d5"/>
    <ds:schemaRef ds:uri="ac5c2849-74a1-46d7-ad44-587ab7d0a8b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PowerPoint presentation template - Nov 2021 (2)</Template>
  <TotalTime>840</TotalTime>
  <Words>1449</Words>
  <Application>Microsoft Office PowerPoint</Application>
  <PresentationFormat>Widescreen</PresentationFormat>
  <Paragraphs>205</Paragraphs>
  <Slides>38</Slides>
  <Notes>5</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38</vt:i4>
      </vt:variant>
    </vt:vector>
  </HeadingPairs>
  <TitlesOfParts>
    <vt:vector size="49" baseType="lpstr">
      <vt:lpstr>Arial</vt:lpstr>
      <vt:lpstr>Calibri</vt:lpstr>
      <vt:lpstr>Calibri Light</vt:lpstr>
      <vt:lpstr>Century Schoolbook</vt:lpstr>
      <vt:lpstr>Gill Sans MT</vt:lpstr>
      <vt:lpstr>Lucida Sans</vt:lpstr>
      <vt:lpstr>Roboto</vt:lpstr>
      <vt:lpstr>Segoe UI</vt:lpstr>
      <vt:lpstr>Wingdings 2</vt:lpstr>
      <vt:lpstr>Powerpoint Presentation template - Foundation info-2</vt:lpstr>
      <vt:lpstr>1_Office Theme</vt:lpstr>
      <vt:lpstr>Are you in control?</vt:lpstr>
      <vt:lpstr>Bang for Your Buck! How can we ensure the effective and sustainable expenditure of the PE &amp; Sport Premium Funding?</vt:lpstr>
      <vt:lpstr>PowerPoint Presentation</vt:lpstr>
      <vt:lpstr>School Sport &amp; Activity Action Plan</vt:lpstr>
      <vt:lpstr>Primary PE &amp; Sport Premium </vt:lpstr>
      <vt:lpstr>Latest Guidance</vt:lpstr>
      <vt:lpstr>PE &amp; Sport Premium KPIs</vt:lpstr>
      <vt:lpstr>PE and Sport Premium Reporting</vt:lpstr>
      <vt:lpstr>PowerPoint Presentation</vt:lpstr>
      <vt:lpstr>It’s a double edged sword!</vt:lpstr>
      <vt:lpstr>Active Quiz</vt:lpstr>
      <vt:lpstr>Approx. how much PESP have schools received since 2013? </vt:lpstr>
      <vt:lpstr>How many minutes are schools responsible for? </vt:lpstr>
      <vt:lpstr>What % of children in England are meeting the CMO guidelines of 60 mins? </vt:lpstr>
      <vt:lpstr>What is the largest amount of underspend I have come across in a single school? </vt:lpstr>
      <vt:lpstr>What is the worst example of expenditure I have seen ? </vt:lpstr>
      <vt:lpstr>How do we solve a problem like the PE &amp; Sport Premium?</vt:lpstr>
      <vt:lpstr>PowerPoint Presentation</vt:lpstr>
      <vt:lpstr>PowerPoint Presentation</vt:lpstr>
      <vt:lpstr>Systems around children’s needs  NOT policy outcomes</vt:lpstr>
      <vt:lpstr>PowerPoint Presentation</vt:lpstr>
      <vt:lpstr>APEASE </vt:lpstr>
      <vt:lpstr>PowerPoint Presentation</vt:lpstr>
      <vt:lpstr>Putting the conditions of the grant to one side…..</vt:lpstr>
      <vt:lpstr>APEASE</vt:lpstr>
      <vt:lpstr>Reflect and Consider</vt:lpstr>
      <vt:lpstr>PowerPoint Presentation</vt:lpstr>
      <vt:lpstr>PowerPoint Presentation</vt:lpstr>
      <vt:lpstr>Systems around children’s NEEDS  NOT policy outcomes</vt:lpstr>
      <vt:lpstr>What do low cost/high impact solutions look like fuelled by the PE &amp; Sport Premium?</vt:lpstr>
      <vt:lpstr>PowerPoint Presentation</vt:lpstr>
      <vt:lpstr>PowerPoint Presentation</vt:lpstr>
      <vt:lpstr>PowerPoint Presentation</vt:lpstr>
      <vt:lpstr>“During inspections, Ofsted assess how effectively leaders use the Primary PE and Sport Premium and measure its impact on outcomes for pupils, and how effectively governors hold them to account for this.”</vt:lpstr>
      <vt:lpstr>PowerPoint Presentation</vt:lpstr>
      <vt:lpstr>Termly meetings and checkpoints</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 Ogden</dc:creator>
  <cp:lastModifiedBy>Laura Snee</cp:lastModifiedBy>
  <cp:revision>52</cp:revision>
  <cp:lastPrinted>2015-11-06T15:35:40Z</cp:lastPrinted>
  <dcterms:created xsi:type="dcterms:W3CDTF">2023-02-08T13:52:12Z</dcterms:created>
  <dcterms:modified xsi:type="dcterms:W3CDTF">2024-07-17T09:43:47Z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0x010100BA64336D3EAC2C409C438DE932029999</vt:lpwstr>
  </property>
  <property fmtid="{D5CDD505-2E9C-101B-9397-08002B2CF9AE}" pid="3" name="Order">
    <vt:r8>11559400</vt:r8>
  </property>
  <property fmtid="{D5CDD505-2E9C-101B-9397-08002B2CF9AE}" pid="4" name="xd_Signature">
    <vt:bool>false</vt:bool>
  </property>
  <property fmtid="{D5CDD505-2E9C-101B-9397-08002B2CF9AE}" pid="5" name="xd_ProgID">
    <vt:lpwstr/>
  </property>
  <property fmtid="{D5CDD505-2E9C-101B-9397-08002B2CF9AE}" pid="6" name="TemplateUrl">
    <vt:lpwstr/>
  </property>
  <property fmtid="{D5CDD505-2E9C-101B-9397-08002B2CF9AE}" pid="7" name="ComplianceAssetId">
    <vt:lpwstr/>
  </property>
  <property fmtid="{D5CDD505-2E9C-101B-9397-08002B2CF9AE}" pid="8" name="MediaServiceImageTags">
    <vt:lpwstr/>
  </property>
</Properties>
</file>