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51" r:id="rId2"/>
    <p:sldId id="353" r:id="rId3"/>
    <p:sldId id="352" r:id="rId4"/>
    <p:sldId id="396" r:id="rId5"/>
    <p:sldId id="386" r:id="rId6"/>
    <p:sldId id="398" r:id="rId7"/>
    <p:sldId id="399" r:id="rId8"/>
    <p:sldId id="425" r:id="rId9"/>
    <p:sldId id="426" r:id="rId10"/>
    <p:sldId id="397" r:id="rId11"/>
    <p:sldId id="391" r:id="rId12"/>
    <p:sldId id="414" r:id="rId13"/>
    <p:sldId id="392" r:id="rId14"/>
    <p:sldId id="393" r:id="rId15"/>
    <p:sldId id="408" r:id="rId16"/>
    <p:sldId id="394" r:id="rId17"/>
    <p:sldId id="405" r:id="rId18"/>
    <p:sldId id="400" r:id="rId19"/>
    <p:sldId id="401" r:id="rId20"/>
    <p:sldId id="402" r:id="rId21"/>
    <p:sldId id="413" r:id="rId22"/>
    <p:sldId id="403" r:id="rId23"/>
    <p:sldId id="409" r:id="rId24"/>
    <p:sldId id="412" r:id="rId25"/>
    <p:sldId id="410" r:id="rId26"/>
    <p:sldId id="418" r:id="rId27"/>
    <p:sldId id="415" r:id="rId28"/>
    <p:sldId id="416" r:id="rId29"/>
    <p:sldId id="411" r:id="rId30"/>
    <p:sldId id="419" r:id="rId31"/>
    <p:sldId id="395" r:id="rId32"/>
    <p:sldId id="427" r:id="rId33"/>
    <p:sldId id="389" r:id="rId34"/>
    <p:sldId id="387" r:id="rId35"/>
    <p:sldId id="388" r:id="rId36"/>
    <p:sldId id="420" r:id="rId37"/>
    <p:sldId id="421" r:id="rId38"/>
    <p:sldId id="423" r:id="rId39"/>
    <p:sldId id="424" r:id="rId40"/>
    <p:sldId id="407" r:id="rId41"/>
    <p:sldId id="36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0117"/>
    <a:srgbClr val="E2E3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9" autoAdjust="0"/>
    <p:restoredTop sz="76410" autoAdjust="0"/>
  </p:normalViewPr>
  <p:slideViewPr>
    <p:cSldViewPr snapToGrid="0" showGuides="1">
      <p:cViewPr varScale="1">
        <p:scale>
          <a:sx n="57" d="100"/>
          <a:sy n="57" d="100"/>
        </p:scale>
        <p:origin x="1176" y="66"/>
      </p:cViewPr>
      <p:guideLst>
        <p:guide orient="horz" pos="2160"/>
        <p:guide pos="3840"/>
      </p:guideLst>
    </p:cSldViewPr>
  </p:slideViewPr>
  <p:notesTextViewPr>
    <p:cViewPr>
      <p:scale>
        <a:sx n="3" d="2"/>
        <a:sy n="3" d="2"/>
      </p:scale>
      <p:origin x="0" y="0"/>
    </p:cViewPr>
  </p:notesTextViewPr>
  <p:sorterViewPr>
    <p:cViewPr>
      <p:scale>
        <a:sx n="100" d="100"/>
        <a:sy n="100" d="100"/>
      </p:scale>
      <p:origin x="0" y="-23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netapp04-cifs\lcc012\PPIXX\PUBLIC%20HEALTH%20INTELLIGENCE\Intelligence%20Information\ADAMS%20WORKING%20FOLDERS\NCMP\20192020\201920%20Analysi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oleObject" Target="file:///\\netapp04-cifs\lcc012\PPIXX\PUBLIC%20HEALTH%20INTELLIGENCE\Intelligence%20Information\ADAMS%20WORKING%20FOLDERS\NCMP\20192020\201920%20Analysis%20v2%20-3rdfeb%20-%20Copy.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80321397155056"/>
          <c:y val="6.3358397358042551E-2"/>
          <c:w val="0.6306884936385676"/>
          <c:h val="0.61034912230425264"/>
        </c:manualLayout>
      </c:layout>
      <c:lineChart>
        <c:grouping val="standard"/>
        <c:varyColors val="0"/>
        <c:ser>
          <c:idx val="0"/>
          <c:order val="0"/>
          <c:tx>
            <c:strRef>
              <c:f>'Figure 1'!$E$18:$F$18</c:f>
              <c:strCache>
                <c:ptCount val="2"/>
                <c:pt idx="0">
                  <c:v>England</c:v>
                </c:pt>
                <c:pt idx="1">
                  <c:v>Reception: Prevalence of obesity</c:v>
                </c:pt>
              </c:strCache>
            </c:strRef>
          </c:tx>
          <c:spPr>
            <a:ln w="28575" cap="rnd">
              <a:solidFill>
                <a:schemeClr val="accent1"/>
              </a:solidFill>
              <a:round/>
            </a:ln>
            <a:effectLst/>
          </c:spPr>
          <c:marker>
            <c:symbol val="none"/>
          </c:marker>
          <c:cat>
            <c:strRef>
              <c:f>'Figure 1'!$E$27:$P$27</c:f>
              <c:strCache>
                <c:ptCount val="12"/>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strCache>
            </c:strRef>
          </c:cat>
          <c:val>
            <c:numRef>
              <c:f>'Figure 1'!$E$28:$P$28</c:f>
              <c:numCache>
                <c:formatCode>0.0</c:formatCode>
                <c:ptCount val="12"/>
                <c:pt idx="0">
                  <c:v>9.6000079030298195</c:v>
                </c:pt>
                <c:pt idx="1">
                  <c:v>9.8286986300068993</c:v>
                </c:pt>
                <c:pt idx="2">
                  <c:v>9.43566341188534</c:v>
                </c:pt>
                <c:pt idx="3">
                  <c:v>9.4878213491448893</c:v>
                </c:pt>
                <c:pt idx="4">
                  <c:v>9.2664690527806002</c:v>
                </c:pt>
                <c:pt idx="5">
                  <c:v>9.4789013443752808</c:v>
                </c:pt>
                <c:pt idx="6">
                  <c:v>9.0805324284843998</c:v>
                </c:pt>
                <c:pt idx="7">
                  <c:v>9.3135420564633495</c:v>
                </c:pt>
                <c:pt idx="8">
                  <c:v>9.6132731874809991</c:v>
                </c:pt>
                <c:pt idx="9">
                  <c:v>9.5335293684012203</c:v>
                </c:pt>
                <c:pt idx="10">
                  <c:v>9.6801335536924604</c:v>
                </c:pt>
                <c:pt idx="11">
                  <c:v>9.9</c:v>
                </c:pt>
              </c:numCache>
            </c:numRef>
          </c:val>
          <c:smooth val="0"/>
        </c:ser>
        <c:ser>
          <c:idx val="1"/>
          <c:order val="1"/>
          <c:tx>
            <c:strRef>
              <c:f>'Figure 1'!$E$19:$F$19</c:f>
              <c:strCache>
                <c:ptCount val="2"/>
                <c:pt idx="0">
                  <c:v>England</c:v>
                </c:pt>
                <c:pt idx="1">
                  <c:v>Year 6: Prevalence of obesity</c:v>
                </c:pt>
              </c:strCache>
            </c:strRef>
          </c:tx>
          <c:spPr>
            <a:ln w="28575" cap="rnd">
              <a:solidFill>
                <a:schemeClr val="accent1"/>
              </a:solidFill>
              <a:round/>
            </a:ln>
            <a:effectLst/>
          </c:spPr>
          <c:marker>
            <c:symbol val="none"/>
          </c:marker>
          <c:cat>
            <c:strRef>
              <c:f>'Figure 1'!$E$27:$P$27</c:f>
              <c:strCache>
                <c:ptCount val="12"/>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strCache>
            </c:strRef>
          </c:cat>
          <c:val>
            <c:numRef>
              <c:f>'Figure 1'!$E$29:$P$29</c:f>
              <c:numCache>
                <c:formatCode>0.0</c:formatCode>
                <c:ptCount val="12"/>
                <c:pt idx="0">
                  <c:v>18.331387838008901</c:v>
                </c:pt>
                <c:pt idx="1">
                  <c:v>18.743910904657</c:v>
                </c:pt>
                <c:pt idx="2">
                  <c:v>19.039957363738601</c:v>
                </c:pt>
                <c:pt idx="3">
                  <c:v>19.202513448906402</c:v>
                </c:pt>
                <c:pt idx="4">
                  <c:v>18.918277978354102</c:v>
                </c:pt>
                <c:pt idx="5">
                  <c:v>19.092897768703502</c:v>
                </c:pt>
                <c:pt idx="6">
                  <c:v>19.0799344154903</c:v>
                </c:pt>
                <c:pt idx="7">
                  <c:v>19.829971631335901</c:v>
                </c:pt>
                <c:pt idx="8">
                  <c:v>19.978183203581999</c:v>
                </c:pt>
                <c:pt idx="9">
                  <c:v>20.142080634922799</c:v>
                </c:pt>
                <c:pt idx="10">
                  <c:v>20.219702256144998</c:v>
                </c:pt>
                <c:pt idx="11">
                  <c:v>21</c:v>
                </c:pt>
              </c:numCache>
            </c:numRef>
          </c:val>
          <c:smooth val="0"/>
        </c:ser>
        <c:ser>
          <c:idx val="4"/>
          <c:order val="2"/>
          <c:tx>
            <c:strRef>
              <c:f>'Figure 1'!$E$22:$F$22</c:f>
              <c:strCache>
                <c:ptCount val="2"/>
                <c:pt idx="0">
                  <c:v>Yorkshire and the Humber region</c:v>
                </c:pt>
                <c:pt idx="1">
                  <c:v>Reception: Prevalence of obesity</c:v>
                </c:pt>
              </c:strCache>
            </c:strRef>
          </c:tx>
          <c:spPr>
            <a:ln w="28575" cap="rnd">
              <a:solidFill>
                <a:srgbClr val="92D050"/>
              </a:solidFill>
              <a:prstDash val="dash"/>
              <a:round/>
            </a:ln>
            <a:effectLst/>
          </c:spPr>
          <c:marker>
            <c:symbol val="none"/>
          </c:marker>
          <c:cat>
            <c:strRef>
              <c:f>'Figure 1'!$E$27:$P$27</c:f>
              <c:strCache>
                <c:ptCount val="12"/>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strCache>
            </c:strRef>
          </c:cat>
          <c:val>
            <c:numRef>
              <c:f>'Figure 1'!$E$32:$P$32</c:f>
              <c:numCache>
                <c:formatCode>0.0</c:formatCode>
                <c:ptCount val="12"/>
                <c:pt idx="0">
                  <c:v>9.5719460617899692</c:v>
                </c:pt>
                <c:pt idx="1">
                  <c:v>9.1348073230546891</c:v>
                </c:pt>
                <c:pt idx="2">
                  <c:v>9.1101213867784505</c:v>
                </c:pt>
                <c:pt idx="3">
                  <c:v>9.0533650577838198</c:v>
                </c:pt>
                <c:pt idx="4">
                  <c:v>8.9379337893843296</c:v>
                </c:pt>
                <c:pt idx="5">
                  <c:v>9.1984999999999992</c:v>
                </c:pt>
                <c:pt idx="6">
                  <c:v>8.8241544472234494</c:v>
                </c:pt>
                <c:pt idx="7">
                  <c:v>9.4218042493904601</c:v>
                </c:pt>
                <c:pt idx="8">
                  <c:v>9.7216133274870007</c:v>
                </c:pt>
                <c:pt idx="9">
                  <c:v>9.9429267667051402</c:v>
                </c:pt>
                <c:pt idx="10">
                  <c:v>10.214793146677801</c:v>
                </c:pt>
                <c:pt idx="11">
                  <c:v>10.5</c:v>
                </c:pt>
              </c:numCache>
            </c:numRef>
          </c:val>
          <c:smooth val="0"/>
        </c:ser>
        <c:ser>
          <c:idx val="5"/>
          <c:order val="3"/>
          <c:tx>
            <c:strRef>
              <c:f>'Figure 1'!$E$23:$F$23</c:f>
              <c:strCache>
                <c:ptCount val="2"/>
                <c:pt idx="0">
                  <c:v>Yorkshire and the Humber region</c:v>
                </c:pt>
                <c:pt idx="1">
                  <c:v>Year 6: Prevalence of obesity</c:v>
                </c:pt>
              </c:strCache>
            </c:strRef>
          </c:tx>
          <c:spPr>
            <a:ln w="28575" cap="rnd">
              <a:solidFill>
                <a:srgbClr val="92D050"/>
              </a:solidFill>
              <a:prstDash val="dash"/>
              <a:round/>
            </a:ln>
            <a:effectLst/>
          </c:spPr>
          <c:marker>
            <c:symbol val="none"/>
          </c:marker>
          <c:cat>
            <c:strRef>
              <c:f>'Figure 1'!$E$27:$P$27</c:f>
              <c:strCache>
                <c:ptCount val="12"/>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strCache>
            </c:strRef>
          </c:cat>
          <c:val>
            <c:numRef>
              <c:f>'Figure 1'!$E$33:$P$33</c:f>
              <c:numCache>
                <c:formatCode>0.0</c:formatCode>
                <c:ptCount val="12"/>
                <c:pt idx="0">
                  <c:v>18.5609338834658</c:v>
                </c:pt>
                <c:pt idx="1">
                  <c:v>18.744277033214001</c:v>
                </c:pt>
                <c:pt idx="2">
                  <c:v>19.205041202132801</c:v>
                </c:pt>
                <c:pt idx="3">
                  <c:v>19.219755217323101</c:v>
                </c:pt>
                <c:pt idx="4">
                  <c:v>19.033934576582102</c:v>
                </c:pt>
                <c:pt idx="5">
                  <c:v>19.23</c:v>
                </c:pt>
                <c:pt idx="6">
                  <c:v>19.182866435065399</c:v>
                </c:pt>
                <c:pt idx="7">
                  <c:v>20.296435006889698</c:v>
                </c:pt>
                <c:pt idx="8">
                  <c:v>20.420436215723001</c:v>
                </c:pt>
                <c:pt idx="9">
                  <c:v>20.631353118455301</c:v>
                </c:pt>
                <c:pt idx="10">
                  <c:v>20.991865652059801</c:v>
                </c:pt>
                <c:pt idx="11">
                  <c:v>21.9</c:v>
                </c:pt>
              </c:numCache>
            </c:numRef>
          </c:val>
          <c:smooth val="0"/>
        </c:ser>
        <c:ser>
          <c:idx val="2"/>
          <c:order val="4"/>
          <c:tx>
            <c:strRef>
              <c:f>'Figure 1'!$E$20:$F$20</c:f>
              <c:strCache>
                <c:ptCount val="2"/>
                <c:pt idx="0">
                  <c:v>Leeds</c:v>
                </c:pt>
                <c:pt idx="1">
                  <c:v>Reception: Prevalence of obesity</c:v>
                </c:pt>
              </c:strCache>
            </c:strRef>
          </c:tx>
          <c:spPr>
            <a:ln w="28575" cap="rnd">
              <a:solidFill>
                <a:srgbClr val="FF7C80"/>
              </a:solidFill>
              <a:round/>
            </a:ln>
            <a:effectLst/>
          </c:spPr>
          <c:marker>
            <c:symbol val="circle"/>
            <c:size val="8"/>
            <c:spPr>
              <a:solidFill>
                <a:schemeClr val="bg1"/>
              </a:solidFill>
              <a:ln w="28575">
                <a:solidFill>
                  <a:srgbClr val="FF7C80"/>
                </a:solidFill>
              </a:ln>
              <a:effectLst/>
            </c:spPr>
          </c:marker>
          <c:cat>
            <c:strRef>
              <c:f>'Figure 1'!$E$27:$P$27</c:f>
              <c:strCache>
                <c:ptCount val="12"/>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strCache>
            </c:strRef>
          </c:cat>
          <c:val>
            <c:numRef>
              <c:f>'Figure 1'!$E$30:$P$30</c:f>
              <c:numCache>
                <c:formatCode>0.0</c:formatCode>
                <c:ptCount val="12"/>
                <c:pt idx="0">
                  <c:v>10.290130151843799</c:v>
                </c:pt>
                <c:pt idx="1">
                  <c:v>10.1198738170347</c:v>
                </c:pt>
                <c:pt idx="2">
                  <c:v>9.5577395577395592</c:v>
                </c:pt>
                <c:pt idx="3">
                  <c:v>9.3334900670036394</c:v>
                </c:pt>
                <c:pt idx="4">
                  <c:v>8.7052791049994198</c:v>
                </c:pt>
                <c:pt idx="5">
                  <c:v>9.4580000000000002</c:v>
                </c:pt>
                <c:pt idx="6">
                  <c:v>8.8489900609169592</c:v>
                </c:pt>
                <c:pt idx="7">
                  <c:v>8.7065981328018491</c:v>
                </c:pt>
                <c:pt idx="8">
                  <c:v>8.4627410109430006</c:v>
                </c:pt>
                <c:pt idx="9">
                  <c:v>9.4796552852623606</c:v>
                </c:pt>
                <c:pt idx="10">
                  <c:v>9.8416915753348793</c:v>
                </c:pt>
                <c:pt idx="11">
                  <c:v>10.1</c:v>
                </c:pt>
              </c:numCache>
            </c:numRef>
          </c:val>
          <c:smooth val="0"/>
        </c:ser>
        <c:ser>
          <c:idx val="3"/>
          <c:order val="5"/>
          <c:tx>
            <c:strRef>
              <c:f>'Figure 1'!$E$21:$F$21</c:f>
              <c:strCache>
                <c:ptCount val="2"/>
                <c:pt idx="0">
                  <c:v>Leeds</c:v>
                </c:pt>
                <c:pt idx="1">
                  <c:v>Year 6: Prevalence of obesity</c:v>
                </c:pt>
              </c:strCache>
            </c:strRef>
          </c:tx>
          <c:spPr>
            <a:ln w="28575" cap="rnd">
              <a:solidFill>
                <a:srgbClr val="FF7C80"/>
              </a:solidFill>
              <a:round/>
            </a:ln>
            <a:effectLst/>
          </c:spPr>
          <c:marker>
            <c:symbol val="circle"/>
            <c:size val="8"/>
            <c:spPr>
              <a:solidFill>
                <a:schemeClr val="bg1"/>
              </a:solidFill>
              <a:ln w="28575">
                <a:solidFill>
                  <a:srgbClr val="FF7C80"/>
                </a:solidFill>
              </a:ln>
              <a:effectLst/>
            </c:spPr>
          </c:marker>
          <c:cat>
            <c:strRef>
              <c:f>'Figure 1'!$E$27:$P$27</c:f>
              <c:strCache>
                <c:ptCount val="12"/>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strCache>
            </c:strRef>
          </c:cat>
          <c:val>
            <c:numRef>
              <c:f>'Figure 1'!$E$31:$P$31</c:f>
              <c:numCache>
                <c:formatCode>0.0</c:formatCode>
                <c:ptCount val="12"/>
                <c:pt idx="0">
                  <c:v>21.1312849162011</c:v>
                </c:pt>
                <c:pt idx="1">
                  <c:v>19.980787704130599</c:v>
                </c:pt>
                <c:pt idx="2">
                  <c:v>19.845722300140299</c:v>
                </c:pt>
                <c:pt idx="3">
                  <c:v>19.710228087792299</c:v>
                </c:pt>
                <c:pt idx="4">
                  <c:v>19.6170379054318</c:v>
                </c:pt>
                <c:pt idx="5">
                  <c:v>19.334299999999999</c:v>
                </c:pt>
                <c:pt idx="6">
                  <c:v>19.265446831079299</c:v>
                </c:pt>
                <c:pt idx="7">
                  <c:v>20.3529710512951</c:v>
                </c:pt>
                <c:pt idx="8">
                  <c:v>19.267352185088999</c:v>
                </c:pt>
                <c:pt idx="9">
                  <c:v>19.930675909878701</c:v>
                </c:pt>
                <c:pt idx="10">
                  <c:v>21.023851076207102</c:v>
                </c:pt>
                <c:pt idx="11">
                  <c:v>20.8</c:v>
                </c:pt>
              </c:numCache>
            </c:numRef>
          </c:val>
          <c:smooth val="0"/>
        </c:ser>
        <c:dLbls>
          <c:showLegendKey val="0"/>
          <c:showVal val="0"/>
          <c:showCatName val="0"/>
          <c:showSerName val="0"/>
          <c:showPercent val="0"/>
          <c:showBubbleSize val="0"/>
        </c:dLbls>
        <c:smooth val="0"/>
        <c:axId val="458901704"/>
        <c:axId val="458907584"/>
      </c:lineChart>
      <c:catAx>
        <c:axId val="458901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8907584"/>
        <c:crosses val="autoZero"/>
        <c:auto val="1"/>
        <c:lblAlgn val="ctr"/>
        <c:lblOffset val="100"/>
        <c:noMultiLvlLbl val="0"/>
      </c:catAx>
      <c:valAx>
        <c:axId val="458907584"/>
        <c:scaling>
          <c:orientation val="minMax"/>
          <c:min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GB"/>
                  <a:t>Percentage Obese</a:t>
                </a:r>
              </a:p>
            </c:rich>
          </c:tx>
          <c:layout>
            <c:manualLayout>
              <c:xMode val="edge"/>
              <c:yMode val="edge"/>
              <c:x val="4.3321962138928825E-2"/>
              <c:y val="0.26612007987736369"/>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quot;%&quot;"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589017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9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ivotFmts>
      <c:pivotFmt>
        <c:idx val="0"/>
        <c:spPr>
          <a:ln w="25400">
            <a:noFill/>
          </a:ln>
        </c:spPr>
        <c:marker>
          <c:symbol val="dash"/>
          <c:size val="6"/>
          <c:spPr>
            <a:solidFill>
              <a:schemeClr val="tx1"/>
            </a:solidFill>
            <a:ln>
              <a:solidFill>
                <a:sysClr val="windowText" lastClr="000000"/>
              </a:solidFill>
            </a:ln>
          </c:spPr>
        </c:marker>
      </c:pivotFmt>
      <c:pivotFmt>
        <c:idx val="1"/>
        <c:spPr>
          <a:ln w="25400">
            <a:noFill/>
          </a:ln>
        </c:spPr>
        <c:marker>
          <c:symbol val="circle"/>
          <c:size val="6"/>
          <c:spPr>
            <a:solidFill>
              <a:schemeClr val="tx1"/>
            </a:solidFill>
            <a:ln>
              <a:solidFill>
                <a:sysClr val="windowText" lastClr="000000"/>
              </a:solidFill>
            </a:ln>
          </c:spPr>
        </c:marker>
      </c:pivotFmt>
      <c:pivotFmt>
        <c:idx val="2"/>
        <c:spPr>
          <a:ln w="25400">
            <a:noFill/>
          </a:ln>
        </c:spPr>
        <c:marker>
          <c:symbol val="dash"/>
          <c:size val="6"/>
          <c:spPr>
            <a:solidFill>
              <a:schemeClr val="tx1"/>
            </a:solidFill>
            <a:ln>
              <a:solidFill>
                <a:sysClr val="windowText" lastClr="000000"/>
              </a:solidFill>
            </a:ln>
          </c:spPr>
        </c:marker>
      </c:pivotFmt>
      <c:pivotFmt>
        <c:idx val="3"/>
        <c:spPr>
          <a:ln w="25400">
            <a:noFill/>
          </a:ln>
        </c:spPr>
      </c:pivotFmt>
      <c:pivotFmt>
        <c:idx val="4"/>
        <c:spPr>
          <a:ln w="25400">
            <a:noFill/>
          </a:ln>
        </c:spPr>
      </c:pivotFmt>
      <c:pivotFmt>
        <c:idx val="5"/>
        <c:spPr>
          <a:ln w="25400">
            <a:noFill/>
          </a:ln>
        </c:spPr>
      </c:pivotFmt>
      <c:pivotFmt>
        <c:idx val="6"/>
        <c:spPr>
          <a:ln w="25400">
            <a:noFill/>
          </a:ln>
        </c:spPr>
      </c:pivotFmt>
      <c:pivotFmt>
        <c:idx val="7"/>
        <c:spPr>
          <a:ln w="25400">
            <a:noFill/>
          </a:ln>
        </c:spPr>
      </c:pivotFmt>
      <c:pivotFmt>
        <c:idx val="8"/>
        <c:spPr>
          <a:ln w="25400">
            <a:noFill/>
          </a:ln>
        </c:spPr>
      </c:pivotFmt>
      <c:pivotFmt>
        <c:idx val="9"/>
        <c:spPr>
          <a:ln w="25400">
            <a:noFill/>
          </a:ln>
        </c:spPr>
      </c:pivotFmt>
      <c:pivotFmt>
        <c:idx val="10"/>
        <c:spPr>
          <a:ln w="25400">
            <a:noFill/>
          </a:ln>
        </c:spPr>
      </c:pivotFmt>
      <c:pivotFmt>
        <c:idx val="11"/>
        <c:spPr>
          <a:ln w="25400">
            <a:noFill/>
          </a:ln>
        </c:spPr>
      </c:pivotFmt>
      <c:pivotFmt>
        <c:idx val="12"/>
        <c:spPr>
          <a:ln w="25400">
            <a:noFill/>
          </a:ln>
        </c:spPr>
      </c:pivotFmt>
      <c:pivotFmt>
        <c:idx val="13"/>
        <c:spPr>
          <a:ln w="25400">
            <a:noFill/>
          </a:ln>
        </c:spPr>
      </c:pivotFmt>
      <c:pivotFmt>
        <c:idx val="14"/>
        <c:spPr>
          <a:ln w="25400">
            <a:noFill/>
          </a:ln>
        </c:spPr>
      </c:pivotFmt>
      <c:pivotFmt>
        <c:idx val="15"/>
        <c:spPr>
          <a:ln w="25400">
            <a:noFill/>
          </a:ln>
        </c:spPr>
      </c:pivotFmt>
      <c:pivotFmt>
        <c:idx val="16"/>
        <c:spPr>
          <a:ln w="25400">
            <a:noFill/>
          </a:ln>
        </c:spPr>
      </c:pivotFmt>
      <c:pivotFmt>
        <c:idx val="17"/>
        <c:spPr>
          <a:ln w="25400">
            <a:noFill/>
          </a:ln>
        </c:spPr>
      </c:pivotFmt>
      <c:pivotFmt>
        <c:idx val="18"/>
        <c:spPr>
          <a:ln w="25400">
            <a:noFill/>
          </a:ln>
        </c:spPr>
      </c:pivotFmt>
      <c:pivotFmt>
        <c:idx val="19"/>
        <c:spPr>
          <a:ln w="25400">
            <a:noFill/>
          </a:ln>
        </c:spPr>
      </c:pivotFmt>
      <c:pivotFmt>
        <c:idx val="20"/>
        <c:spPr>
          <a:ln w="25400">
            <a:noFill/>
          </a:ln>
        </c:spPr>
      </c:pivotFmt>
      <c:pivotFmt>
        <c:idx val="21"/>
        <c:spPr>
          <a:ln w="25400">
            <a:noFill/>
          </a:ln>
        </c:spPr>
      </c:pivotFmt>
      <c:pivotFmt>
        <c:idx val="22"/>
        <c:spPr>
          <a:ln w="25400">
            <a:noFill/>
          </a:ln>
        </c:spPr>
      </c:pivotFmt>
      <c:pivotFmt>
        <c:idx val="23"/>
        <c:spPr>
          <a:ln w="25400">
            <a:noFill/>
          </a:ln>
        </c:spPr>
      </c:pivotFmt>
      <c:pivotFmt>
        <c:idx val="24"/>
        <c:spPr>
          <a:ln w="25400">
            <a:noFill/>
          </a:ln>
        </c:spPr>
      </c:pivotFmt>
      <c:pivotFmt>
        <c:idx val="25"/>
        <c:spPr>
          <a:ln w="25400">
            <a:noFill/>
          </a:ln>
        </c:spPr>
      </c:pivotFmt>
      <c:pivotFmt>
        <c:idx val="26"/>
        <c:spPr>
          <a:ln w="25400">
            <a:noFill/>
          </a:ln>
        </c:spPr>
      </c:pivotFmt>
      <c:pivotFmt>
        <c:idx val="27"/>
        <c:spPr>
          <a:ln w="25400">
            <a:noFill/>
          </a:ln>
        </c:spPr>
      </c:pivotFmt>
      <c:pivotFmt>
        <c:idx val="28"/>
        <c:spPr>
          <a:ln w="25400">
            <a:noFill/>
          </a:ln>
        </c:spPr>
      </c:pivotFmt>
      <c:pivotFmt>
        <c:idx val="29"/>
        <c:spPr>
          <a:ln w="25400">
            <a:noFill/>
          </a:ln>
        </c:spPr>
      </c:pivotFmt>
      <c:pivotFmt>
        <c:idx val="30"/>
        <c:spPr>
          <a:ln w="25400">
            <a:noFill/>
          </a:ln>
        </c:spPr>
      </c:pivotFmt>
      <c:pivotFmt>
        <c:idx val="31"/>
        <c:spPr>
          <a:ln w="25400">
            <a:noFill/>
          </a:ln>
        </c:spPr>
        <c:marker>
          <c:symbol val="none"/>
        </c:marker>
      </c:pivotFmt>
      <c:pivotFmt>
        <c:idx val="32"/>
        <c:spPr>
          <a:ln w="25400">
            <a:noFill/>
          </a:ln>
        </c:spPr>
      </c:pivotFmt>
      <c:pivotFmt>
        <c:idx val="33"/>
        <c:spPr>
          <a:ln w="25400">
            <a:noFill/>
          </a:ln>
        </c:spPr>
      </c:pivotFmt>
      <c:pivotFmt>
        <c:idx val="34"/>
        <c:spPr>
          <a:ln w="25400">
            <a:noFill/>
          </a:ln>
        </c:spPr>
      </c:pivotFmt>
      <c:pivotFmt>
        <c:idx val="35"/>
        <c:spPr>
          <a:ln w="25400">
            <a:noFill/>
          </a:ln>
        </c:spPr>
      </c:pivotFmt>
      <c:pivotFmt>
        <c:idx val="36"/>
        <c:spPr>
          <a:ln w="25400">
            <a:noFill/>
          </a:ln>
        </c:spPr>
      </c:pivotFmt>
      <c:pivotFmt>
        <c:idx val="37"/>
        <c:spPr>
          <a:ln w="25400">
            <a:noFill/>
          </a:ln>
        </c:spPr>
      </c:pivotFmt>
      <c:pivotFmt>
        <c:idx val="38"/>
        <c:spPr>
          <a:ln w="25400">
            <a:noFill/>
          </a:ln>
        </c:spPr>
      </c:pivotFmt>
      <c:pivotFmt>
        <c:idx val="39"/>
        <c:spPr>
          <a:ln w="25400">
            <a:noFill/>
          </a:ln>
        </c:spPr>
      </c:pivotFmt>
      <c:pivotFmt>
        <c:idx val="40"/>
        <c:spPr>
          <a:ln w="25400">
            <a:noFill/>
          </a:ln>
        </c:spPr>
      </c:pivotFmt>
      <c:pivotFmt>
        <c:idx val="41"/>
        <c:spPr>
          <a:ln w="25400">
            <a:noFill/>
          </a:ln>
        </c:spPr>
      </c:pivotFmt>
      <c:pivotFmt>
        <c:idx val="42"/>
        <c:spPr>
          <a:ln w="25400">
            <a:noFill/>
          </a:ln>
        </c:spPr>
      </c:pivotFmt>
      <c:pivotFmt>
        <c:idx val="43"/>
        <c:spPr>
          <a:ln w="25400">
            <a:noFill/>
          </a:ln>
        </c:spPr>
      </c:pivotFmt>
      <c:pivotFmt>
        <c:idx val="44"/>
        <c:spPr>
          <a:ln w="25400">
            <a:noFill/>
          </a:ln>
        </c:spPr>
      </c:pivotFmt>
      <c:pivotFmt>
        <c:idx val="45"/>
        <c:spPr>
          <a:ln w="25400">
            <a:noFill/>
          </a:ln>
        </c:spPr>
      </c:pivotFmt>
      <c:pivotFmt>
        <c:idx val="46"/>
        <c:spPr>
          <a:ln w="25400">
            <a:noFill/>
          </a:ln>
        </c:spPr>
      </c:pivotFmt>
      <c:pivotFmt>
        <c:idx val="47"/>
        <c:spPr>
          <a:ln w="25400">
            <a:noFill/>
          </a:ln>
        </c:spPr>
      </c:pivotFmt>
      <c:pivotFmt>
        <c:idx val="48"/>
        <c:spPr>
          <a:ln w="25400">
            <a:noFill/>
          </a:ln>
        </c:spPr>
      </c:pivotFmt>
      <c:pivotFmt>
        <c:idx val="49"/>
        <c:spPr>
          <a:ln w="25400">
            <a:noFill/>
          </a:ln>
        </c:spPr>
      </c:pivotFmt>
      <c:pivotFmt>
        <c:idx val="50"/>
        <c:spPr>
          <a:ln w="25400">
            <a:noFill/>
          </a:ln>
        </c:spPr>
      </c:pivotFmt>
      <c:pivotFmt>
        <c:idx val="51"/>
        <c:spPr>
          <a:ln w="25400">
            <a:noFill/>
          </a:ln>
        </c:spPr>
      </c:pivotFmt>
      <c:pivotFmt>
        <c:idx val="52"/>
        <c:spPr>
          <a:ln w="25400">
            <a:noFill/>
          </a:ln>
        </c:spPr>
      </c:pivotFmt>
      <c:pivotFmt>
        <c:idx val="53"/>
        <c:spPr>
          <a:ln w="25400">
            <a:noFill/>
          </a:ln>
        </c:spPr>
      </c:pivotFmt>
      <c:pivotFmt>
        <c:idx val="54"/>
        <c:spPr>
          <a:ln w="25400">
            <a:noFill/>
          </a:ln>
        </c:spPr>
      </c:pivotFmt>
      <c:pivotFmt>
        <c:idx val="55"/>
        <c:spPr>
          <a:ln w="25400">
            <a:noFill/>
          </a:ln>
        </c:spPr>
      </c:pivotFmt>
      <c:pivotFmt>
        <c:idx val="56"/>
        <c:spPr>
          <a:ln w="25400">
            <a:noFill/>
          </a:ln>
        </c:spPr>
      </c:pivotFmt>
      <c:pivotFmt>
        <c:idx val="57"/>
        <c:spPr>
          <a:ln w="25400">
            <a:noFill/>
          </a:ln>
        </c:spPr>
      </c:pivotFmt>
      <c:pivotFmt>
        <c:idx val="58"/>
        <c:spPr>
          <a:ln w="25400">
            <a:noFill/>
          </a:ln>
        </c:spPr>
      </c:pivotFmt>
      <c:pivotFmt>
        <c:idx val="59"/>
        <c:spPr>
          <a:ln w="25400">
            <a:noFill/>
          </a:ln>
        </c:spPr>
      </c:pivotFmt>
      <c:pivotFmt>
        <c:idx val="60"/>
        <c:spPr>
          <a:ln w="25400">
            <a:noFill/>
          </a:ln>
        </c:spPr>
      </c:pivotFmt>
      <c:pivotFmt>
        <c:idx val="61"/>
        <c:spPr>
          <a:ln w="25400">
            <a:noFill/>
          </a:ln>
        </c:spPr>
      </c:pivotFmt>
      <c:pivotFmt>
        <c:idx val="62"/>
        <c:spPr>
          <a:ln w="25400">
            <a:noFill/>
          </a:ln>
        </c:spPr>
      </c:pivotFmt>
      <c:pivotFmt>
        <c:idx val="63"/>
        <c:spPr>
          <a:ln w="25400">
            <a:noFill/>
          </a:ln>
        </c:spPr>
      </c:pivotFmt>
      <c:pivotFmt>
        <c:idx val="64"/>
        <c:spPr>
          <a:ln w="25400">
            <a:noFill/>
          </a:ln>
        </c:spPr>
      </c:pivotFmt>
      <c:pivotFmt>
        <c:idx val="65"/>
        <c:spPr>
          <a:ln w="25400">
            <a:noFill/>
          </a:ln>
        </c:spPr>
      </c:pivotFmt>
      <c:pivotFmt>
        <c:idx val="66"/>
        <c:spPr>
          <a:ln w="25400">
            <a:noFill/>
          </a:ln>
        </c:spPr>
      </c:pivotFmt>
      <c:pivotFmt>
        <c:idx val="67"/>
        <c:spPr>
          <a:ln w="25400">
            <a:noFill/>
          </a:ln>
        </c:spPr>
      </c:pivotFmt>
      <c:pivotFmt>
        <c:idx val="68"/>
        <c:spPr>
          <a:ln w="25400">
            <a:noFill/>
          </a:ln>
        </c:spPr>
      </c:pivotFmt>
      <c:pivotFmt>
        <c:idx val="69"/>
        <c:spPr>
          <a:ln w="25400">
            <a:noFill/>
          </a:ln>
        </c:spPr>
      </c:pivotFmt>
      <c:pivotFmt>
        <c:idx val="70"/>
        <c:spPr>
          <a:ln w="25400">
            <a:noFill/>
          </a:ln>
        </c:spPr>
      </c:pivotFmt>
      <c:pivotFmt>
        <c:idx val="71"/>
        <c:spPr>
          <a:ln w="25400">
            <a:noFill/>
          </a:ln>
        </c:spPr>
      </c:pivotFmt>
      <c:pivotFmt>
        <c:idx val="72"/>
        <c:spPr>
          <a:ln w="25400">
            <a:noFill/>
          </a:ln>
        </c:spPr>
      </c:pivotFmt>
      <c:pivotFmt>
        <c:idx val="73"/>
        <c:spPr>
          <a:ln w="25400">
            <a:noFill/>
          </a:ln>
        </c:spPr>
      </c:pivotFmt>
      <c:pivotFmt>
        <c:idx val="74"/>
        <c:spPr>
          <a:ln w="25400">
            <a:noFill/>
          </a:ln>
        </c:spPr>
      </c:pivotFmt>
      <c:pivotFmt>
        <c:idx val="75"/>
        <c:spPr>
          <a:ln w="25400">
            <a:noFill/>
          </a:ln>
        </c:spPr>
      </c:pivotFmt>
      <c:pivotFmt>
        <c:idx val="76"/>
        <c:spPr>
          <a:ln w="25400">
            <a:noFill/>
          </a:ln>
        </c:spPr>
      </c:pivotFmt>
      <c:pivotFmt>
        <c:idx val="77"/>
        <c:spPr>
          <a:ln w="25400">
            <a:noFill/>
          </a:ln>
        </c:spPr>
      </c:pivotFmt>
      <c:pivotFmt>
        <c:idx val="78"/>
        <c:spPr>
          <a:ln w="25400">
            <a:noFill/>
          </a:ln>
        </c:spPr>
      </c:pivotFmt>
      <c:pivotFmt>
        <c:idx val="79"/>
        <c:spPr>
          <a:ln w="25400">
            <a:noFill/>
          </a:ln>
        </c:spPr>
      </c:pivotFmt>
      <c:pivotFmt>
        <c:idx val="80"/>
        <c:spPr>
          <a:ln w="25400">
            <a:noFill/>
          </a:ln>
        </c:spPr>
      </c:pivotFmt>
      <c:pivotFmt>
        <c:idx val="81"/>
        <c:spPr>
          <a:ln w="25400">
            <a:noFill/>
          </a:ln>
        </c:spPr>
      </c:pivotFmt>
      <c:pivotFmt>
        <c:idx val="82"/>
        <c:spPr>
          <a:ln w="25400">
            <a:noFill/>
          </a:ln>
        </c:spPr>
      </c:pivotFmt>
      <c:pivotFmt>
        <c:idx val="83"/>
        <c:spPr>
          <a:ln w="25400">
            <a:noFill/>
          </a:ln>
        </c:spPr>
      </c:pivotFmt>
      <c:pivotFmt>
        <c:idx val="84"/>
        <c:spPr>
          <a:ln w="25400">
            <a:noFill/>
          </a:ln>
        </c:spPr>
      </c:pivotFmt>
      <c:pivotFmt>
        <c:idx val="85"/>
        <c:spPr>
          <a:ln w="25400">
            <a:noFill/>
          </a:ln>
        </c:spPr>
      </c:pivotFmt>
      <c:pivotFmt>
        <c:idx val="86"/>
        <c:spPr>
          <a:ln w="25400">
            <a:noFill/>
          </a:ln>
        </c:spPr>
      </c:pivotFmt>
      <c:pivotFmt>
        <c:idx val="87"/>
        <c:spPr>
          <a:ln w="25400">
            <a:noFill/>
          </a:ln>
        </c:spPr>
      </c:pivotFmt>
      <c:pivotFmt>
        <c:idx val="88"/>
        <c:spPr>
          <a:ln w="25400">
            <a:noFill/>
          </a:ln>
        </c:spPr>
      </c:pivotFmt>
      <c:pivotFmt>
        <c:idx val="89"/>
        <c:spPr>
          <a:ln w="25400">
            <a:noFill/>
          </a:ln>
        </c:spPr>
      </c:pivotFmt>
      <c:pivotFmt>
        <c:idx val="90"/>
        <c:spPr>
          <a:ln w="25400">
            <a:noFill/>
          </a:ln>
        </c:spPr>
      </c:pivotFmt>
      <c:pivotFmt>
        <c:idx val="91"/>
        <c:spPr>
          <a:ln w="25400">
            <a:noFill/>
          </a:ln>
        </c:spPr>
      </c:pivotFmt>
      <c:pivotFmt>
        <c:idx val="92"/>
        <c:spPr>
          <a:ln w="25400">
            <a:noFill/>
          </a:ln>
        </c:spPr>
      </c:pivotFmt>
      <c:pivotFmt>
        <c:idx val="93"/>
        <c:spPr>
          <a:ln w="25400">
            <a:noFill/>
          </a:ln>
        </c:spPr>
      </c:pivotFmt>
      <c:pivotFmt>
        <c:idx val="94"/>
        <c:spPr>
          <a:ln w="25400">
            <a:noFill/>
          </a:ln>
        </c:spPr>
      </c:pivotFmt>
      <c:pivotFmt>
        <c:idx val="95"/>
        <c:spPr>
          <a:ln w="25400">
            <a:noFill/>
          </a:ln>
        </c:spPr>
      </c:pivotFmt>
      <c:pivotFmt>
        <c:idx val="96"/>
        <c:spPr>
          <a:ln w="25400">
            <a:noFill/>
          </a:ln>
        </c:spPr>
      </c:pivotFmt>
      <c:pivotFmt>
        <c:idx val="97"/>
        <c:spPr>
          <a:ln w="25400">
            <a:noFill/>
          </a:ln>
        </c:spPr>
      </c:pivotFmt>
      <c:pivotFmt>
        <c:idx val="98"/>
        <c:spPr>
          <a:ln w="25400">
            <a:noFill/>
          </a:ln>
        </c:spPr>
      </c:pivotFmt>
      <c:pivotFmt>
        <c:idx val="99"/>
        <c:spPr>
          <a:ln w="25400">
            <a:noFill/>
          </a:ln>
        </c:spPr>
      </c:pivotFmt>
      <c:pivotFmt>
        <c:idx val="100"/>
        <c:spPr>
          <a:ln w="25400">
            <a:noFill/>
          </a:ln>
        </c:spPr>
      </c:pivotFmt>
      <c:pivotFmt>
        <c:idx val="101"/>
        <c:spPr>
          <a:ln w="25400">
            <a:noFill/>
          </a:ln>
        </c:spPr>
      </c:pivotFmt>
      <c:pivotFmt>
        <c:idx val="102"/>
        <c:spPr>
          <a:ln w="25400">
            <a:noFill/>
          </a:ln>
        </c:spPr>
      </c:pivotFmt>
      <c:pivotFmt>
        <c:idx val="103"/>
        <c:spPr>
          <a:ln w="25400">
            <a:noFill/>
          </a:ln>
        </c:spPr>
      </c:pivotFmt>
      <c:pivotFmt>
        <c:idx val="104"/>
        <c:spPr>
          <a:ln w="25400">
            <a:noFill/>
          </a:ln>
        </c:spPr>
      </c:pivotFmt>
      <c:pivotFmt>
        <c:idx val="105"/>
        <c:spPr>
          <a:ln w="25400">
            <a:noFill/>
          </a:ln>
        </c:spPr>
      </c:pivotFmt>
      <c:pivotFmt>
        <c:idx val="106"/>
        <c:spPr>
          <a:ln w="25400">
            <a:noFill/>
          </a:ln>
        </c:spPr>
      </c:pivotFmt>
      <c:pivotFmt>
        <c:idx val="107"/>
        <c:spPr>
          <a:ln w="25400">
            <a:noFill/>
          </a:ln>
        </c:spPr>
      </c:pivotFmt>
      <c:pivotFmt>
        <c:idx val="108"/>
        <c:spPr>
          <a:ln w="25400">
            <a:noFill/>
          </a:ln>
        </c:spPr>
      </c:pivotFmt>
      <c:pivotFmt>
        <c:idx val="109"/>
        <c:spPr>
          <a:ln w="25400">
            <a:noFill/>
          </a:ln>
        </c:spPr>
      </c:pivotFmt>
      <c:pivotFmt>
        <c:idx val="110"/>
        <c:spPr>
          <a:ln w="25400">
            <a:noFill/>
          </a:ln>
        </c:spPr>
        <c:marker>
          <c:symbol val="dash"/>
          <c:size val="8"/>
          <c:spPr>
            <a:solidFill>
              <a:srgbClr val="C0504D"/>
            </a:solidFill>
            <a:ln>
              <a:solidFill>
                <a:srgbClr val="C0504D"/>
              </a:solidFill>
            </a:ln>
          </c:spPr>
        </c:marker>
      </c:pivotFmt>
      <c:pivotFmt>
        <c:idx val="111"/>
        <c:spPr>
          <a:ln w="25400">
            <a:noFill/>
          </a:ln>
        </c:spPr>
        <c:marker>
          <c:symbol val="dash"/>
          <c:size val="8"/>
          <c:spPr>
            <a:solidFill>
              <a:srgbClr val="C0504D"/>
            </a:solidFill>
            <a:ln>
              <a:solidFill>
                <a:srgbClr val="C0504D"/>
              </a:solidFill>
            </a:ln>
          </c:spPr>
        </c:marker>
      </c:pivotFmt>
      <c:pivotFmt>
        <c:idx val="112"/>
        <c:spPr>
          <a:ln w="25400">
            <a:noFill/>
          </a:ln>
        </c:spPr>
        <c:marker>
          <c:symbol val="circle"/>
          <c:size val="8"/>
          <c:spPr>
            <a:solidFill>
              <a:srgbClr val="C0504D"/>
            </a:solidFill>
            <a:ln>
              <a:solidFill>
                <a:srgbClr val="C0504D"/>
              </a:solidFill>
            </a:ln>
          </c:spPr>
        </c:marker>
      </c:pivotFmt>
    </c:pivotFmts>
    <c:plotArea>
      <c:layout>
        <c:manualLayout>
          <c:layoutTarget val="inner"/>
          <c:xMode val="edge"/>
          <c:yMode val="edge"/>
          <c:x val="0.2749425183589656"/>
          <c:y val="3.473087794638649E-2"/>
          <c:w val="0.64961885812660514"/>
          <c:h val="0.53049559844498961"/>
        </c:manualLayout>
      </c:layout>
      <c:areaChart>
        <c:grouping val="stacked"/>
        <c:varyColors val="0"/>
        <c:ser>
          <c:idx val="3"/>
          <c:order val="1"/>
          <c:tx>
            <c:v>Leeds low</c:v>
          </c:tx>
          <c:spPr>
            <a:noFill/>
            <a:ln w="25400">
              <a:noFill/>
            </a:ln>
          </c:spPr>
          <c:val>
            <c:numRef>
              <c:f>'F13 and F14 Clusters 5yrs'!$G$73:$G$95</c:f>
              <c:numCache>
                <c:formatCode>0.0%</c:formatCode>
                <c:ptCount val="23"/>
                <c:pt idx="0">
                  <c:v>0.19850236428409598</c:v>
                </c:pt>
                <c:pt idx="1">
                  <c:v>0.19850236428409598</c:v>
                </c:pt>
                <c:pt idx="2">
                  <c:v>0.19850236428409598</c:v>
                </c:pt>
                <c:pt idx="3">
                  <c:v>0.19850236428409598</c:v>
                </c:pt>
                <c:pt idx="4">
                  <c:v>0.19850236428409598</c:v>
                </c:pt>
                <c:pt idx="5">
                  <c:v>0.19850236428409598</c:v>
                </c:pt>
                <c:pt idx="6">
                  <c:v>0.19850236428409598</c:v>
                </c:pt>
                <c:pt idx="7">
                  <c:v>0.19850236428409598</c:v>
                </c:pt>
                <c:pt idx="8">
                  <c:v>0.19850236428409598</c:v>
                </c:pt>
                <c:pt idx="9">
                  <c:v>0.19850236428409598</c:v>
                </c:pt>
                <c:pt idx="10">
                  <c:v>0.19850236428409598</c:v>
                </c:pt>
                <c:pt idx="11">
                  <c:v>0.19850236428409598</c:v>
                </c:pt>
                <c:pt idx="12">
                  <c:v>0.19850236428409598</c:v>
                </c:pt>
                <c:pt idx="13">
                  <c:v>0.19850236428409598</c:v>
                </c:pt>
                <c:pt idx="14">
                  <c:v>0.19850236428409598</c:v>
                </c:pt>
                <c:pt idx="15">
                  <c:v>0.19850236428409598</c:v>
                </c:pt>
                <c:pt idx="16">
                  <c:v>0.19850236428409598</c:v>
                </c:pt>
                <c:pt idx="17">
                  <c:v>0.19850236428409598</c:v>
                </c:pt>
                <c:pt idx="18">
                  <c:v>0.19850236428409598</c:v>
                </c:pt>
                <c:pt idx="19">
                  <c:v>0.19850236428409598</c:v>
                </c:pt>
                <c:pt idx="20">
                  <c:v>0.19850236428409598</c:v>
                </c:pt>
                <c:pt idx="21">
                  <c:v>0.19850236428409598</c:v>
                </c:pt>
                <c:pt idx="22">
                  <c:v>0.19850236428409598</c:v>
                </c:pt>
              </c:numCache>
            </c:numRef>
          </c:val>
        </c:ser>
        <c:ser>
          <c:idx val="4"/>
          <c:order val="2"/>
          <c:tx>
            <c:v>Leeds range</c:v>
          </c:tx>
          <c:spPr>
            <a:solidFill>
              <a:srgbClr val="FFCCCC"/>
            </a:solidFill>
            <a:ln w="25400">
              <a:noFill/>
            </a:ln>
          </c:spPr>
          <c:val>
            <c:numRef>
              <c:f>'F13 and F14 Clusters 5yrs'!$H$73:$H$95</c:f>
              <c:numCache>
                <c:formatCode>0.0%</c:formatCode>
                <c:ptCount val="23"/>
                <c:pt idx="0">
                  <c:v>9.004055900451613E-3</c:v>
                </c:pt>
                <c:pt idx="1">
                  <c:v>9.004055900451613E-3</c:v>
                </c:pt>
                <c:pt idx="2">
                  <c:v>9.004055900451613E-3</c:v>
                </c:pt>
                <c:pt idx="3">
                  <c:v>9.004055900451613E-3</c:v>
                </c:pt>
                <c:pt idx="4">
                  <c:v>9.004055900451613E-3</c:v>
                </c:pt>
                <c:pt idx="5">
                  <c:v>9.004055900451613E-3</c:v>
                </c:pt>
                <c:pt idx="6">
                  <c:v>9.004055900451613E-3</c:v>
                </c:pt>
                <c:pt idx="7">
                  <c:v>9.004055900451613E-3</c:v>
                </c:pt>
                <c:pt idx="8">
                  <c:v>9.004055900451613E-3</c:v>
                </c:pt>
                <c:pt idx="9">
                  <c:v>9.004055900451613E-3</c:v>
                </c:pt>
                <c:pt idx="10">
                  <c:v>9.004055900451613E-3</c:v>
                </c:pt>
                <c:pt idx="11">
                  <c:v>9.004055900451613E-3</c:v>
                </c:pt>
                <c:pt idx="12">
                  <c:v>9.004055900451613E-3</c:v>
                </c:pt>
                <c:pt idx="13">
                  <c:v>9.004055900451613E-3</c:v>
                </c:pt>
                <c:pt idx="14">
                  <c:v>9.004055900451613E-3</c:v>
                </c:pt>
                <c:pt idx="15">
                  <c:v>9.004055900451613E-3</c:v>
                </c:pt>
                <c:pt idx="16">
                  <c:v>9.004055900451613E-3</c:v>
                </c:pt>
                <c:pt idx="17">
                  <c:v>9.004055900451613E-3</c:v>
                </c:pt>
                <c:pt idx="18">
                  <c:v>9.004055900451613E-3</c:v>
                </c:pt>
                <c:pt idx="19">
                  <c:v>9.004055900451613E-3</c:v>
                </c:pt>
                <c:pt idx="20">
                  <c:v>9.004055900451613E-3</c:v>
                </c:pt>
                <c:pt idx="21">
                  <c:v>9.004055900451613E-3</c:v>
                </c:pt>
                <c:pt idx="22">
                  <c:v>9.004055900451613E-3</c:v>
                </c:pt>
              </c:numCache>
            </c:numRef>
          </c:val>
        </c:ser>
        <c:dLbls>
          <c:showLegendKey val="0"/>
          <c:showVal val="0"/>
          <c:showCatName val="0"/>
          <c:showSerName val="0"/>
          <c:showPercent val="0"/>
          <c:showBubbleSize val="0"/>
        </c:dLbls>
        <c:axId val="458902096"/>
        <c:axId val="458904448"/>
      </c:areaChart>
      <c:lineChart>
        <c:grouping val="standard"/>
        <c:varyColors val="0"/>
        <c:ser>
          <c:idx val="0"/>
          <c:order val="0"/>
          <c:tx>
            <c:strRef>
              <c:f>'F13 and F14 Clusters 5yrs'!$B$72</c:f>
              <c:strCache>
                <c:ptCount val="1"/>
                <c:pt idx="0">
                  <c:v>2015/16 to 2019/20</c:v>
                </c:pt>
              </c:strCache>
            </c:strRef>
          </c:tx>
          <c:spPr>
            <a:ln w="28575">
              <a:noFill/>
            </a:ln>
          </c:spPr>
          <c:marker>
            <c:symbol val="circle"/>
            <c:size val="8"/>
            <c:spPr>
              <a:solidFill>
                <a:srgbClr val="FF7C80"/>
              </a:solidFill>
              <a:ln>
                <a:noFill/>
              </a:ln>
            </c:spPr>
          </c:marker>
          <c:errBars>
            <c:errDir val="y"/>
            <c:errBarType val="both"/>
            <c:errValType val="cust"/>
            <c:noEndCap val="1"/>
            <c:plus>
              <c:numRef>
                <c:f>'F13 and F14 Clusters 5yrs'!$E$73:$E$95</c:f>
                <c:numCache>
                  <c:formatCode>General</c:formatCode>
                  <c:ptCount val="23"/>
                  <c:pt idx="0">
                    <c:v>1.8669014788704405E-2</c:v>
                  </c:pt>
                  <c:pt idx="1">
                    <c:v>1.7890287972892285E-2</c:v>
                  </c:pt>
                  <c:pt idx="2">
                    <c:v>2.3453287410607232E-2</c:v>
                  </c:pt>
                  <c:pt idx="3">
                    <c:v>1.7345747157040875E-2</c:v>
                  </c:pt>
                  <c:pt idx="4">
                    <c:v>1.4032954901522621E-2</c:v>
                  </c:pt>
                  <c:pt idx="5">
                    <c:v>1.5969555617908526E-2</c:v>
                  </c:pt>
                  <c:pt idx="6">
                    <c:v>2.4142307456442524E-2</c:v>
                  </c:pt>
                  <c:pt idx="7">
                    <c:v>2.065306866507291E-2</c:v>
                  </c:pt>
                  <c:pt idx="8">
                    <c:v>2.731834591289875E-2</c:v>
                  </c:pt>
                  <c:pt idx="9">
                    <c:v>2.94900196516584E-2</c:v>
                  </c:pt>
                  <c:pt idx="10">
                    <c:v>1.8383354237993893E-2</c:v>
                  </c:pt>
                  <c:pt idx="11">
                    <c:v>2.4841990620559529E-2</c:v>
                  </c:pt>
                  <c:pt idx="12">
                    <c:v>2.4525909032505649E-2</c:v>
                  </c:pt>
                  <c:pt idx="13">
                    <c:v>3.1309572491186155E-2</c:v>
                  </c:pt>
                  <c:pt idx="14">
                    <c:v>3.3140201449319201E-2</c:v>
                  </c:pt>
                  <c:pt idx="15">
                    <c:v>1.7702709805499706E-2</c:v>
                  </c:pt>
                  <c:pt idx="16">
                    <c:v>2.201393649184652E-2</c:v>
                  </c:pt>
                  <c:pt idx="17">
                    <c:v>2.500636366155265E-2</c:v>
                  </c:pt>
                  <c:pt idx="18">
                    <c:v>1.9323872764205025E-2</c:v>
                  </c:pt>
                  <c:pt idx="19">
                    <c:v>2.998704504776889E-2</c:v>
                  </c:pt>
                  <c:pt idx="20">
                    <c:v>2.2433225358828801E-2</c:v>
                  </c:pt>
                  <c:pt idx="21">
                    <c:v>1.8638658540253095E-2</c:v>
                  </c:pt>
                  <c:pt idx="22">
                    <c:v>2.0449895648968763E-2</c:v>
                  </c:pt>
                </c:numCache>
              </c:numRef>
            </c:plus>
            <c:minus>
              <c:numRef>
                <c:f>'F13 and F14 Clusters 5yrs'!$F$73:$F$95</c:f>
                <c:numCache>
                  <c:formatCode>General</c:formatCode>
                  <c:ptCount val="23"/>
                  <c:pt idx="0">
                    <c:v>1.8669014788704405E-2</c:v>
                  </c:pt>
                  <c:pt idx="1">
                    <c:v>1.7890287972892285E-2</c:v>
                  </c:pt>
                  <c:pt idx="2">
                    <c:v>2.3453287410607218E-2</c:v>
                  </c:pt>
                  <c:pt idx="3">
                    <c:v>1.7345747157040875E-2</c:v>
                  </c:pt>
                  <c:pt idx="4">
                    <c:v>1.4032954901522621E-2</c:v>
                  </c:pt>
                  <c:pt idx="5">
                    <c:v>1.5969555617908526E-2</c:v>
                  </c:pt>
                  <c:pt idx="6">
                    <c:v>2.4142307456442524E-2</c:v>
                  </c:pt>
                  <c:pt idx="7">
                    <c:v>2.065306866507291E-2</c:v>
                  </c:pt>
                  <c:pt idx="8">
                    <c:v>2.731834591289875E-2</c:v>
                  </c:pt>
                  <c:pt idx="9">
                    <c:v>2.94900196516584E-2</c:v>
                  </c:pt>
                  <c:pt idx="10">
                    <c:v>1.8383354237993893E-2</c:v>
                  </c:pt>
                  <c:pt idx="11">
                    <c:v>2.4841990620559529E-2</c:v>
                  </c:pt>
                  <c:pt idx="12">
                    <c:v>2.4525909032505649E-2</c:v>
                  </c:pt>
                  <c:pt idx="13">
                    <c:v>3.1309572491186155E-2</c:v>
                  </c:pt>
                  <c:pt idx="14">
                    <c:v>3.3140201449319229E-2</c:v>
                  </c:pt>
                  <c:pt idx="15">
                    <c:v>1.7702709805499706E-2</c:v>
                  </c:pt>
                  <c:pt idx="16">
                    <c:v>2.201393649184652E-2</c:v>
                  </c:pt>
                  <c:pt idx="17">
                    <c:v>2.500636366155265E-2</c:v>
                  </c:pt>
                  <c:pt idx="18">
                    <c:v>1.9323872764205025E-2</c:v>
                  </c:pt>
                  <c:pt idx="19">
                    <c:v>2.9987045047768862E-2</c:v>
                  </c:pt>
                  <c:pt idx="20">
                    <c:v>2.2433225358828801E-2</c:v>
                  </c:pt>
                  <c:pt idx="21">
                    <c:v>1.8638658540253067E-2</c:v>
                  </c:pt>
                  <c:pt idx="22">
                    <c:v>2.0449895648968763E-2</c:v>
                  </c:pt>
                </c:numCache>
              </c:numRef>
            </c:minus>
            <c:spPr>
              <a:ln w="22225">
                <a:solidFill>
                  <a:srgbClr val="FF7C80"/>
                </a:solidFill>
              </a:ln>
            </c:spPr>
          </c:errBars>
          <c:cat>
            <c:strRef>
              <c:f>'F13 and F14 Clusters 5yrs'!$A$73:$A$95</c:f>
              <c:strCache>
                <c:ptCount val="23"/>
                <c:pt idx="0">
                  <c:v>Horsforth</c:v>
                </c:pt>
                <c:pt idx="1">
                  <c:v>EPOS</c:v>
                </c:pt>
                <c:pt idx="2">
                  <c:v>Otley/Pool/Bramhope</c:v>
                </c:pt>
                <c:pt idx="3">
                  <c:v>Aireborough</c:v>
                </c:pt>
                <c:pt idx="4">
                  <c:v>ARM</c:v>
                </c:pt>
                <c:pt idx="5">
                  <c:v>Pudsey</c:v>
                </c:pt>
                <c:pt idx="6">
                  <c:v>ESNW</c:v>
                </c:pt>
                <c:pt idx="7">
                  <c:v>Rothwell</c:v>
                </c:pt>
                <c:pt idx="8">
                  <c:v>Garforth</c:v>
                </c:pt>
                <c:pt idx="9">
                  <c:v>Leodis</c:v>
                </c:pt>
                <c:pt idx="10">
                  <c:v>Morley</c:v>
                </c:pt>
                <c:pt idx="11">
                  <c:v>Brigshaw</c:v>
                </c:pt>
                <c:pt idx="12">
                  <c:v>Headingley - Kirkstall partnership</c:v>
                </c:pt>
                <c:pt idx="13">
                  <c:v>Farnley</c:v>
                </c:pt>
                <c:pt idx="14">
                  <c:v>Lantern Learning Trust</c:v>
                </c:pt>
                <c:pt idx="15">
                  <c:v>2gether</c:v>
                </c:pt>
                <c:pt idx="16">
                  <c:v>Bramley</c:v>
                </c:pt>
                <c:pt idx="17">
                  <c:v>Templenewsam Halton</c:v>
                </c:pt>
                <c:pt idx="18">
                  <c:v>Seacroft Manston</c:v>
                </c:pt>
                <c:pt idx="19">
                  <c:v>ACES</c:v>
                </c:pt>
                <c:pt idx="20">
                  <c:v>Beeston, Cottingley and Middleton</c:v>
                </c:pt>
                <c:pt idx="21">
                  <c:v>Inner East</c:v>
                </c:pt>
                <c:pt idx="22">
                  <c:v>J.E.S.S.</c:v>
                </c:pt>
              </c:strCache>
            </c:strRef>
          </c:cat>
          <c:val>
            <c:numRef>
              <c:f>'F13 and F14 Clusters 5yrs'!$B$73:$B$95</c:f>
              <c:numCache>
                <c:formatCode>0.0%</c:formatCode>
                <c:ptCount val="23"/>
                <c:pt idx="0">
                  <c:v>9.3810444874274659E-2</c:v>
                </c:pt>
                <c:pt idx="1">
                  <c:v>0.12313937753721245</c:v>
                </c:pt>
                <c:pt idx="2">
                  <c:v>0.13903192584963955</c:v>
                </c:pt>
                <c:pt idx="3">
                  <c:v>0.14324767632586113</c:v>
                </c:pt>
                <c:pt idx="4">
                  <c:v>0.15521796565389695</c:v>
                </c:pt>
                <c:pt idx="5">
                  <c:v>0.16131687242798354</c:v>
                </c:pt>
                <c:pt idx="6">
                  <c:v>0.17463075586446569</c:v>
                </c:pt>
                <c:pt idx="7">
                  <c:v>0.17632241813602015</c:v>
                </c:pt>
                <c:pt idx="8">
                  <c:v>0.17794759825327511</c:v>
                </c:pt>
                <c:pt idx="9">
                  <c:v>0.17929292929292928</c:v>
                </c:pt>
                <c:pt idx="10">
                  <c:v>0.18403441682600383</c:v>
                </c:pt>
                <c:pt idx="11">
                  <c:v>0.2</c:v>
                </c:pt>
                <c:pt idx="12">
                  <c:v>0.20637329286798178</c:v>
                </c:pt>
                <c:pt idx="13">
                  <c:v>0.20950060901339829</c:v>
                </c:pt>
                <c:pt idx="14">
                  <c:v>0.2178477690288714</c:v>
                </c:pt>
                <c:pt idx="15">
                  <c:v>0.22343921139101863</c:v>
                </c:pt>
                <c:pt idx="16">
                  <c:v>0.22378804960541149</c:v>
                </c:pt>
                <c:pt idx="17">
                  <c:v>0.23211781206171109</c:v>
                </c:pt>
                <c:pt idx="18">
                  <c:v>0.24310275889644142</c:v>
                </c:pt>
                <c:pt idx="19">
                  <c:v>0.25139664804469275</c:v>
                </c:pt>
                <c:pt idx="20">
                  <c:v>0.26200000000000001</c:v>
                </c:pt>
                <c:pt idx="21">
                  <c:v>0.26215936529837874</c:v>
                </c:pt>
                <c:pt idx="22">
                  <c:v>0.28401686469911841</c:v>
                </c:pt>
              </c:numCache>
            </c:numRef>
          </c:val>
          <c:smooth val="0"/>
        </c:ser>
        <c:dLbls>
          <c:showLegendKey val="0"/>
          <c:showVal val="0"/>
          <c:showCatName val="0"/>
          <c:showSerName val="0"/>
          <c:showPercent val="0"/>
          <c:showBubbleSize val="0"/>
        </c:dLbls>
        <c:hiLowLines>
          <c:spPr>
            <a:ln>
              <a:solidFill>
                <a:srgbClr val="C00000"/>
              </a:solidFill>
            </a:ln>
          </c:spPr>
        </c:hiLowLines>
        <c:marker val="1"/>
        <c:smooth val="0"/>
        <c:axId val="458902096"/>
        <c:axId val="458904448"/>
      </c:lineChart>
      <c:catAx>
        <c:axId val="458902096"/>
        <c:scaling>
          <c:orientation val="minMax"/>
        </c:scaling>
        <c:delete val="0"/>
        <c:axPos val="b"/>
        <c:numFmt formatCode="General" sourceLinked="1"/>
        <c:majorTickMark val="none"/>
        <c:minorTickMark val="none"/>
        <c:tickLblPos val="nextTo"/>
        <c:spPr>
          <a:ln>
            <a:solidFill>
              <a:sysClr val="window" lastClr="FFFFFF">
                <a:lumMod val="75000"/>
              </a:sysClr>
            </a:solidFill>
          </a:ln>
        </c:spPr>
        <c:txPr>
          <a:bodyPr rot="5400000" vert="horz"/>
          <a:lstStyle/>
          <a:p>
            <a:pPr>
              <a:defRPr sz="1400">
                <a:solidFill>
                  <a:schemeClr val="tx1">
                    <a:lumMod val="50000"/>
                    <a:lumOff val="50000"/>
                  </a:schemeClr>
                </a:solidFill>
              </a:defRPr>
            </a:pPr>
            <a:endParaRPr lang="en-US"/>
          </a:p>
        </c:txPr>
        <c:crossAx val="458904448"/>
        <c:crosses val="autoZero"/>
        <c:auto val="1"/>
        <c:lblAlgn val="ctr"/>
        <c:lblOffset val="100"/>
        <c:noMultiLvlLbl val="0"/>
      </c:catAx>
      <c:valAx>
        <c:axId val="458904448"/>
        <c:scaling>
          <c:orientation val="minMax"/>
          <c:max val="0.32000000000000006"/>
          <c:min val="5.000000000000001E-2"/>
        </c:scaling>
        <c:delete val="0"/>
        <c:axPos val="l"/>
        <c:majorGridlines>
          <c:spPr>
            <a:ln>
              <a:solidFill>
                <a:sysClr val="window" lastClr="FFFFFF">
                  <a:lumMod val="75000"/>
                </a:sysClr>
              </a:solidFill>
            </a:ln>
          </c:spPr>
        </c:majorGridlines>
        <c:title>
          <c:tx>
            <c:rich>
              <a:bodyPr/>
              <a:lstStyle/>
              <a:p>
                <a:pPr>
                  <a:defRPr sz="900" b="0">
                    <a:solidFill>
                      <a:schemeClr val="tx1">
                        <a:lumMod val="50000"/>
                        <a:lumOff val="50000"/>
                      </a:schemeClr>
                    </a:solidFill>
                  </a:defRPr>
                </a:pPr>
                <a:r>
                  <a:rPr lang="en-GB" sz="900" b="0">
                    <a:solidFill>
                      <a:schemeClr val="tx1">
                        <a:lumMod val="50000"/>
                        <a:lumOff val="50000"/>
                      </a:schemeClr>
                    </a:solidFill>
                  </a:rPr>
                  <a:t>Obese %</a:t>
                </a:r>
              </a:p>
            </c:rich>
          </c:tx>
          <c:layout>
            <c:manualLayout>
              <c:xMode val="edge"/>
              <c:yMode val="edge"/>
              <c:x val="0.16238478254734287"/>
              <c:y val="0.23645332814841291"/>
            </c:manualLayout>
          </c:layout>
          <c:overlay val="0"/>
        </c:title>
        <c:numFmt formatCode="0%" sourceLinked="0"/>
        <c:majorTickMark val="out"/>
        <c:minorTickMark val="none"/>
        <c:tickLblPos val="nextTo"/>
        <c:spPr>
          <a:ln>
            <a:noFill/>
          </a:ln>
        </c:spPr>
        <c:txPr>
          <a:bodyPr/>
          <a:lstStyle/>
          <a:p>
            <a:pPr>
              <a:defRPr sz="1050">
                <a:solidFill>
                  <a:schemeClr val="tx1">
                    <a:lumMod val="50000"/>
                    <a:lumOff val="50000"/>
                  </a:schemeClr>
                </a:solidFill>
              </a:defRPr>
            </a:pPr>
            <a:endParaRPr lang="en-US"/>
          </a:p>
        </c:txPr>
        <c:crossAx val="458902096"/>
        <c:crosses val="autoZero"/>
        <c:crossBetween val="between"/>
      </c:valAx>
      <c:spPr>
        <a:noFill/>
      </c:spPr>
    </c:plotArea>
    <c:legend>
      <c:legendPos val="r"/>
      <c:legendEntry>
        <c:idx val="1"/>
        <c:delete val="1"/>
      </c:legendEntry>
      <c:legendEntry>
        <c:idx val="2"/>
        <c:txPr>
          <a:bodyPr/>
          <a:lstStyle/>
          <a:p>
            <a:pPr>
              <a:defRPr sz="1200">
                <a:solidFill>
                  <a:schemeClr val="tx1">
                    <a:lumMod val="50000"/>
                    <a:lumOff val="50000"/>
                  </a:schemeClr>
                </a:solidFill>
              </a:defRPr>
            </a:pPr>
            <a:endParaRPr lang="en-US"/>
          </a:p>
        </c:txPr>
      </c:legendEntry>
      <c:layout>
        <c:manualLayout>
          <c:xMode val="edge"/>
          <c:yMode val="edge"/>
          <c:x val="1.8910857443371653E-3"/>
          <c:y val="0.45663652766026852"/>
          <c:w val="0.18904275135881762"/>
          <c:h val="0.34706963955950138"/>
        </c:manualLayout>
      </c:layout>
      <c:overlay val="0"/>
      <c:txPr>
        <a:bodyPr/>
        <a:lstStyle/>
        <a:p>
          <a:pPr>
            <a:defRPr sz="900">
              <a:solidFill>
                <a:schemeClr val="tx1">
                  <a:lumMod val="50000"/>
                  <a:lumOff val="50000"/>
                </a:schemeClr>
              </a:solidFill>
            </a:defRPr>
          </a:pPr>
          <a:endParaRPr lang="en-US"/>
        </a:p>
      </c:txPr>
    </c:legend>
    <c:plotVisOnly val="1"/>
    <c:dispBlanksAs val="gap"/>
    <c:showDLblsOverMax val="0"/>
  </c:chart>
  <c:spPr>
    <a:solidFill>
      <a:sysClr val="window" lastClr="FFFFFF"/>
    </a:solidFill>
    <a:ln>
      <a:solidFill>
        <a:sysClr val="window" lastClr="FFFFFF"/>
      </a:solidFill>
    </a:ln>
  </c:spPr>
  <c:txPr>
    <a:bodyPr/>
    <a:lstStyle/>
    <a:p>
      <a:pPr>
        <a:defRPr sz="8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0.20773</cdr:x>
      <cdr:y>0.14001</cdr:y>
    </cdr:from>
    <cdr:to>
      <cdr:x>0.28316</cdr:x>
      <cdr:y>0.18672</cdr:y>
    </cdr:to>
    <cdr:sp macro="" textlink="">
      <cdr:nvSpPr>
        <cdr:cNvPr id="2" name="Rectangle 1"/>
        <cdr:cNvSpPr/>
      </cdr:nvSpPr>
      <cdr:spPr>
        <a:xfrm xmlns:a="http://schemas.openxmlformats.org/drawingml/2006/main">
          <a:off x="1452289" y="769478"/>
          <a:ext cx="527388" cy="256737"/>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n-US" sz="1000" b="0" cap="none" spc="0">
              <a:ln w="0"/>
              <a:solidFill>
                <a:schemeClr val="tx1">
                  <a:lumMod val="50000"/>
                  <a:lumOff val="50000"/>
                </a:schemeClr>
              </a:solidFill>
              <a:effectLst/>
            </a:rPr>
            <a:t>Year</a:t>
          </a:r>
          <a:r>
            <a:rPr lang="en-US" sz="1050" b="0" cap="none" spc="0">
              <a:ln w="0"/>
              <a:solidFill>
                <a:schemeClr val="tx1">
                  <a:lumMod val="50000"/>
                  <a:lumOff val="50000"/>
                </a:schemeClr>
              </a:solidFill>
              <a:effectLst/>
            </a:rPr>
            <a:t> 6</a:t>
          </a:r>
        </a:p>
      </cdr:txBody>
    </cdr:sp>
  </cdr:relSizeAnchor>
  <cdr:relSizeAnchor xmlns:cdr="http://schemas.openxmlformats.org/drawingml/2006/chartDrawing">
    <cdr:from>
      <cdr:x>0.18115</cdr:x>
      <cdr:y>0.52285</cdr:y>
    </cdr:from>
    <cdr:to>
      <cdr:x>0.28659</cdr:x>
      <cdr:y>0.56956</cdr:y>
    </cdr:to>
    <cdr:sp macro="" textlink="">
      <cdr:nvSpPr>
        <cdr:cNvPr id="3" name="Rectangle 2"/>
        <cdr:cNvSpPr/>
      </cdr:nvSpPr>
      <cdr:spPr>
        <a:xfrm xmlns:a="http://schemas.openxmlformats.org/drawingml/2006/main">
          <a:off x="1266496" y="2873537"/>
          <a:ext cx="737126" cy="256737"/>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n-US" sz="1000" b="0" cap="none" spc="0">
              <a:ln w="0"/>
              <a:solidFill>
                <a:schemeClr val="tx1">
                  <a:lumMod val="50000"/>
                  <a:lumOff val="50000"/>
                </a:schemeClr>
              </a:solidFill>
              <a:effectLst/>
            </a:rPr>
            <a:t>Reception</a:t>
          </a:r>
          <a:endParaRPr lang="en-US" sz="1050" b="0" cap="none" spc="0">
            <a:ln w="0"/>
            <a:solidFill>
              <a:schemeClr val="tx1">
                <a:lumMod val="50000"/>
                <a:lumOff val="50000"/>
              </a:schemeClr>
            </a:solidFill>
            <a:effectLs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C2E598-BE47-4643-B7F9-40674F741D9A}" type="datetimeFigureOut">
              <a:rPr lang="en-GB" smtClean="0"/>
              <a:t>28/04/2021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8F0E2B-87CE-4FE5-B868-6637CE1F9DA2}" type="slidenum">
              <a:rPr lang="en-GB" smtClean="0"/>
              <a:t>‹#›</a:t>
            </a:fld>
            <a:endParaRPr lang="en-GB"/>
          </a:p>
        </p:txBody>
      </p:sp>
    </p:spTree>
    <p:extLst>
      <p:ext uri="{BB962C8B-B14F-4D97-AF65-F5344CB8AC3E}">
        <p14:creationId xmlns:p14="http://schemas.microsoft.com/office/powerpoint/2010/main" val="3194952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anose="020B0604020202020204" pitchFamily="34" charset="0"/>
            </a:endParaRPr>
          </a:p>
          <a:p>
            <a:r>
              <a:rPr lang="en-GB" altLang="en-US" smtClean="0">
                <a:latin typeface="Arial" panose="020B0604020202020204" pitchFamily="34" charset="0"/>
              </a:rPr>
              <a:t>Welcome delegates and introduce the training session.</a:t>
            </a:r>
          </a:p>
          <a:p>
            <a:endParaRPr lang="en-GB" altLang="en-US" smtClean="0">
              <a:latin typeface="Arial" panose="020B0604020202020204" pitchFamily="34" charset="0"/>
            </a:endParaRPr>
          </a:p>
          <a:p>
            <a:r>
              <a:rPr lang="en-GB" altLang="en-US" smtClean="0">
                <a:latin typeface="Arial" panose="020B0604020202020204" pitchFamily="34" charset="0"/>
              </a:rPr>
              <a:t>Ensure all delegates have signed in for attendance records and made a name badge.</a:t>
            </a:r>
          </a:p>
          <a:p>
            <a:endParaRPr lang="en-GB" altLang="en-US" smtClean="0">
              <a:latin typeface="Arial" panose="020B0604020202020204" pitchFamily="34" charset="0"/>
            </a:endParaRPr>
          </a:p>
          <a:p>
            <a:endParaRPr lang="en-GB" altLang="en-US" b="1" smtClean="0">
              <a:latin typeface="Arial" panose="020B0604020202020204" pitchFamily="34" charset="0"/>
            </a:endParaRPr>
          </a:p>
        </p:txBody>
      </p:sp>
    </p:spTree>
    <p:extLst>
      <p:ext uri="{BB962C8B-B14F-4D97-AF65-F5344CB8AC3E}">
        <p14:creationId xmlns:p14="http://schemas.microsoft.com/office/powerpoint/2010/main" val="1709065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St Philip’s Church in </a:t>
            </a:r>
            <a:r>
              <a:rPr lang="en-GB" sz="1200" kern="1200" dirty="0" err="1" smtClean="0">
                <a:solidFill>
                  <a:schemeClr val="tx1"/>
                </a:solidFill>
                <a:effectLst/>
                <a:latin typeface="+mn-lt"/>
                <a:ea typeface="+mn-ea"/>
                <a:cs typeface="+mn-cs"/>
              </a:rPr>
              <a:t>Osmandthorpe</a:t>
            </a:r>
            <a:r>
              <a:rPr lang="en-GB" sz="1200" kern="1200" dirty="0" smtClean="0">
                <a:solidFill>
                  <a:schemeClr val="tx1"/>
                </a:solidFill>
                <a:effectLst/>
                <a:latin typeface="+mn-lt"/>
                <a:ea typeface="+mn-ea"/>
                <a:cs typeface="+mn-cs"/>
              </a:rPr>
              <a:t> w/c 17</a:t>
            </a:r>
            <a:r>
              <a:rPr lang="en-GB" sz="1200" kern="1200" baseline="30000" dirty="0"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 May, then Bramley Community Centre on 22</a:t>
            </a:r>
            <a:r>
              <a:rPr lang="en-GB" sz="1200" kern="1200" baseline="30000" dirty="0" smtClean="0">
                <a:solidFill>
                  <a:schemeClr val="tx1"/>
                </a:solidFill>
                <a:effectLst/>
                <a:latin typeface="+mn-lt"/>
                <a:ea typeface="+mn-ea"/>
                <a:cs typeface="+mn-cs"/>
              </a:rPr>
              <a:t>nd</a:t>
            </a:r>
            <a:r>
              <a:rPr lang="en-GB" sz="1200" kern="1200" dirty="0" smtClean="0">
                <a:solidFill>
                  <a:schemeClr val="tx1"/>
                </a:solidFill>
                <a:effectLst/>
                <a:latin typeface="+mn-lt"/>
                <a:ea typeface="+mn-ea"/>
                <a:cs typeface="+mn-cs"/>
              </a:rPr>
              <a:t> May and Middleton CC around the beginning of June.  </a:t>
            </a:r>
            <a:endParaRPr lang="en-GB" dirty="0"/>
          </a:p>
        </p:txBody>
      </p:sp>
      <p:sp>
        <p:nvSpPr>
          <p:cNvPr id="4" name="Slide Number Placeholder 3"/>
          <p:cNvSpPr>
            <a:spLocks noGrp="1"/>
          </p:cNvSpPr>
          <p:nvPr>
            <p:ph type="sldNum" sz="quarter" idx="10"/>
          </p:nvPr>
        </p:nvSpPr>
        <p:spPr/>
        <p:txBody>
          <a:bodyPr/>
          <a:lstStyle/>
          <a:p>
            <a:fld id="{8E8F0E2B-87CE-4FE5-B868-6637CE1F9DA2}" type="slidenum">
              <a:rPr lang="en-GB" smtClean="0"/>
              <a:t>18</a:t>
            </a:fld>
            <a:endParaRPr lang="en-GB"/>
          </a:p>
        </p:txBody>
      </p:sp>
    </p:spTree>
    <p:extLst>
      <p:ext uri="{BB962C8B-B14F-4D97-AF65-F5344CB8AC3E}">
        <p14:creationId xmlns:p14="http://schemas.microsoft.com/office/powerpoint/2010/main" val="2001867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Food provision in the city has changed dramatically since the start of the Coronavirus pandemic. Existing projects have experienced differing demands - more commonly increases, new projects have emerged, some projects have changed the way in which they operate to continue support throughout the various restrictions and food businesses have offered support.</a:t>
            </a:r>
          </a:p>
          <a:p>
            <a:endParaRPr lang="en-GB" dirty="0"/>
          </a:p>
        </p:txBody>
      </p:sp>
      <p:sp>
        <p:nvSpPr>
          <p:cNvPr id="4" name="Slide Number Placeholder 3"/>
          <p:cNvSpPr>
            <a:spLocks noGrp="1"/>
          </p:cNvSpPr>
          <p:nvPr>
            <p:ph type="sldNum" sz="quarter" idx="10"/>
          </p:nvPr>
        </p:nvSpPr>
        <p:spPr/>
        <p:txBody>
          <a:bodyPr/>
          <a:lstStyle/>
          <a:p>
            <a:fld id="{8E8F0E2B-87CE-4FE5-B868-6637CE1F9DA2}" type="slidenum">
              <a:rPr lang="en-GB" smtClean="0"/>
              <a:t>19</a:t>
            </a:fld>
            <a:endParaRPr lang="en-GB"/>
          </a:p>
        </p:txBody>
      </p:sp>
    </p:spTree>
    <p:extLst>
      <p:ext uri="{BB962C8B-B14F-4D97-AF65-F5344CB8AC3E}">
        <p14:creationId xmlns:p14="http://schemas.microsoft.com/office/powerpoint/2010/main" val="3892722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E8F0E2B-87CE-4FE5-B868-6637CE1F9DA2}" type="slidenum">
              <a:rPr lang="en-GB" smtClean="0"/>
              <a:t>23</a:t>
            </a:fld>
            <a:endParaRPr lang="en-GB"/>
          </a:p>
        </p:txBody>
      </p:sp>
    </p:spTree>
    <p:extLst>
      <p:ext uri="{BB962C8B-B14F-4D97-AF65-F5344CB8AC3E}">
        <p14:creationId xmlns:p14="http://schemas.microsoft.com/office/powerpoint/2010/main" val="3103390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E8F0E2B-87CE-4FE5-B868-6637CE1F9DA2}" type="slidenum">
              <a:rPr lang="en-GB" smtClean="0"/>
              <a:t>26</a:t>
            </a:fld>
            <a:endParaRPr lang="en-GB"/>
          </a:p>
        </p:txBody>
      </p:sp>
    </p:spTree>
    <p:extLst>
      <p:ext uri="{BB962C8B-B14F-4D97-AF65-F5344CB8AC3E}">
        <p14:creationId xmlns:p14="http://schemas.microsoft.com/office/powerpoint/2010/main" val="316432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are some ideas</a:t>
            </a:r>
            <a:r>
              <a:rPr lang="en-GB" baseline="0" dirty="0" smtClean="0"/>
              <a:t> you may have thought about. </a:t>
            </a:r>
            <a:endParaRPr lang="en-GB" dirty="0"/>
          </a:p>
        </p:txBody>
      </p:sp>
      <p:sp>
        <p:nvSpPr>
          <p:cNvPr id="4" name="Slide Number Placeholder 3"/>
          <p:cNvSpPr>
            <a:spLocks noGrp="1"/>
          </p:cNvSpPr>
          <p:nvPr>
            <p:ph type="sldNum" sz="quarter" idx="10"/>
          </p:nvPr>
        </p:nvSpPr>
        <p:spPr/>
        <p:txBody>
          <a:bodyPr/>
          <a:lstStyle/>
          <a:p>
            <a:fld id="{92AFA07B-A2E2-4F92-A213-01808309A590}" type="slidenum">
              <a:rPr lang="en-GB" smtClean="0"/>
              <a:t>27</a:t>
            </a:fld>
            <a:endParaRPr lang="en-GB"/>
          </a:p>
        </p:txBody>
      </p:sp>
    </p:spTree>
    <p:extLst>
      <p:ext uri="{BB962C8B-B14F-4D97-AF65-F5344CB8AC3E}">
        <p14:creationId xmlns:p14="http://schemas.microsoft.com/office/powerpoint/2010/main" val="3634175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are some ideas</a:t>
            </a:r>
            <a:r>
              <a:rPr lang="en-GB" baseline="0" dirty="0" smtClean="0"/>
              <a:t> you may have thought about. </a:t>
            </a:r>
            <a:endParaRPr lang="en-GB" dirty="0"/>
          </a:p>
        </p:txBody>
      </p:sp>
      <p:sp>
        <p:nvSpPr>
          <p:cNvPr id="4" name="Slide Number Placeholder 3"/>
          <p:cNvSpPr>
            <a:spLocks noGrp="1"/>
          </p:cNvSpPr>
          <p:nvPr>
            <p:ph type="sldNum" sz="quarter" idx="10"/>
          </p:nvPr>
        </p:nvSpPr>
        <p:spPr/>
        <p:txBody>
          <a:bodyPr/>
          <a:lstStyle/>
          <a:p>
            <a:fld id="{92AFA07B-A2E2-4F92-A213-01808309A590}" type="slidenum">
              <a:rPr lang="en-GB" smtClean="0"/>
              <a:t>28</a:t>
            </a:fld>
            <a:endParaRPr lang="en-GB"/>
          </a:p>
        </p:txBody>
      </p:sp>
    </p:spTree>
    <p:extLst>
      <p:ext uri="{BB962C8B-B14F-4D97-AF65-F5344CB8AC3E}">
        <p14:creationId xmlns:p14="http://schemas.microsoft.com/office/powerpoint/2010/main" val="2771460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92AFA07B-A2E2-4F92-A213-01808309A590}" type="slidenum">
              <a:rPr lang="en-GB" smtClean="0"/>
              <a:t>33</a:t>
            </a:fld>
            <a:endParaRPr lang="en-GB" dirty="0"/>
          </a:p>
        </p:txBody>
      </p:sp>
    </p:spTree>
    <p:extLst>
      <p:ext uri="{BB962C8B-B14F-4D97-AF65-F5344CB8AC3E}">
        <p14:creationId xmlns:p14="http://schemas.microsoft.com/office/powerpoint/2010/main" val="1924221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E8F0E2B-87CE-4FE5-B868-6637CE1F9DA2}" type="slidenum">
              <a:rPr lang="en-GB" smtClean="0"/>
              <a:t>34</a:t>
            </a:fld>
            <a:endParaRPr lang="en-GB"/>
          </a:p>
        </p:txBody>
      </p:sp>
    </p:spTree>
    <p:extLst>
      <p:ext uri="{BB962C8B-B14F-4D97-AF65-F5344CB8AC3E}">
        <p14:creationId xmlns:p14="http://schemas.microsoft.com/office/powerpoint/2010/main" val="1331179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4171A"/>
                </a:solidFill>
                <a:effectLst/>
                <a:latin typeface="system-ui"/>
              </a:rPr>
              <a:t>BB</a:t>
            </a:r>
          </a:p>
          <a:p>
            <a:pPr algn="l" rtl="0"/>
            <a:endParaRPr lang="en-GB" b="0" i="0" dirty="0">
              <a:solidFill>
                <a:srgbClr val="14171A"/>
              </a:solidFill>
              <a:effectLst/>
              <a:latin typeface="system-ui"/>
            </a:endParaRPr>
          </a:p>
        </p:txBody>
      </p:sp>
      <p:sp>
        <p:nvSpPr>
          <p:cNvPr id="4" name="Slide Number Placeholder 3"/>
          <p:cNvSpPr>
            <a:spLocks noGrp="1"/>
          </p:cNvSpPr>
          <p:nvPr>
            <p:ph type="sldNum" sz="quarter" idx="5"/>
          </p:nvPr>
        </p:nvSpPr>
        <p:spPr/>
        <p:txBody>
          <a:bodyPr/>
          <a:lstStyle/>
          <a:p>
            <a:fld id="{EF01EC14-2E43-48AF-9513-D19C3D5A4404}" type="slidenum">
              <a:rPr lang="en-GB" smtClean="0"/>
              <a:t>37</a:t>
            </a:fld>
            <a:endParaRPr lang="en-GB" dirty="0"/>
          </a:p>
        </p:txBody>
      </p:sp>
    </p:spTree>
    <p:extLst>
      <p:ext uri="{BB962C8B-B14F-4D97-AF65-F5344CB8AC3E}">
        <p14:creationId xmlns:p14="http://schemas.microsoft.com/office/powerpoint/2010/main" val="814507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4171A"/>
                </a:solidFill>
                <a:effectLst/>
                <a:latin typeface="system-ui"/>
              </a:rPr>
              <a:t>BB</a:t>
            </a:r>
          </a:p>
          <a:p>
            <a:pPr algn="l" rtl="0"/>
            <a:endParaRPr lang="en-GB" b="0" i="0" dirty="0">
              <a:solidFill>
                <a:srgbClr val="14171A"/>
              </a:solidFill>
              <a:effectLst/>
              <a:latin typeface="system-ui"/>
            </a:endParaRPr>
          </a:p>
        </p:txBody>
      </p:sp>
      <p:sp>
        <p:nvSpPr>
          <p:cNvPr id="4" name="Slide Number Placeholder 3"/>
          <p:cNvSpPr>
            <a:spLocks noGrp="1"/>
          </p:cNvSpPr>
          <p:nvPr>
            <p:ph type="sldNum" sz="quarter" idx="5"/>
          </p:nvPr>
        </p:nvSpPr>
        <p:spPr/>
        <p:txBody>
          <a:bodyPr/>
          <a:lstStyle/>
          <a:p>
            <a:fld id="{EF01EC14-2E43-48AF-9513-D19C3D5A4404}" type="slidenum">
              <a:rPr lang="en-GB" smtClean="0"/>
              <a:t>38</a:t>
            </a:fld>
            <a:endParaRPr lang="en-GB" dirty="0"/>
          </a:p>
        </p:txBody>
      </p:sp>
    </p:spTree>
    <p:extLst>
      <p:ext uri="{BB962C8B-B14F-4D97-AF65-F5344CB8AC3E}">
        <p14:creationId xmlns:p14="http://schemas.microsoft.com/office/powerpoint/2010/main" val="2234286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xfrm>
            <a:off x="-2306638" y="1063625"/>
            <a:ext cx="9477376" cy="5332413"/>
          </a:xfrm>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372977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20244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There was been an accelerated increase in the number of FSM claims since COVID-19. </a:t>
            </a:r>
          </a:p>
          <a:p>
            <a:endParaRPr lang="en-GB" dirty="0"/>
          </a:p>
        </p:txBody>
      </p:sp>
      <p:sp>
        <p:nvSpPr>
          <p:cNvPr id="4" name="Slide Number Placeholder 3"/>
          <p:cNvSpPr>
            <a:spLocks noGrp="1"/>
          </p:cNvSpPr>
          <p:nvPr>
            <p:ph type="sldNum" sz="quarter" idx="10"/>
          </p:nvPr>
        </p:nvSpPr>
        <p:spPr/>
        <p:txBody>
          <a:bodyPr/>
          <a:lstStyle/>
          <a:p>
            <a:fld id="{8E8F0E2B-87CE-4FE5-B868-6637CE1F9DA2}" type="slidenum">
              <a:rPr lang="en-GB" smtClean="0"/>
              <a:t>6</a:t>
            </a:fld>
            <a:endParaRPr lang="en-GB"/>
          </a:p>
        </p:txBody>
      </p:sp>
    </p:spTree>
    <p:extLst>
      <p:ext uri="{BB962C8B-B14F-4D97-AF65-F5344CB8AC3E}">
        <p14:creationId xmlns:p14="http://schemas.microsoft.com/office/powerpoint/2010/main" val="3263439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As the government pushes its obesity strategy to “beat coronavirus,” experts are concerned that the pandemic has tipped many more families into food poverty—with particular concerns for children’s physical and mental health.  </a:t>
            </a:r>
          </a:p>
          <a:p>
            <a:endParaRPr lang="en-GB" dirty="0"/>
          </a:p>
        </p:txBody>
      </p:sp>
      <p:sp>
        <p:nvSpPr>
          <p:cNvPr id="4" name="Slide Number Placeholder 3"/>
          <p:cNvSpPr>
            <a:spLocks noGrp="1"/>
          </p:cNvSpPr>
          <p:nvPr>
            <p:ph type="sldNum" sz="quarter" idx="10"/>
          </p:nvPr>
        </p:nvSpPr>
        <p:spPr/>
        <p:txBody>
          <a:bodyPr/>
          <a:lstStyle/>
          <a:p>
            <a:fld id="{8E8F0E2B-87CE-4FE5-B868-6637CE1F9DA2}" type="slidenum">
              <a:rPr lang="en-GB" smtClean="0"/>
              <a:t>7</a:t>
            </a:fld>
            <a:endParaRPr lang="en-GB"/>
          </a:p>
        </p:txBody>
      </p:sp>
    </p:spTree>
    <p:extLst>
      <p:ext uri="{BB962C8B-B14F-4D97-AF65-F5344CB8AC3E}">
        <p14:creationId xmlns:p14="http://schemas.microsoft.com/office/powerpoint/2010/main" val="3899181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AFA07B-A2E2-4F92-A213-01808309A590}" type="slidenum">
              <a:rPr lang="en-GB" smtClean="0"/>
              <a:t>8</a:t>
            </a:fld>
            <a:endParaRPr lang="en-GB" dirty="0"/>
          </a:p>
        </p:txBody>
      </p:sp>
    </p:spTree>
    <p:extLst>
      <p:ext uri="{BB962C8B-B14F-4D97-AF65-F5344CB8AC3E}">
        <p14:creationId xmlns:p14="http://schemas.microsoft.com/office/powerpoint/2010/main" val="2534570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AFA07B-A2E2-4F92-A213-01808309A590}" type="slidenum">
              <a:rPr lang="en-GB" smtClean="0"/>
              <a:t>9</a:t>
            </a:fld>
            <a:endParaRPr lang="en-GB" dirty="0"/>
          </a:p>
        </p:txBody>
      </p:sp>
    </p:spTree>
    <p:extLst>
      <p:ext uri="{BB962C8B-B14F-4D97-AF65-F5344CB8AC3E}">
        <p14:creationId xmlns:p14="http://schemas.microsoft.com/office/powerpoint/2010/main" val="3954799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E8F0E2B-87CE-4FE5-B868-6637CE1F9DA2}" type="slidenum">
              <a:rPr lang="en-GB" smtClean="0"/>
              <a:t>13</a:t>
            </a:fld>
            <a:endParaRPr lang="en-GB"/>
          </a:p>
        </p:txBody>
      </p:sp>
    </p:spTree>
    <p:extLst>
      <p:ext uri="{BB962C8B-B14F-4D97-AF65-F5344CB8AC3E}">
        <p14:creationId xmlns:p14="http://schemas.microsoft.com/office/powerpoint/2010/main" val="1704707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E8F0E2B-87CE-4FE5-B868-6637CE1F9DA2}" type="slidenum">
              <a:rPr lang="en-GB" smtClean="0"/>
              <a:t>15</a:t>
            </a:fld>
            <a:endParaRPr lang="en-GB"/>
          </a:p>
        </p:txBody>
      </p:sp>
    </p:spTree>
    <p:extLst>
      <p:ext uri="{BB962C8B-B14F-4D97-AF65-F5344CB8AC3E}">
        <p14:creationId xmlns:p14="http://schemas.microsoft.com/office/powerpoint/2010/main" val="3756691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Summer schools scheme – colleagues</a:t>
            </a:r>
            <a:r>
              <a:rPr lang="en-GB" baseline="0" dirty="0" smtClean="0"/>
              <a:t> , Amelia are talking to the </a:t>
            </a:r>
            <a:r>
              <a:rPr lang="en-GB" baseline="0" dirty="0" err="1" smtClean="0"/>
              <a:t>DfE</a:t>
            </a:r>
            <a:r>
              <a:rPr lang="en-GB" baseline="0" dirty="0" smtClean="0"/>
              <a:t> to see how it may fit in </a:t>
            </a:r>
            <a:endParaRPr lang="en-GB" dirty="0"/>
          </a:p>
        </p:txBody>
      </p:sp>
      <p:sp>
        <p:nvSpPr>
          <p:cNvPr id="4" name="Slide Number Placeholder 3"/>
          <p:cNvSpPr>
            <a:spLocks noGrp="1"/>
          </p:cNvSpPr>
          <p:nvPr>
            <p:ph type="sldNum" sz="quarter" idx="10"/>
          </p:nvPr>
        </p:nvSpPr>
        <p:spPr/>
        <p:txBody>
          <a:bodyPr/>
          <a:lstStyle/>
          <a:p>
            <a:fld id="{8E8F0E2B-87CE-4FE5-B868-6637CE1F9DA2}" type="slidenum">
              <a:rPr lang="en-GB" smtClean="0"/>
              <a:t>16</a:t>
            </a:fld>
            <a:endParaRPr lang="en-GB"/>
          </a:p>
        </p:txBody>
      </p:sp>
    </p:spTree>
    <p:extLst>
      <p:ext uri="{BB962C8B-B14F-4D97-AF65-F5344CB8AC3E}">
        <p14:creationId xmlns:p14="http://schemas.microsoft.com/office/powerpoint/2010/main" val="903294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lvl1pPr>
          </a:lstStyle>
          <a:p>
            <a:r>
              <a:rPr lang="en-US" dirty="0" smtClean="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604E98-4051-4771-98FD-3E88164BD842}" type="datetimeFigureOut">
              <a:rPr lang="en-GB" smtClean="0"/>
              <a:t>28/04/2021</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F5EA874-D394-444B-8B54-79F26F203E87}" type="slidenum">
              <a:rPr lang="en-GB" smtClean="0"/>
              <a:t>‹#›</a:t>
            </a:fld>
            <a:endParaRPr lang="en-GB"/>
          </a:p>
        </p:txBody>
      </p:sp>
    </p:spTree>
    <p:extLst>
      <p:ext uri="{BB962C8B-B14F-4D97-AF65-F5344CB8AC3E}">
        <p14:creationId xmlns:p14="http://schemas.microsoft.com/office/powerpoint/2010/main" val="6432407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4604E98-4051-4771-98FD-3E88164BD842}" type="datetimeFigureOut">
              <a:rPr lang="en-GB" smtClean="0"/>
              <a:t>28/04/2021</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F5EA874-D394-444B-8B54-79F26F203E87}" type="slidenum">
              <a:rPr lang="en-GB" smtClean="0"/>
              <a:t>‹#›</a:t>
            </a:fld>
            <a:endParaRPr lang="en-GB"/>
          </a:p>
        </p:txBody>
      </p:sp>
    </p:spTree>
    <p:extLst>
      <p:ext uri="{BB962C8B-B14F-4D97-AF65-F5344CB8AC3E}">
        <p14:creationId xmlns:p14="http://schemas.microsoft.com/office/powerpoint/2010/main" val="3258621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604E98-4051-4771-98FD-3E88164BD842}" type="datetimeFigureOut">
              <a:rPr lang="en-GB" smtClean="0"/>
              <a:t>28/04/2021</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F5EA874-D394-444B-8B54-79F26F203E87}" type="slidenum">
              <a:rPr lang="en-GB" smtClean="0"/>
              <a:t>‹#›</a:t>
            </a:fld>
            <a:endParaRPr lang="en-GB"/>
          </a:p>
        </p:txBody>
      </p:sp>
    </p:spTree>
    <p:extLst>
      <p:ext uri="{BB962C8B-B14F-4D97-AF65-F5344CB8AC3E}">
        <p14:creationId xmlns:p14="http://schemas.microsoft.com/office/powerpoint/2010/main" val="3233852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604E98-4051-4771-98FD-3E88164BD842}" type="datetimeFigureOut">
              <a:rPr lang="en-GB" smtClean="0"/>
              <a:t>28/04/2021</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F5EA874-D394-444B-8B54-79F26F203E87}" type="slidenum">
              <a:rPr lang="en-GB" smtClean="0"/>
              <a:t>‹#›</a:t>
            </a:fld>
            <a:endParaRPr lang="en-GB"/>
          </a:p>
        </p:txBody>
      </p:sp>
    </p:spTree>
    <p:extLst>
      <p:ext uri="{BB962C8B-B14F-4D97-AF65-F5344CB8AC3E}">
        <p14:creationId xmlns:p14="http://schemas.microsoft.com/office/powerpoint/2010/main" val="1480239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Text Placeholder 2"/>
          <p:cNvSpPr>
            <a:spLocks noGrp="1"/>
          </p:cNvSpPr>
          <p:nvPr>
            <p:ph type="body" idx="1" hasCustomPrompt="1"/>
          </p:nvPr>
        </p:nvSpPr>
        <p:spPr>
          <a:xfrm>
            <a:off x="831850" y="1991968"/>
            <a:ext cx="10515600" cy="1650206"/>
          </a:xfrm>
        </p:spPr>
        <p:txBody>
          <a:bodyPr/>
          <a:lstStyle>
            <a:lvl1pPr marL="0" indent="0">
              <a:buNone/>
              <a:defRPr sz="2400"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trainers name here</a:t>
            </a:r>
          </a:p>
          <a:p>
            <a:pPr lvl="0"/>
            <a:r>
              <a:rPr lang="en-US" dirty="0" smtClean="0"/>
              <a:t>Click to edit team name here</a:t>
            </a:r>
          </a:p>
        </p:txBody>
      </p:sp>
      <p:sp>
        <p:nvSpPr>
          <p:cNvPr id="5" name="TextBox 4"/>
          <p:cNvSpPr txBox="1"/>
          <p:nvPr userDrawn="1"/>
        </p:nvSpPr>
        <p:spPr>
          <a:xfrm>
            <a:off x="796900" y="4523807"/>
            <a:ext cx="10556899" cy="1589153"/>
          </a:xfrm>
          <a:prstGeom prst="rect">
            <a:avLst/>
          </a:prstGeom>
          <a:noFill/>
        </p:spPr>
        <p:txBody>
          <a:bodyPr wrap="square" rtlCol="0">
            <a:spAutoFit/>
          </a:bodyPr>
          <a:lstStyle/>
          <a:p>
            <a:pPr>
              <a:lnSpc>
                <a:spcPct val="110000"/>
              </a:lnSpc>
            </a:pPr>
            <a:r>
              <a:rPr lang="en-GB" sz="2800" baseline="30000" dirty="0">
                <a:solidFill>
                  <a:srgbClr val="C40117"/>
                </a:solidFill>
                <a:latin typeface="Arial"/>
                <a:cs typeface="Arial"/>
              </a:rPr>
              <a:t>If you need </a:t>
            </a:r>
            <a:r>
              <a:rPr lang="en-GB" sz="2800" baseline="30000" dirty="0" smtClean="0">
                <a:solidFill>
                  <a:srgbClr val="C40117"/>
                </a:solidFill>
                <a:latin typeface="Arial"/>
                <a:cs typeface="Arial"/>
              </a:rPr>
              <a:t>help accessing this learning resource, or would prefer it in a different</a:t>
            </a:r>
            <a:br>
              <a:rPr lang="en-GB" sz="2800" baseline="30000" dirty="0" smtClean="0">
                <a:solidFill>
                  <a:srgbClr val="C40117"/>
                </a:solidFill>
                <a:latin typeface="Arial"/>
                <a:cs typeface="Arial"/>
              </a:rPr>
            </a:br>
            <a:r>
              <a:rPr lang="en-GB" sz="2800" baseline="30000" dirty="0" smtClean="0">
                <a:solidFill>
                  <a:srgbClr val="C40117"/>
                </a:solidFill>
                <a:latin typeface="Arial"/>
                <a:cs typeface="Arial"/>
              </a:rPr>
              <a:t>format, please contact: leedsforlearning@</a:t>
            </a:r>
            <a:r>
              <a:rPr lang="en-GB" sz="2800" baseline="30000" dirty="0">
                <a:solidFill>
                  <a:srgbClr val="C40117"/>
                </a:solidFill>
                <a:latin typeface="Arial"/>
                <a:cs typeface="Arial"/>
              </a:rPr>
              <a:t>leeds.gov.uk</a:t>
            </a:r>
          </a:p>
          <a:p>
            <a:endParaRPr lang="en-GB" sz="2400" b="1" baseline="30000" dirty="0">
              <a:latin typeface="Arial"/>
              <a:cs typeface="Arial"/>
            </a:endParaRPr>
          </a:p>
          <a:p>
            <a:pPr>
              <a:lnSpc>
                <a:spcPct val="120000"/>
              </a:lnSpc>
            </a:pPr>
            <a:r>
              <a:rPr lang="en-GB" sz="2400" b="1" baseline="30000" dirty="0">
                <a:latin typeface="Arial"/>
                <a:cs typeface="Arial"/>
              </a:rPr>
              <a:t>This video includes/does not include audio</a:t>
            </a:r>
          </a:p>
          <a:p>
            <a:endParaRPr lang="en-US" dirty="0"/>
          </a:p>
        </p:txBody>
      </p:sp>
    </p:spTree>
    <p:extLst>
      <p:ext uri="{BB962C8B-B14F-4D97-AF65-F5344CB8AC3E}">
        <p14:creationId xmlns:p14="http://schemas.microsoft.com/office/powerpoint/2010/main" val="40850303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604E98-4051-4771-98FD-3E88164BD842}" type="datetimeFigureOut">
              <a:rPr lang="en-GB" smtClean="0"/>
              <a:t>28/04/2021</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F5EA874-D394-444B-8B54-79F26F203E87}" type="slidenum">
              <a:rPr lang="en-GB" smtClean="0"/>
              <a:t>‹#›</a:t>
            </a:fld>
            <a:endParaRPr lang="en-GB"/>
          </a:p>
        </p:txBody>
      </p:sp>
    </p:spTree>
    <p:extLst>
      <p:ext uri="{BB962C8B-B14F-4D97-AF65-F5344CB8AC3E}">
        <p14:creationId xmlns:p14="http://schemas.microsoft.com/office/powerpoint/2010/main" val="22329912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smtClean="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604E98-4051-4771-98FD-3E88164BD842}" type="datetimeFigureOut">
              <a:rPr lang="en-GB" smtClean="0"/>
              <a:t>28/04/2021</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F5EA874-D394-444B-8B54-79F26F203E87}" type="slidenum">
              <a:rPr lang="en-GB" smtClean="0"/>
              <a:t>‹#›</a:t>
            </a:fld>
            <a:endParaRPr lang="en-GB"/>
          </a:p>
        </p:txBody>
      </p:sp>
    </p:spTree>
    <p:extLst>
      <p:ext uri="{BB962C8B-B14F-4D97-AF65-F5344CB8AC3E}">
        <p14:creationId xmlns:p14="http://schemas.microsoft.com/office/powerpoint/2010/main" val="14853136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4604E98-4051-4771-98FD-3E88164BD842}" type="datetimeFigureOut">
              <a:rPr lang="en-GB" smtClean="0"/>
              <a:t>28/04/2021</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F5EA874-D394-444B-8B54-79F26F203E87}" type="slidenum">
              <a:rPr lang="en-GB" smtClean="0"/>
              <a:t>‹#›</a:t>
            </a:fld>
            <a:endParaRPr lang="en-GB"/>
          </a:p>
        </p:txBody>
      </p:sp>
    </p:spTree>
    <p:extLst>
      <p:ext uri="{BB962C8B-B14F-4D97-AF65-F5344CB8AC3E}">
        <p14:creationId xmlns:p14="http://schemas.microsoft.com/office/powerpoint/2010/main" val="36318610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4604E98-4051-4771-98FD-3E88164BD842}" type="datetimeFigureOut">
              <a:rPr lang="en-GB" smtClean="0"/>
              <a:t>28/04/2021</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F5EA874-D394-444B-8B54-79F26F203E87}" type="slidenum">
              <a:rPr lang="en-GB" smtClean="0"/>
              <a:t>‹#›</a:t>
            </a:fld>
            <a:endParaRPr lang="en-GB"/>
          </a:p>
        </p:txBody>
      </p:sp>
    </p:spTree>
    <p:extLst>
      <p:ext uri="{BB962C8B-B14F-4D97-AF65-F5344CB8AC3E}">
        <p14:creationId xmlns:p14="http://schemas.microsoft.com/office/powerpoint/2010/main" val="17445617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4604E98-4051-4771-98FD-3E88164BD842}" type="datetimeFigureOut">
              <a:rPr lang="en-GB" smtClean="0"/>
              <a:t>28/04/2021</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F5EA874-D394-444B-8B54-79F26F203E87}" type="slidenum">
              <a:rPr lang="en-GB" smtClean="0"/>
              <a:t>‹#›</a:t>
            </a:fld>
            <a:endParaRPr lang="en-GB"/>
          </a:p>
        </p:txBody>
      </p:sp>
    </p:spTree>
    <p:extLst>
      <p:ext uri="{BB962C8B-B14F-4D97-AF65-F5344CB8AC3E}">
        <p14:creationId xmlns:p14="http://schemas.microsoft.com/office/powerpoint/2010/main" val="1320938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4604E98-4051-4771-98FD-3E88164BD842}" type="datetimeFigureOut">
              <a:rPr lang="en-GB" smtClean="0"/>
              <a:t>28/04/2021</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F5EA874-D394-444B-8B54-79F26F203E87}" type="slidenum">
              <a:rPr lang="en-GB" smtClean="0"/>
              <a:t>‹#›</a:t>
            </a:fld>
            <a:endParaRPr lang="en-GB"/>
          </a:p>
        </p:txBody>
      </p:sp>
    </p:spTree>
    <p:extLst>
      <p:ext uri="{BB962C8B-B14F-4D97-AF65-F5344CB8AC3E}">
        <p14:creationId xmlns:p14="http://schemas.microsoft.com/office/powerpoint/2010/main" val="3370524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4604E98-4051-4771-98FD-3E88164BD842}" type="datetimeFigureOut">
              <a:rPr lang="en-GB" smtClean="0"/>
              <a:t>28/04/2021</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F5EA874-D394-444B-8B54-79F26F203E87}" type="slidenum">
              <a:rPr lang="en-GB" smtClean="0"/>
              <a:t>‹#›</a:t>
            </a:fld>
            <a:endParaRPr lang="en-GB"/>
          </a:p>
        </p:txBody>
      </p:sp>
    </p:spTree>
    <p:extLst>
      <p:ext uri="{BB962C8B-B14F-4D97-AF65-F5344CB8AC3E}">
        <p14:creationId xmlns:p14="http://schemas.microsoft.com/office/powerpoint/2010/main" val="140750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12192000" cy="1690689"/>
          </a:xfrm>
          <a:prstGeom prst="rect">
            <a:avLst/>
          </a:prstGeom>
          <a:solidFill>
            <a:srgbClr val="E2E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689021" y="177638"/>
            <a:ext cx="1335411" cy="1335411"/>
          </a:xfrm>
          <a:prstGeom prst="rect">
            <a:avLst/>
          </a:prstGeom>
        </p:spPr>
      </p:pic>
      <p:pic>
        <p:nvPicPr>
          <p:cNvPr id="365" name="Picture 36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2497" y="6125903"/>
            <a:ext cx="1351405" cy="480499"/>
          </a:xfrm>
          <a:prstGeom prst="rect">
            <a:avLst/>
          </a:prstGeom>
        </p:spPr>
      </p:pic>
      <p:pic>
        <p:nvPicPr>
          <p:cNvPr id="366" name="Picture 365"/>
          <p:cNvPicPr>
            <a:picLocks noChangeAspect="1"/>
          </p:cNvPicPr>
          <p:nvPr userDrawn="1"/>
        </p:nvPicPr>
        <p:blipFill rotWithShape="1">
          <a:blip r:embed="rId16" cstate="print">
            <a:extLst>
              <a:ext uri="{28A0092B-C50C-407E-A947-70E740481C1C}">
                <a14:useLocalDpi xmlns:a14="http://schemas.microsoft.com/office/drawing/2010/main" val="0"/>
              </a:ext>
            </a:extLst>
          </a:blip>
          <a:srcRect r="49297"/>
          <a:stretch/>
        </p:blipFill>
        <p:spPr>
          <a:xfrm>
            <a:off x="11642994" y="6168345"/>
            <a:ext cx="381438" cy="438057"/>
          </a:xfrm>
          <a:prstGeom prst="rect">
            <a:avLst/>
          </a:prstGeom>
        </p:spPr>
      </p:pic>
      <p:pic>
        <p:nvPicPr>
          <p:cNvPr id="367" name="image7.png"/>
          <p:cNvPicPr/>
          <p:nvPr userDrawn="1"/>
        </p:nvPicPr>
        <p:blipFill>
          <a:blip r:embed="rId17" cstate="print"/>
          <a:stretch>
            <a:fillRect/>
          </a:stretch>
        </p:blipFill>
        <p:spPr>
          <a:xfrm>
            <a:off x="5022215" y="6428045"/>
            <a:ext cx="2147570" cy="147320"/>
          </a:xfrm>
          <a:prstGeom prst="rect">
            <a:avLst/>
          </a:prstGeom>
        </p:spPr>
      </p:pic>
      <p:pic>
        <p:nvPicPr>
          <p:cNvPr id="368" name="Picture 36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6652526"/>
            <a:ext cx="12192000" cy="209176"/>
          </a:xfrm>
          <a:prstGeom prst="rect">
            <a:avLst/>
          </a:prstGeom>
        </p:spPr>
      </p:pic>
    </p:spTree>
    <p:extLst>
      <p:ext uri="{BB962C8B-B14F-4D97-AF65-F5344CB8AC3E}">
        <p14:creationId xmlns:p14="http://schemas.microsoft.com/office/powerpoint/2010/main" val="375106995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rgbClr val="C4011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www.gov.uk/government/publications/covid-19-free-school-meals-guidance/covid-19-free-school-meals-guidance-for-schools#claiming-additional-costs"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www.gov.uk/government/publications/coronavirus-covid-19-free-school-meals-additional-costs/coronavirus-covid-19-free-school-meals-additional-costs-guidance"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thriving@leeds.gov.uk"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mailto:Amelia.Gunn@leeds.gov.uk"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family-action.org.uk/what-we-do/children-families/food-club/"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leedsfoodaidnetwork.co.uk/document-2/"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mailto:schoolwellbeing@leeds.gov.uk"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hyperlink" Target="https://www.gov.uk/government/publications/school-food-standards-resources-for-schools/allergy-guidance-for-schools" TargetMode="External"/><Relationship Id="rId2" Type="http://schemas.openxmlformats.org/officeDocument/2006/relationships/hyperlink" Target="https://www.legislation.gov.uk/uksi/2014/1855/contents"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siobhan.o'mahony@leeds.gov.uk"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mailto:schoolwellbeing@leeds.gov.uk"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leedsforlearning.co.uk/Event/120825"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www.leedsforlearning.co.uk/Event/126771" TargetMode="External"/><Relationship Id="rId4" Type="http://schemas.openxmlformats.org/officeDocument/2006/relationships/hyperlink" Target="https://www.leedsforlearning.co.uk/Event/135636"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s://www.schoolwellbeing.co.uk/resources/653" TargetMode="External"/><Relationship Id="rId4" Type="http://schemas.openxmlformats.org/officeDocument/2006/relationships/image" Target="../media/image10.emf"/></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mailto:schoolwellbeing@leeds.gov.uk" TargetMode="External"/><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hyperlink" Target="https://www.leedsforlearning.co.uk/Store"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hyperlink" Target="mailto:schoolwellbeing@leeds.gov.uk"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20.png"/><Relationship Id="rId18" Type="http://schemas.openxmlformats.org/officeDocument/2006/relationships/image" Target="../media/image23.png"/><Relationship Id="rId26" Type="http://schemas.openxmlformats.org/officeDocument/2006/relationships/image" Target="../media/image21.svg"/><Relationship Id="rId39" Type="http://schemas.openxmlformats.org/officeDocument/2006/relationships/image" Target="../media/image34.svg"/><Relationship Id="rId3" Type="http://schemas.openxmlformats.org/officeDocument/2006/relationships/image" Target="../media/image15.png"/><Relationship Id="rId34" Type="http://schemas.openxmlformats.org/officeDocument/2006/relationships/image" Target="../media/image31.png"/><Relationship Id="rId12" Type="http://schemas.openxmlformats.org/officeDocument/2006/relationships/image" Target="../media/image19.png"/><Relationship Id="rId17" Type="http://schemas.openxmlformats.org/officeDocument/2006/relationships/image" Target="../media/image22.png"/><Relationship Id="rId25" Type="http://schemas.openxmlformats.org/officeDocument/2006/relationships/image" Target="../media/image26.png"/><Relationship Id="rId33" Type="http://schemas.openxmlformats.org/officeDocument/2006/relationships/image" Target="../media/image28.svg"/><Relationship Id="rId38" Type="http://schemas.openxmlformats.org/officeDocument/2006/relationships/image" Target="../media/image33.png"/><Relationship Id="rId2" Type="http://schemas.openxmlformats.org/officeDocument/2006/relationships/notesSlide" Target="../notesSlides/notesSlide18.xml"/><Relationship Id="rId16" Type="http://schemas.openxmlformats.org/officeDocument/2006/relationships/image" Target="../media/image12.svg"/><Relationship Id="rId20" Type="http://schemas.openxmlformats.org/officeDocument/2006/relationships/image" Target="../media/image24.png"/><Relationship Id="rId29" Type="http://schemas.openxmlformats.org/officeDocument/2006/relationships/image" Target="../media/image28.png"/><Relationship Id="rId1" Type="http://schemas.openxmlformats.org/officeDocument/2006/relationships/slideLayout" Target="../slideLayouts/slideLayout3.xml"/><Relationship Id="rId11" Type="http://schemas.openxmlformats.org/officeDocument/2006/relationships/image" Target="../media/image18.png"/><Relationship Id="rId24" Type="http://schemas.openxmlformats.org/officeDocument/2006/relationships/image" Target="../media/image19.svg"/><Relationship Id="rId32" Type="http://schemas.openxmlformats.org/officeDocument/2006/relationships/image" Target="../media/image30.png"/><Relationship Id="rId37" Type="http://schemas.openxmlformats.org/officeDocument/2006/relationships/image" Target="../media/image32.svg"/><Relationship Id="rId15" Type="http://schemas.openxmlformats.org/officeDocument/2006/relationships/image" Target="../media/image21.png"/><Relationship Id="rId23" Type="http://schemas.openxmlformats.org/officeDocument/2006/relationships/image" Target="../media/image25.png"/><Relationship Id="rId28" Type="http://schemas.openxmlformats.org/officeDocument/2006/relationships/image" Target="../media/image23.svg"/><Relationship Id="rId36" Type="http://schemas.openxmlformats.org/officeDocument/2006/relationships/image" Target="../media/image32.png"/><Relationship Id="rId10" Type="http://schemas.openxmlformats.org/officeDocument/2006/relationships/image" Target="../media/image6.svg"/><Relationship Id="rId19" Type="http://schemas.openxmlformats.org/officeDocument/2006/relationships/image" Target="../media/image14.svg"/><Relationship Id="rId31" Type="http://schemas.openxmlformats.org/officeDocument/2006/relationships/image" Target="../media/image29.png"/><Relationship Id="rId4" Type="http://schemas.openxmlformats.org/officeDocument/2006/relationships/image" Target="../media/image16.png"/><Relationship Id="rId9" Type="http://schemas.openxmlformats.org/officeDocument/2006/relationships/image" Target="../media/image17.png"/><Relationship Id="rId14" Type="http://schemas.openxmlformats.org/officeDocument/2006/relationships/image" Target="../media/image10.svg"/><Relationship Id="rId22" Type="http://schemas.openxmlformats.org/officeDocument/2006/relationships/image" Target="../media/image17.svg"/><Relationship Id="rId27" Type="http://schemas.openxmlformats.org/officeDocument/2006/relationships/image" Target="../media/image27.png"/><Relationship Id="rId30" Type="http://schemas.openxmlformats.org/officeDocument/2006/relationships/image" Target="../media/image25.svg"/><Relationship Id="rId35" Type="http://schemas.openxmlformats.org/officeDocument/2006/relationships/image" Target="../media/image30.sv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mailto:Siobhan.Jennings@leeds.gov.uk"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mailto:schoolwellbeing@leeds.gov.uk"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forms.office.com/Pages/ResponsePage.aspx?id=b0ZZUkanWEu0vLq3o74TJL-0IOWWobdIvBCxWQpFfapUNEtDMEk4RTEwWUFHSFlCUk83Sk1GNlBIMi4u"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www.schoolwellbeing.co.uk/"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http://www.leedsforlearning.co.uk/" TargetMode="External"/><Relationship Id="rId4" Type="http://schemas.openxmlformats.org/officeDocument/2006/relationships/hyperlink" Target="http://www.healthyschools.org.u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p:cNvSpPr>
          <p:nvPr>
            <p:ph type="ctrTitle"/>
          </p:nvPr>
        </p:nvSpPr>
        <p:spPr>
          <a:xfrm>
            <a:off x="541868" y="2185920"/>
            <a:ext cx="10935853" cy="2387600"/>
          </a:xfrm>
        </p:spPr>
        <p:txBody>
          <a:bodyPr anchor="ctr"/>
          <a:lstStyle/>
          <a:p>
            <a:r>
              <a:rPr lang="en-US" altLang="en-US" sz="7200" dirty="0" smtClean="0"/>
              <a:t>School Food Leadership Forum </a:t>
            </a:r>
            <a:endParaRPr lang="en-GB" altLang="en-US" sz="5867" dirty="0"/>
          </a:p>
        </p:txBody>
      </p:sp>
      <p:sp>
        <p:nvSpPr>
          <p:cNvPr id="2" name="Subtitle 1"/>
          <p:cNvSpPr>
            <a:spLocks noGrp="1"/>
          </p:cNvSpPr>
          <p:nvPr>
            <p:ph type="subTitle" idx="1"/>
          </p:nvPr>
        </p:nvSpPr>
        <p:spPr>
          <a:xfrm>
            <a:off x="1437795" y="668457"/>
            <a:ext cx="9144000" cy="416984"/>
          </a:xfrm>
        </p:spPr>
        <p:txBody>
          <a:bodyPr>
            <a:normAutofit fontScale="70000" lnSpcReduction="20000"/>
          </a:bodyPr>
          <a:lstStyle/>
          <a:p>
            <a:r>
              <a:rPr lang="en-GB" sz="4267" dirty="0" smtClean="0"/>
              <a:t>The Health and Wellbeing Service </a:t>
            </a:r>
            <a:endParaRPr lang="en-GB" sz="4267" dirty="0"/>
          </a:p>
        </p:txBody>
      </p:sp>
    </p:spTree>
    <p:extLst>
      <p:ext uri="{BB962C8B-B14F-4D97-AF65-F5344CB8AC3E}">
        <p14:creationId xmlns:p14="http://schemas.microsoft.com/office/powerpoint/2010/main" val="75607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Impact of COVID-19 on children’s eating and food</a:t>
            </a:r>
            <a:endParaRPr lang="en-GB" dirty="0"/>
          </a:p>
        </p:txBody>
      </p:sp>
      <p:sp>
        <p:nvSpPr>
          <p:cNvPr id="5" name="Text Placeholder 4"/>
          <p:cNvSpPr>
            <a:spLocks noGrp="1"/>
          </p:cNvSpPr>
          <p:nvPr>
            <p:ph type="body" idx="1"/>
          </p:nvPr>
        </p:nvSpPr>
        <p:spPr/>
        <p:txBody>
          <a:bodyPr/>
          <a:lstStyle/>
          <a:p>
            <a:r>
              <a:rPr lang="en-GB" dirty="0" smtClean="0"/>
              <a:t>Group discussion</a:t>
            </a:r>
            <a:endParaRPr lang="en-GB" dirty="0"/>
          </a:p>
        </p:txBody>
      </p:sp>
    </p:spTree>
    <p:extLst>
      <p:ext uri="{BB962C8B-B14F-4D97-AF65-F5344CB8AC3E}">
        <p14:creationId xmlns:p14="http://schemas.microsoft.com/office/powerpoint/2010/main" val="995388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Key local and national updates on school food </a:t>
            </a:r>
            <a:endParaRPr lang="en-GB" dirty="0"/>
          </a:p>
        </p:txBody>
      </p:sp>
      <p:sp>
        <p:nvSpPr>
          <p:cNvPr id="6" name="Text Placeholder 5"/>
          <p:cNvSpPr>
            <a:spLocks noGrp="1"/>
          </p:cNvSpPr>
          <p:nvPr>
            <p:ph type="body" idx="1"/>
          </p:nvPr>
        </p:nvSpPr>
        <p:spPr/>
        <p:txBody>
          <a:bodyPr>
            <a:normAutofit/>
          </a:bodyPr>
          <a:lstStyle/>
          <a:p>
            <a:r>
              <a:rPr lang="en-GB" dirty="0">
                <a:hlinkClick r:id="rId2"/>
              </a:rPr>
              <a:t>Providing school meals during the coronavirus (COVID-19) outbreak - GOV.UK (www.gov.uk</a:t>
            </a:r>
            <a:r>
              <a:rPr lang="en-GB" dirty="0" smtClean="0">
                <a:hlinkClick r:id="rId2"/>
              </a:rPr>
              <a:t>)</a:t>
            </a:r>
            <a:endParaRPr lang="en-GB" dirty="0" smtClean="0"/>
          </a:p>
          <a:p>
            <a:r>
              <a:rPr lang="en-GB" sz="1800" dirty="0">
                <a:solidFill>
                  <a:schemeClr val="tx1"/>
                </a:solidFill>
                <a:hlinkClick r:id="rId2"/>
              </a:rPr>
              <a:t>https://</a:t>
            </a:r>
            <a:r>
              <a:rPr lang="en-GB" sz="1800" dirty="0" smtClean="0">
                <a:solidFill>
                  <a:schemeClr val="tx1"/>
                </a:solidFill>
                <a:hlinkClick r:id="rId2"/>
              </a:rPr>
              <a:t>www.gov.uk/government/publications/covid-19-free-school-meals-guidance/covid-19-free-school-meals-guidance-for-schools#claiming-additional-costs</a:t>
            </a:r>
            <a:r>
              <a:rPr lang="en-GB" sz="1800" dirty="0" smtClean="0">
                <a:solidFill>
                  <a:schemeClr val="tx1"/>
                </a:solidFill>
              </a:rPr>
              <a:t> </a:t>
            </a:r>
            <a:endParaRPr lang="en-GB" sz="1800" dirty="0">
              <a:solidFill>
                <a:schemeClr val="tx1"/>
              </a:solidFill>
            </a:endParaRPr>
          </a:p>
        </p:txBody>
      </p:sp>
    </p:spTree>
    <p:extLst>
      <p:ext uri="{BB962C8B-B14F-4D97-AF65-F5344CB8AC3E}">
        <p14:creationId xmlns:p14="http://schemas.microsoft.com/office/powerpoint/2010/main" val="3797890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833386" cy="1325563"/>
          </a:xfrm>
        </p:spPr>
        <p:txBody>
          <a:bodyPr/>
          <a:lstStyle/>
          <a:p>
            <a:r>
              <a:rPr lang="en-GB" dirty="0" smtClean="0"/>
              <a:t>Claiming additional costs links to school meals and COVID-19</a:t>
            </a:r>
            <a:endParaRPr lang="en-GB" dirty="0"/>
          </a:p>
        </p:txBody>
      </p:sp>
      <p:sp>
        <p:nvSpPr>
          <p:cNvPr id="3" name="Content Placeholder 2"/>
          <p:cNvSpPr>
            <a:spLocks noGrp="1"/>
          </p:cNvSpPr>
          <p:nvPr>
            <p:ph idx="1"/>
          </p:nvPr>
        </p:nvSpPr>
        <p:spPr/>
        <p:txBody>
          <a:bodyPr>
            <a:normAutofit lnSpcReduction="10000"/>
          </a:bodyPr>
          <a:lstStyle/>
          <a:p>
            <a:r>
              <a:rPr lang="en-GB" dirty="0" smtClean="0"/>
              <a:t>The </a:t>
            </a:r>
            <a:r>
              <a:rPr lang="en-GB" b="1" u="sng" dirty="0" smtClean="0"/>
              <a:t>deadline for claiming is 4</a:t>
            </a:r>
            <a:r>
              <a:rPr lang="en-GB" b="1" u="sng" baseline="30000" dirty="0" smtClean="0"/>
              <a:t>th</a:t>
            </a:r>
            <a:r>
              <a:rPr lang="en-GB" b="1" u="sng" dirty="0" smtClean="0"/>
              <a:t> May</a:t>
            </a:r>
          </a:p>
          <a:p>
            <a:r>
              <a:rPr lang="en-GB" dirty="0"/>
              <a:t>You can claim:</a:t>
            </a:r>
          </a:p>
          <a:p>
            <a:pPr lvl="1"/>
            <a:r>
              <a:rPr lang="en-GB" dirty="0"/>
              <a:t>up to £3.50 per pupil eligible for benefits related free school meals, per week, where lunch parcels have been provided during the period 4 January 2021 until the start the Easter </a:t>
            </a:r>
            <a:r>
              <a:rPr lang="en-GB" dirty="0" smtClean="0"/>
              <a:t>holidays.</a:t>
            </a:r>
            <a:endParaRPr lang="en-GB" dirty="0"/>
          </a:p>
          <a:p>
            <a:pPr lvl="1"/>
            <a:r>
              <a:rPr lang="en-GB" dirty="0"/>
              <a:t>up to £15 per pupil eligible for free school meals pupil, per week, where vouchers for local shops or supermarkets have been provided </a:t>
            </a:r>
            <a:endParaRPr lang="en-GB" dirty="0" smtClean="0"/>
          </a:p>
          <a:p>
            <a:r>
              <a:rPr lang="en-GB" dirty="0" smtClean="0"/>
              <a:t>For </a:t>
            </a:r>
            <a:r>
              <a:rPr lang="en-GB" dirty="0"/>
              <a:t>the period 4 January 2021 up to the start of the Easter </a:t>
            </a:r>
            <a:r>
              <a:rPr lang="en-GB" dirty="0" smtClean="0"/>
              <a:t>holidays</a:t>
            </a:r>
          </a:p>
          <a:p>
            <a:r>
              <a:rPr lang="en-GB" dirty="0" smtClean="0">
                <a:hlinkClick r:id="rId2"/>
              </a:rPr>
              <a:t>Coronavirus </a:t>
            </a:r>
            <a:r>
              <a:rPr lang="en-GB" dirty="0">
                <a:hlinkClick r:id="rId2"/>
              </a:rPr>
              <a:t>(COVID-19) free school meals additional costs: guidance - GOV.UK (www.gov.uk)</a:t>
            </a:r>
            <a:endParaRPr lang="en-GB" dirty="0"/>
          </a:p>
          <a:p>
            <a:endParaRPr lang="en-GB" dirty="0"/>
          </a:p>
        </p:txBody>
      </p:sp>
    </p:spTree>
    <p:extLst>
      <p:ext uri="{BB962C8B-B14F-4D97-AF65-F5344CB8AC3E}">
        <p14:creationId xmlns:p14="http://schemas.microsoft.com/office/powerpoint/2010/main" val="3842161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Free school meals during term time</a:t>
            </a:r>
            <a:endParaRPr lang="en-GB" dirty="0"/>
          </a:p>
        </p:txBody>
      </p:sp>
      <p:sp>
        <p:nvSpPr>
          <p:cNvPr id="3" name="Content Placeholder 2"/>
          <p:cNvSpPr>
            <a:spLocks noGrp="1"/>
          </p:cNvSpPr>
          <p:nvPr>
            <p:ph idx="1"/>
          </p:nvPr>
        </p:nvSpPr>
        <p:spPr>
          <a:xfrm>
            <a:off x="838199" y="1825624"/>
            <a:ext cx="10780059" cy="4521387"/>
          </a:xfrm>
        </p:spPr>
        <p:txBody>
          <a:bodyPr>
            <a:normAutofit fontScale="92500" lnSpcReduction="10000"/>
          </a:bodyPr>
          <a:lstStyle/>
          <a:p>
            <a:r>
              <a:rPr lang="en-GB" dirty="0" smtClean="0"/>
              <a:t>Where </a:t>
            </a:r>
            <a:r>
              <a:rPr lang="en-GB" dirty="0"/>
              <a:t>pupils eligible for benefits related free school meals are self-isolating at home, schools should work with their school catering team or food provider to provide </a:t>
            </a:r>
            <a:r>
              <a:rPr lang="en-GB" b="1" dirty="0"/>
              <a:t>good quality lunch parcels. </a:t>
            </a:r>
            <a:endParaRPr lang="en-GB" b="1" dirty="0" smtClean="0"/>
          </a:p>
          <a:p>
            <a:r>
              <a:rPr lang="en-GB" dirty="0" smtClean="0"/>
              <a:t>This only applies to pupils eligible for means tested FSM, not universal infant free school meals (UIFSM).</a:t>
            </a:r>
            <a:endParaRPr lang="en-GB" dirty="0"/>
          </a:p>
          <a:p>
            <a:r>
              <a:rPr lang="en-GB" dirty="0" smtClean="0"/>
              <a:t>Under normal circumstances or for absences in relation to other reasons, schools are not expected to provide food parcels. </a:t>
            </a:r>
          </a:p>
          <a:p>
            <a:r>
              <a:rPr lang="en-GB" dirty="0"/>
              <a:t>Where parents are unable to collect the parcel, they can tell the school that they have asked a friend, volunteer or family member to collect it on their behalf</a:t>
            </a:r>
            <a:r>
              <a:rPr lang="en-GB" dirty="0" smtClean="0"/>
              <a:t>.</a:t>
            </a:r>
          </a:p>
          <a:p>
            <a:r>
              <a:rPr lang="en-GB" i="1" dirty="0" smtClean="0"/>
              <a:t>There is no mention by the </a:t>
            </a:r>
            <a:r>
              <a:rPr lang="en-GB" i="1" dirty="0" err="1" smtClean="0"/>
              <a:t>DfE</a:t>
            </a:r>
            <a:r>
              <a:rPr lang="en-GB" i="1" dirty="0" smtClean="0"/>
              <a:t> of using vouchers to support isolation pupils at present.</a:t>
            </a:r>
            <a:endParaRPr lang="en-GB" i="1" dirty="0"/>
          </a:p>
        </p:txBody>
      </p:sp>
    </p:spTree>
    <p:extLst>
      <p:ext uri="{BB962C8B-B14F-4D97-AF65-F5344CB8AC3E}">
        <p14:creationId xmlns:p14="http://schemas.microsoft.com/office/powerpoint/2010/main" val="2179054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COVID </a:t>
            </a:r>
            <a:r>
              <a:rPr lang="en-GB" dirty="0" smtClean="0"/>
              <a:t>Winter </a:t>
            </a:r>
            <a:r>
              <a:rPr lang="en-GB" dirty="0" smtClean="0"/>
              <a:t>Grant </a:t>
            </a:r>
            <a:r>
              <a:rPr lang="en-GB" dirty="0" smtClean="0"/>
              <a:t>- Update</a:t>
            </a:r>
            <a:endParaRPr lang="en-GB" dirty="0"/>
          </a:p>
        </p:txBody>
      </p:sp>
      <p:sp>
        <p:nvSpPr>
          <p:cNvPr id="3" name="Content Placeholder 2"/>
          <p:cNvSpPr>
            <a:spLocks noGrp="1"/>
          </p:cNvSpPr>
          <p:nvPr>
            <p:ph idx="1"/>
          </p:nvPr>
        </p:nvSpPr>
        <p:spPr/>
        <p:txBody>
          <a:bodyPr>
            <a:normAutofit/>
          </a:bodyPr>
          <a:lstStyle/>
          <a:p>
            <a:pPr lvl="0"/>
            <a:r>
              <a:rPr lang="en-GB" sz="2400" dirty="0"/>
              <a:t>On the 8</a:t>
            </a:r>
            <a:r>
              <a:rPr lang="en-GB" sz="2400" baseline="30000" dirty="0"/>
              <a:t>th</a:t>
            </a:r>
            <a:r>
              <a:rPr lang="en-GB" sz="2400" dirty="0"/>
              <a:t> November, 2020, the government announced a £170 million COVID Winter Grant Scheme (CWGS). </a:t>
            </a:r>
            <a:endParaRPr lang="en-GB" sz="2400" dirty="0" smtClean="0"/>
          </a:p>
          <a:p>
            <a:pPr lvl="0"/>
            <a:r>
              <a:rPr lang="en-GB" sz="2400" dirty="0" smtClean="0"/>
              <a:t>The </a:t>
            </a:r>
            <a:r>
              <a:rPr lang="en-GB" sz="2400" dirty="0"/>
              <a:t>CWGS allocated just over £2.8million to Leeds City Council to support those most in need with the cost of food, energy (heating, cooking and lighting), water bills (including sewerage) and other </a:t>
            </a:r>
            <a:r>
              <a:rPr lang="en-GB" sz="2400" dirty="0" smtClean="0"/>
              <a:t>essentials</a:t>
            </a:r>
          </a:p>
          <a:p>
            <a:pPr lvl="0"/>
            <a:r>
              <a:rPr lang="en-GB" sz="2400" dirty="0"/>
              <a:t>£1.6 million of the funding was approved to be allocated to for the provision of FSM to children living in poverty in the city for the Christmas 2020 and February 2021 half-term </a:t>
            </a:r>
            <a:r>
              <a:rPr lang="en-GB" sz="2400" dirty="0" smtClean="0"/>
              <a:t>holidays.</a:t>
            </a:r>
            <a:endParaRPr lang="en-GB" sz="2400" dirty="0"/>
          </a:p>
        </p:txBody>
      </p:sp>
    </p:spTree>
    <p:extLst>
      <p:ext uri="{BB962C8B-B14F-4D97-AF65-F5344CB8AC3E}">
        <p14:creationId xmlns:p14="http://schemas.microsoft.com/office/powerpoint/2010/main" val="2711246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COVID </a:t>
            </a:r>
            <a:r>
              <a:rPr lang="en-GB" dirty="0" smtClean="0"/>
              <a:t>Local Support </a:t>
            </a:r>
            <a:r>
              <a:rPr lang="en-GB" dirty="0" smtClean="0"/>
              <a:t>Grant </a:t>
            </a:r>
            <a:r>
              <a:rPr lang="en-GB" dirty="0"/>
              <a:t>- Update</a:t>
            </a:r>
          </a:p>
        </p:txBody>
      </p:sp>
      <p:sp>
        <p:nvSpPr>
          <p:cNvPr id="3" name="Content Placeholder 2"/>
          <p:cNvSpPr>
            <a:spLocks noGrp="1"/>
          </p:cNvSpPr>
          <p:nvPr>
            <p:ph idx="1"/>
          </p:nvPr>
        </p:nvSpPr>
        <p:spPr>
          <a:xfrm>
            <a:off x="699247" y="1825625"/>
            <a:ext cx="11198711" cy="4351338"/>
          </a:xfrm>
        </p:spPr>
        <p:txBody>
          <a:bodyPr/>
          <a:lstStyle/>
          <a:p>
            <a:r>
              <a:rPr lang="en-GB" dirty="0" smtClean="0"/>
              <a:t>Additional funding was awarded to extend the scheme over Easter and this has </a:t>
            </a:r>
            <a:r>
              <a:rPr lang="en-GB" b="1" dirty="0" smtClean="0"/>
              <a:t>now been confirmed to also cover the May half term.</a:t>
            </a:r>
          </a:p>
          <a:p>
            <a:r>
              <a:rPr lang="en-GB" dirty="0" smtClean="0"/>
              <a:t>School can </a:t>
            </a:r>
            <a:r>
              <a:rPr lang="en-GB" dirty="0"/>
              <a:t>o</a:t>
            </a:r>
            <a:r>
              <a:rPr lang="en-GB" dirty="0" smtClean="0"/>
              <a:t>pt for hampers (with Catering Leeds, private catering provider, Morrison's) or vouchers.</a:t>
            </a:r>
          </a:p>
          <a:p>
            <a:r>
              <a:rPr lang="en-GB" dirty="0" smtClean="0"/>
              <a:t>You school will receive an email asking you to confirm your numbers for FSM and those with NRPC, plus up to 10% extra of your entitlement for other vulnerable pupils.</a:t>
            </a:r>
          </a:p>
          <a:p>
            <a:r>
              <a:rPr lang="en-GB" dirty="0" smtClean="0"/>
              <a:t>Queries relating to the Winter Grant - send to </a:t>
            </a:r>
            <a:r>
              <a:rPr lang="en-GB" dirty="0" smtClean="0">
                <a:hlinkClick r:id="rId3"/>
              </a:rPr>
              <a:t>thriving@leeds.gov.uk</a:t>
            </a:r>
            <a:r>
              <a:rPr lang="en-GB" dirty="0" smtClean="0"/>
              <a:t> </a:t>
            </a:r>
            <a:endParaRPr lang="en-GB" dirty="0"/>
          </a:p>
        </p:txBody>
      </p:sp>
    </p:spTree>
    <p:extLst>
      <p:ext uri="{BB962C8B-B14F-4D97-AF65-F5344CB8AC3E}">
        <p14:creationId xmlns:p14="http://schemas.microsoft.com/office/powerpoint/2010/main" val="1114968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Healthy Holidays – Summer 2021</a:t>
            </a:r>
            <a:endParaRPr lang="en-GB" dirty="0"/>
          </a:p>
        </p:txBody>
      </p:sp>
      <p:sp>
        <p:nvSpPr>
          <p:cNvPr id="3" name="Content Placeholder 2"/>
          <p:cNvSpPr>
            <a:spLocks noGrp="1"/>
          </p:cNvSpPr>
          <p:nvPr>
            <p:ph idx="1"/>
          </p:nvPr>
        </p:nvSpPr>
        <p:spPr/>
        <p:txBody>
          <a:bodyPr>
            <a:normAutofit lnSpcReduction="10000"/>
          </a:bodyPr>
          <a:lstStyle/>
          <a:p>
            <a:r>
              <a:rPr lang="en-GB" dirty="0" smtClean="0"/>
              <a:t>The programme </a:t>
            </a:r>
            <a:r>
              <a:rPr lang="en-GB" dirty="0"/>
              <a:t>for this summer is being </a:t>
            </a:r>
            <a:r>
              <a:rPr lang="en-GB" dirty="0" smtClean="0"/>
              <a:t>expanded and schools in all areas of the city will be apply to apply for funding to deliver schemes. </a:t>
            </a:r>
            <a:endParaRPr lang="en-GB" dirty="0"/>
          </a:p>
          <a:p>
            <a:r>
              <a:rPr lang="en-GB" dirty="0" smtClean="0"/>
              <a:t>The </a:t>
            </a:r>
            <a:r>
              <a:rPr lang="en-GB" dirty="0"/>
              <a:t>funding provided is to support children in receipt of means-tested FSM across the </a:t>
            </a:r>
            <a:r>
              <a:rPr lang="en-GB" dirty="0" smtClean="0"/>
              <a:t>city</a:t>
            </a:r>
            <a:r>
              <a:rPr lang="en-GB" dirty="0"/>
              <a:t> </a:t>
            </a:r>
            <a:r>
              <a:rPr lang="en-GB" dirty="0" smtClean="0"/>
              <a:t>- not a replacement for free school meals.</a:t>
            </a:r>
          </a:p>
          <a:p>
            <a:r>
              <a:rPr lang="en-GB" dirty="0" smtClean="0"/>
              <a:t>Focus is on healthy food and activity - not vouchers</a:t>
            </a:r>
          </a:p>
          <a:p>
            <a:r>
              <a:rPr lang="en-GB" dirty="0" smtClean="0"/>
              <a:t>Contact for Healthy Holidays is </a:t>
            </a:r>
            <a:r>
              <a:rPr lang="en-GB" dirty="0" smtClean="0">
                <a:hlinkClick r:id="rId3"/>
              </a:rPr>
              <a:t>Amelia.Gunn@leeds.gov.uk</a:t>
            </a:r>
            <a:r>
              <a:rPr lang="en-GB" dirty="0" smtClean="0"/>
              <a:t> </a:t>
            </a:r>
          </a:p>
          <a:p>
            <a:r>
              <a:rPr lang="en-GB" dirty="0" smtClean="0"/>
              <a:t>Expression of interest form is available</a:t>
            </a:r>
          </a:p>
          <a:p>
            <a:r>
              <a:rPr lang="en-GB" dirty="0" smtClean="0"/>
              <a:t>Food Standards will also be available </a:t>
            </a:r>
            <a:endParaRPr lang="en-GB" dirty="0"/>
          </a:p>
          <a:p>
            <a:endParaRPr lang="en-GB" dirty="0" smtClean="0"/>
          </a:p>
        </p:txBody>
      </p:sp>
    </p:spTree>
    <p:extLst>
      <p:ext uri="{BB962C8B-B14F-4D97-AF65-F5344CB8AC3E}">
        <p14:creationId xmlns:p14="http://schemas.microsoft.com/office/powerpoint/2010/main" val="2194899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Food Clubs</a:t>
            </a:r>
            <a:endParaRPr lang="en-GB" dirty="0"/>
          </a:p>
        </p:txBody>
      </p:sp>
      <p:sp>
        <p:nvSpPr>
          <p:cNvPr id="3" name="Content Placeholder 2"/>
          <p:cNvSpPr>
            <a:spLocks noGrp="1"/>
          </p:cNvSpPr>
          <p:nvPr>
            <p:ph idx="1"/>
          </p:nvPr>
        </p:nvSpPr>
        <p:spPr/>
        <p:txBody>
          <a:bodyPr>
            <a:normAutofit lnSpcReduction="10000"/>
          </a:bodyPr>
          <a:lstStyle/>
          <a:p>
            <a:r>
              <a:rPr lang="en-GB" dirty="0"/>
              <a:t>Family Action FOOD Clubs are in operation across the country. In Leeds there will be 12 FOOD Club venues in operation. </a:t>
            </a:r>
            <a:endParaRPr lang="en-GB" dirty="0" smtClean="0"/>
          </a:p>
          <a:p>
            <a:r>
              <a:rPr lang="en-GB" dirty="0" smtClean="0"/>
              <a:t>Aim is to </a:t>
            </a:r>
            <a:r>
              <a:rPr lang="en-GB" dirty="0"/>
              <a:t>provide families with good-quality food at a low cost, while also reducing food waste. </a:t>
            </a:r>
            <a:endParaRPr lang="en-GB" dirty="0" smtClean="0"/>
          </a:p>
          <a:p>
            <a:r>
              <a:rPr lang="en-GB" dirty="0" smtClean="0"/>
              <a:t>It </a:t>
            </a:r>
            <a:r>
              <a:rPr lang="en-GB" dirty="0"/>
              <a:t>costs </a:t>
            </a:r>
            <a:r>
              <a:rPr lang="en-GB" dirty="0" smtClean="0"/>
              <a:t>£</a:t>
            </a:r>
            <a:r>
              <a:rPr lang="en-GB" dirty="0"/>
              <a:t>1 a year </a:t>
            </a:r>
            <a:r>
              <a:rPr lang="en-GB" dirty="0" smtClean="0"/>
              <a:t>to </a:t>
            </a:r>
            <a:r>
              <a:rPr lang="en-GB" dirty="0"/>
              <a:t>become a member. </a:t>
            </a:r>
            <a:endParaRPr lang="en-GB" dirty="0" smtClean="0"/>
          </a:p>
          <a:p>
            <a:r>
              <a:rPr lang="en-GB" dirty="0"/>
              <a:t>Once joined, a family can purchase a bag of tasty food items every week worth approx. £15 for just £3.50</a:t>
            </a:r>
            <a:endParaRPr lang="en-GB" dirty="0" smtClean="0"/>
          </a:p>
          <a:p>
            <a:r>
              <a:rPr lang="en-GB" dirty="0"/>
              <a:t>The FOOD Clubs are self-referral so are open to all members</a:t>
            </a:r>
            <a:r>
              <a:rPr lang="en-GB" dirty="0" smtClean="0"/>
              <a:t>.</a:t>
            </a:r>
          </a:p>
          <a:p>
            <a:r>
              <a:rPr lang="en-GB" dirty="0"/>
              <a:t>Ideally members would be within 15 minutes walking distance of the FOOD Club, although this is not strictly enforced. </a:t>
            </a:r>
          </a:p>
          <a:p>
            <a:endParaRPr lang="en-GB" dirty="0"/>
          </a:p>
          <a:p>
            <a:endParaRPr lang="en-GB" dirty="0"/>
          </a:p>
        </p:txBody>
      </p:sp>
    </p:spTree>
    <p:extLst>
      <p:ext uri="{BB962C8B-B14F-4D97-AF65-F5344CB8AC3E}">
        <p14:creationId xmlns:p14="http://schemas.microsoft.com/office/powerpoint/2010/main" val="2424634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662" y="365125"/>
            <a:ext cx="11070138" cy="1325563"/>
          </a:xfrm>
        </p:spPr>
        <p:txBody>
          <a:bodyPr>
            <a:normAutofit/>
          </a:bodyPr>
          <a:lstStyle/>
          <a:p>
            <a:r>
              <a:rPr lang="en-GB" dirty="0"/>
              <a:t>Food </a:t>
            </a:r>
            <a:r>
              <a:rPr lang="en-GB" dirty="0" smtClean="0"/>
              <a:t>Clubs </a:t>
            </a:r>
            <a:r>
              <a:rPr lang="en-GB" sz="3200" dirty="0" smtClean="0"/>
              <a:t/>
            </a:r>
            <a:br>
              <a:rPr lang="en-GB" sz="3200" dirty="0" smtClean="0"/>
            </a:br>
            <a:r>
              <a:rPr lang="en-GB" sz="2400" dirty="0" smtClean="0">
                <a:hlinkClick r:id="rId3"/>
              </a:rPr>
              <a:t>https</a:t>
            </a:r>
            <a:r>
              <a:rPr lang="en-GB" sz="2400" dirty="0">
                <a:hlinkClick r:id="rId3"/>
              </a:rPr>
              <a:t>://www.family-action.org.uk/what-we-do/children-families/food-club</a:t>
            </a:r>
            <a:r>
              <a:rPr lang="en-GB" sz="2400" dirty="0" smtClean="0">
                <a:hlinkClick r:id="rId3"/>
              </a:rPr>
              <a:t>/</a:t>
            </a:r>
            <a:r>
              <a:rPr lang="en-GB" sz="2400" dirty="0" smtClean="0"/>
              <a:t> </a:t>
            </a:r>
            <a:endParaRPr lang="en-GB" sz="2400" dirty="0"/>
          </a:p>
        </p:txBody>
      </p:sp>
      <p:pic>
        <p:nvPicPr>
          <p:cNvPr id="4" name="Picture 3"/>
          <p:cNvPicPr>
            <a:picLocks noChangeAspect="1"/>
          </p:cNvPicPr>
          <p:nvPr/>
        </p:nvPicPr>
        <p:blipFill>
          <a:blip r:embed="rId4"/>
          <a:stretch>
            <a:fillRect/>
          </a:stretch>
        </p:blipFill>
        <p:spPr>
          <a:xfrm>
            <a:off x="8786350" y="1825625"/>
            <a:ext cx="2954726" cy="4187349"/>
          </a:xfrm>
          <a:prstGeom prst="rect">
            <a:avLst/>
          </a:prstGeom>
          <a:ln>
            <a:solidFill>
              <a:srgbClr val="0070C0"/>
            </a:solidFill>
          </a:ln>
        </p:spPr>
      </p:pic>
      <p:graphicFrame>
        <p:nvGraphicFramePr>
          <p:cNvPr id="5" name="Table 4"/>
          <p:cNvGraphicFramePr>
            <a:graphicFrameLocks noGrp="1"/>
          </p:cNvGraphicFramePr>
          <p:nvPr>
            <p:extLst>
              <p:ext uri="{D42A27DB-BD31-4B8C-83A1-F6EECF244321}">
                <p14:modId xmlns:p14="http://schemas.microsoft.com/office/powerpoint/2010/main" val="48606087"/>
              </p:ext>
            </p:extLst>
          </p:nvPr>
        </p:nvGraphicFramePr>
        <p:xfrm>
          <a:off x="283662" y="1825625"/>
          <a:ext cx="8354729" cy="4187349"/>
        </p:xfrm>
        <a:graphic>
          <a:graphicData uri="http://schemas.openxmlformats.org/drawingml/2006/table">
            <a:tbl>
              <a:tblPr firstRow="1" firstCol="1" bandRow="1">
                <a:tableStyleId>{69CF1AB2-1976-4502-BF36-3FF5EA218861}</a:tableStyleId>
              </a:tblPr>
              <a:tblGrid>
                <a:gridCol w="2871120"/>
                <a:gridCol w="2880653"/>
                <a:gridCol w="2602956"/>
              </a:tblGrid>
              <a:tr h="465261">
                <a:tc>
                  <a:txBody>
                    <a:bodyPr/>
                    <a:lstStyle/>
                    <a:p>
                      <a:pPr>
                        <a:spcAft>
                          <a:spcPts val="0"/>
                        </a:spcAft>
                      </a:pPr>
                      <a:r>
                        <a:rPr lang="en-GB" sz="1400" dirty="0">
                          <a:effectLst/>
                        </a:rPr>
                        <a:t>Henry </a:t>
                      </a:r>
                      <a:r>
                        <a:rPr lang="en-GB" sz="1400" dirty="0" err="1">
                          <a:effectLst/>
                        </a:rPr>
                        <a:t>Barran</a:t>
                      </a:r>
                      <a:r>
                        <a:rPr lang="en-GB" sz="1400" dirty="0">
                          <a:effectLst/>
                        </a:rPr>
                        <a:t> Centre (Family Action)</a:t>
                      </a:r>
                      <a:endParaRPr lang="en-GB" sz="14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400">
                          <a:effectLst/>
                        </a:rPr>
                        <a:t>Friday 26</a:t>
                      </a:r>
                      <a:r>
                        <a:rPr lang="en-GB" sz="1400" baseline="30000">
                          <a:effectLst/>
                        </a:rPr>
                        <a:t>th</a:t>
                      </a:r>
                      <a:r>
                        <a:rPr lang="en-GB" sz="1400">
                          <a:effectLst/>
                        </a:rPr>
                        <a:t> February 12pm-2pm</a:t>
                      </a:r>
                      <a:endParaRPr lang="en-GB" sz="14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400" dirty="0">
                          <a:effectLst/>
                        </a:rPr>
                        <a:t>Mondays 9.30-11.30am, Fridays 12-2pm</a:t>
                      </a:r>
                      <a:endParaRPr lang="en-GB" sz="1400" dirty="0">
                        <a:effectLst/>
                        <a:latin typeface="Calibri" panose="020F0502020204030204" pitchFamily="34" charset="0"/>
                        <a:ea typeface="Calibri" panose="020F0502020204030204" pitchFamily="34" charset="0"/>
                      </a:endParaRPr>
                    </a:p>
                  </a:txBody>
                  <a:tcPr marL="68580" marR="68580" marT="0" marB="0"/>
                </a:tc>
              </a:tr>
              <a:tr h="465261">
                <a:tc>
                  <a:txBody>
                    <a:bodyPr/>
                    <a:lstStyle/>
                    <a:p>
                      <a:pPr>
                        <a:spcAft>
                          <a:spcPts val="0"/>
                        </a:spcAft>
                      </a:pPr>
                      <a:r>
                        <a:rPr lang="en-GB" sz="1400">
                          <a:effectLst/>
                        </a:rPr>
                        <a:t>Gipton South Children’s Centre</a:t>
                      </a:r>
                      <a:endParaRPr lang="en-GB" sz="14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400" dirty="0">
                          <a:effectLst/>
                        </a:rPr>
                        <a:t>Tuesday 16</a:t>
                      </a:r>
                      <a:r>
                        <a:rPr lang="en-GB" sz="1400" baseline="30000" dirty="0">
                          <a:effectLst/>
                        </a:rPr>
                        <a:t>th</a:t>
                      </a:r>
                      <a:r>
                        <a:rPr lang="en-GB" sz="1400" dirty="0">
                          <a:effectLst/>
                        </a:rPr>
                        <a:t> March 10am-12pm</a:t>
                      </a:r>
                      <a:endParaRPr lang="en-GB" sz="14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400">
                          <a:effectLst/>
                        </a:rPr>
                        <a:t>Tuesdays 10-12pm</a:t>
                      </a:r>
                    </a:p>
                    <a:p>
                      <a:pPr>
                        <a:spcAft>
                          <a:spcPts val="0"/>
                        </a:spcAft>
                      </a:pPr>
                      <a:r>
                        <a:rPr lang="en-GB" sz="1400">
                          <a:effectLst/>
                        </a:rPr>
                        <a:t>Thursdays 1.30-3.30pm</a:t>
                      </a:r>
                      <a:endParaRPr lang="en-GB" sz="1400">
                        <a:effectLst/>
                        <a:latin typeface="Calibri" panose="020F0502020204030204" pitchFamily="34" charset="0"/>
                        <a:ea typeface="Calibri" panose="020F0502020204030204" pitchFamily="34" charset="0"/>
                      </a:endParaRPr>
                    </a:p>
                  </a:txBody>
                  <a:tcPr marL="68580" marR="68580" marT="0" marB="0"/>
                </a:tc>
              </a:tr>
              <a:tr h="465261">
                <a:tc>
                  <a:txBody>
                    <a:bodyPr/>
                    <a:lstStyle/>
                    <a:p>
                      <a:pPr>
                        <a:spcAft>
                          <a:spcPts val="0"/>
                        </a:spcAft>
                      </a:pPr>
                      <a:r>
                        <a:rPr lang="en-GB" sz="1400">
                          <a:effectLst/>
                        </a:rPr>
                        <a:t>Parklands Children’s Centre</a:t>
                      </a:r>
                      <a:endParaRPr lang="en-GB" sz="14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400" dirty="0">
                          <a:effectLst/>
                        </a:rPr>
                        <a:t>Wednesday 17</a:t>
                      </a:r>
                      <a:r>
                        <a:rPr lang="en-GB" sz="1400" baseline="30000" dirty="0">
                          <a:effectLst/>
                        </a:rPr>
                        <a:t>th</a:t>
                      </a:r>
                      <a:r>
                        <a:rPr lang="en-GB" sz="1400" dirty="0">
                          <a:effectLst/>
                        </a:rPr>
                        <a:t> March 11am-1pm</a:t>
                      </a:r>
                      <a:endParaRPr lang="en-GB" sz="14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400">
                          <a:effectLst/>
                        </a:rPr>
                        <a:t>Wednesdays and Fridays 11am-1pm</a:t>
                      </a:r>
                      <a:endParaRPr lang="en-GB" sz="1400">
                        <a:effectLst/>
                        <a:latin typeface="Calibri" panose="020F0502020204030204" pitchFamily="34" charset="0"/>
                        <a:ea typeface="Calibri" panose="020F0502020204030204" pitchFamily="34" charset="0"/>
                      </a:endParaRPr>
                    </a:p>
                  </a:txBody>
                  <a:tcPr marL="68580" marR="68580" marT="0" marB="0"/>
                </a:tc>
              </a:tr>
              <a:tr h="465261">
                <a:tc>
                  <a:txBody>
                    <a:bodyPr/>
                    <a:lstStyle/>
                    <a:p>
                      <a:pPr>
                        <a:spcAft>
                          <a:spcPts val="0"/>
                        </a:spcAft>
                      </a:pPr>
                      <a:r>
                        <a:rPr lang="en-GB" sz="1400">
                          <a:effectLst/>
                        </a:rPr>
                        <a:t>Richmond Hill Academy Children’s Centre</a:t>
                      </a:r>
                      <a:endParaRPr lang="en-GB" sz="14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400">
                          <a:effectLst/>
                        </a:rPr>
                        <a:t>Friday 19</a:t>
                      </a:r>
                      <a:r>
                        <a:rPr lang="en-GB" sz="1400" baseline="30000">
                          <a:effectLst/>
                        </a:rPr>
                        <a:t>th</a:t>
                      </a:r>
                      <a:r>
                        <a:rPr lang="en-GB" sz="1400">
                          <a:effectLst/>
                        </a:rPr>
                        <a:t> March 2.30-4.30pm</a:t>
                      </a:r>
                      <a:endParaRPr lang="en-GB" sz="14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400" dirty="0">
                          <a:effectLst/>
                        </a:rPr>
                        <a:t>Mondays 8.45am-10.45am </a:t>
                      </a:r>
                    </a:p>
                    <a:p>
                      <a:pPr>
                        <a:spcAft>
                          <a:spcPts val="0"/>
                        </a:spcAft>
                      </a:pPr>
                      <a:r>
                        <a:rPr lang="en-GB" sz="1400" dirty="0">
                          <a:effectLst/>
                        </a:rPr>
                        <a:t>Fridays 2.30-4.30pm</a:t>
                      </a:r>
                      <a:endParaRPr lang="en-GB" sz="1400" dirty="0">
                        <a:effectLst/>
                        <a:latin typeface="Calibri" panose="020F0502020204030204" pitchFamily="34" charset="0"/>
                        <a:ea typeface="Calibri" panose="020F0502020204030204" pitchFamily="34" charset="0"/>
                      </a:endParaRPr>
                    </a:p>
                  </a:txBody>
                  <a:tcPr marL="68580" marR="68580" marT="0" marB="0"/>
                </a:tc>
              </a:tr>
              <a:tr h="465261">
                <a:tc>
                  <a:txBody>
                    <a:bodyPr/>
                    <a:lstStyle/>
                    <a:p>
                      <a:pPr>
                        <a:spcAft>
                          <a:spcPts val="0"/>
                        </a:spcAft>
                      </a:pPr>
                      <a:r>
                        <a:rPr lang="en-GB" sz="1400">
                          <a:effectLst/>
                        </a:rPr>
                        <a:t>Barca (Broadleas Community Centre)</a:t>
                      </a:r>
                      <a:endParaRPr lang="en-GB" sz="14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400">
                          <a:effectLst/>
                        </a:rPr>
                        <a:t>Thursday 25</a:t>
                      </a:r>
                      <a:r>
                        <a:rPr lang="en-GB" sz="1400" baseline="30000">
                          <a:effectLst/>
                        </a:rPr>
                        <a:t>th</a:t>
                      </a:r>
                      <a:r>
                        <a:rPr lang="en-GB" sz="1400">
                          <a:effectLst/>
                        </a:rPr>
                        <a:t> March: 12pm-2pm</a:t>
                      </a:r>
                      <a:endParaRPr lang="en-GB" sz="14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400" dirty="0">
                          <a:effectLst/>
                        </a:rPr>
                        <a:t>Tuesdays 12.00-2pm Thursdays 12.00-2pm</a:t>
                      </a:r>
                      <a:endParaRPr lang="en-GB" sz="1400" dirty="0">
                        <a:effectLst/>
                        <a:latin typeface="Calibri" panose="020F0502020204030204" pitchFamily="34" charset="0"/>
                        <a:ea typeface="Calibri" panose="020F0502020204030204" pitchFamily="34" charset="0"/>
                      </a:endParaRPr>
                    </a:p>
                  </a:txBody>
                  <a:tcPr marL="68580" marR="68580" marT="0" marB="0"/>
                </a:tc>
              </a:tr>
              <a:tr h="465261">
                <a:tc>
                  <a:txBody>
                    <a:bodyPr/>
                    <a:lstStyle/>
                    <a:p>
                      <a:pPr>
                        <a:spcAft>
                          <a:spcPts val="0"/>
                        </a:spcAft>
                      </a:pPr>
                      <a:r>
                        <a:rPr lang="en-GB" sz="1400">
                          <a:effectLst/>
                        </a:rPr>
                        <a:t>Armley Chapel Lane Children’s Centre</a:t>
                      </a:r>
                      <a:endParaRPr lang="en-GB" sz="14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400">
                          <a:effectLst/>
                        </a:rPr>
                        <a:t>Thursday 25</a:t>
                      </a:r>
                      <a:r>
                        <a:rPr lang="en-GB" sz="1400" baseline="30000">
                          <a:effectLst/>
                        </a:rPr>
                        <a:t>th</a:t>
                      </a:r>
                      <a:r>
                        <a:rPr lang="en-GB" sz="1400">
                          <a:effectLst/>
                        </a:rPr>
                        <a:t> March: 11am-1pm</a:t>
                      </a:r>
                      <a:endParaRPr lang="en-GB" sz="14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400" dirty="0">
                          <a:effectLst/>
                        </a:rPr>
                        <a:t>Initially Thursday 11-1pm</a:t>
                      </a:r>
                      <a:endParaRPr lang="en-GB" sz="1400" dirty="0">
                        <a:effectLst/>
                        <a:latin typeface="Calibri" panose="020F0502020204030204" pitchFamily="34" charset="0"/>
                        <a:ea typeface="Calibri" panose="020F0502020204030204" pitchFamily="34" charset="0"/>
                      </a:endParaRPr>
                    </a:p>
                  </a:txBody>
                  <a:tcPr marL="68580" marR="68580" marT="0" marB="0"/>
                </a:tc>
              </a:tr>
              <a:tr h="465261">
                <a:tc>
                  <a:txBody>
                    <a:bodyPr/>
                    <a:lstStyle/>
                    <a:p>
                      <a:pPr>
                        <a:spcAft>
                          <a:spcPts val="0"/>
                        </a:spcAft>
                      </a:pPr>
                      <a:r>
                        <a:rPr lang="en-GB" sz="1400">
                          <a:effectLst/>
                        </a:rPr>
                        <a:t>Nowell Mount Children’s Centre</a:t>
                      </a:r>
                      <a:endParaRPr lang="en-GB" sz="14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400">
                          <a:effectLst/>
                        </a:rPr>
                        <a:t>Friday 26</a:t>
                      </a:r>
                      <a:r>
                        <a:rPr lang="en-GB" sz="1400" baseline="30000">
                          <a:effectLst/>
                        </a:rPr>
                        <a:t>th</a:t>
                      </a:r>
                      <a:r>
                        <a:rPr lang="en-GB" sz="1400">
                          <a:effectLst/>
                        </a:rPr>
                        <a:t> March 9.30-11.30am</a:t>
                      </a:r>
                      <a:endParaRPr lang="en-GB" sz="14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400" dirty="0">
                          <a:effectLst/>
                        </a:rPr>
                        <a:t>Monday 1-3pm</a:t>
                      </a:r>
                    </a:p>
                    <a:p>
                      <a:pPr>
                        <a:spcAft>
                          <a:spcPts val="0"/>
                        </a:spcAft>
                      </a:pPr>
                      <a:r>
                        <a:rPr lang="en-GB" sz="1400" dirty="0">
                          <a:effectLst/>
                        </a:rPr>
                        <a:t>Friday 9.30-11.30am</a:t>
                      </a:r>
                      <a:endParaRPr lang="en-GB" sz="1400" dirty="0">
                        <a:effectLst/>
                        <a:latin typeface="Calibri" panose="020F0502020204030204" pitchFamily="34" charset="0"/>
                        <a:ea typeface="Calibri" panose="020F0502020204030204" pitchFamily="34" charset="0"/>
                      </a:endParaRPr>
                    </a:p>
                  </a:txBody>
                  <a:tcPr marL="68580" marR="68580" marT="0" marB="0"/>
                </a:tc>
              </a:tr>
              <a:tr h="465261">
                <a:tc>
                  <a:txBody>
                    <a:bodyPr/>
                    <a:lstStyle/>
                    <a:p>
                      <a:pPr>
                        <a:spcAft>
                          <a:spcPts val="0"/>
                        </a:spcAft>
                      </a:pPr>
                      <a:r>
                        <a:rPr lang="en-GB" sz="1400">
                          <a:effectLst/>
                        </a:rPr>
                        <a:t>Dewsbury Road Children’s Centre</a:t>
                      </a:r>
                      <a:endParaRPr lang="en-GB" sz="14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400">
                          <a:effectLst/>
                        </a:rPr>
                        <a:t>Tuesday 30</a:t>
                      </a:r>
                      <a:r>
                        <a:rPr lang="en-GB" sz="1400" baseline="30000">
                          <a:effectLst/>
                        </a:rPr>
                        <a:t>th</a:t>
                      </a:r>
                      <a:r>
                        <a:rPr lang="en-GB" sz="1400">
                          <a:effectLst/>
                        </a:rPr>
                        <a:t> March 9.30-11.30am</a:t>
                      </a:r>
                      <a:endParaRPr lang="en-GB" sz="14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400" dirty="0">
                          <a:effectLst/>
                        </a:rPr>
                        <a:t>Tuesdays 9.30-11.30am and Thursdays 1.30-3.30pm</a:t>
                      </a:r>
                      <a:endParaRPr lang="en-GB" sz="1400" dirty="0">
                        <a:effectLst/>
                        <a:latin typeface="Calibri" panose="020F0502020204030204" pitchFamily="34" charset="0"/>
                        <a:ea typeface="Calibri" panose="020F0502020204030204" pitchFamily="34" charset="0"/>
                      </a:endParaRPr>
                    </a:p>
                  </a:txBody>
                  <a:tcPr marL="68580" marR="68580" marT="0" marB="0"/>
                </a:tc>
              </a:tr>
              <a:tr h="465261">
                <a:tc>
                  <a:txBody>
                    <a:bodyPr/>
                    <a:lstStyle/>
                    <a:p>
                      <a:pPr>
                        <a:spcAft>
                          <a:spcPts val="0"/>
                        </a:spcAft>
                      </a:pPr>
                      <a:r>
                        <a:rPr lang="en-GB" sz="1400">
                          <a:effectLst/>
                        </a:rPr>
                        <a:t>Middleton Play and Learning Children’s Centre</a:t>
                      </a:r>
                      <a:endParaRPr lang="en-GB" sz="14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400">
                          <a:effectLst/>
                        </a:rPr>
                        <a:t>Wednesday 14</a:t>
                      </a:r>
                      <a:r>
                        <a:rPr lang="en-GB" sz="1400" baseline="30000">
                          <a:effectLst/>
                        </a:rPr>
                        <a:t>th</a:t>
                      </a:r>
                      <a:r>
                        <a:rPr lang="en-GB" sz="1400">
                          <a:effectLst/>
                        </a:rPr>
                        <a:t> April 1-3pm</a:t>
                      </a:r>
                      <a:endParaRPr lang="en-GB" sz="14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400" dirty="0">
                          <a:effectLst/>
                        </a:rPr>
                        <a:t>Mondays 9-11am, Wednesdays 1-3pm</a:t>
                      </a:r>
                      <a:endParaRPr lang="en-GB" sz="1400" dirty="0">
                        <a:effectLst/>
                        <a:latin typeface="Calibri" panose="020F0502020204030204" pitchFamily="34" charset="0"/>
                        <a:ea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39168833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Leeds Food Provision Map</a:t>
            </a:r>
            <a:endParaRPr lang="en-GB" dirty="0"/>
          </a:p>
        </p:txBody>
      </p:sp>
      <p:sp>
        <p:nvSpPr>
          <p:cNvPr id="3" name="Content Placeholder 2"/>
          <p:cNvSpPr>
            <a:spLocks noGrp="1"/>
          </p:cNvSpPr>
          <p:nvPr>
            <p:ph idx="1"/>
          </p:nvPr>
        </p:nvSpPr>
        <p:spPr>
          <a:xfrm>
            <a:off x="577516" y="1825624"/>
            <a:ext cx="11133221" cy="4527049"/>
          </a:xfrm>
        </p:spPr>
        <p:txBody>
          <a:bodyPr>
            <a:normAutofit fontScale="85000" lnSpcReduction="20000"/>
          </a:bodyPr>
          <a:lstStyle/>
          <a:p>
            <a:pPr>
              <a:lnSpc>
                <a:spcPct val="120000"/>
              </a:lnSpc>
            </a:pPr>
            <a:r>
              <a:rPr lang="en-GB" dirty="0" smtClean="0"/>
              <a:t>Leeds </a:t>
            </a:r>
            <a:r>
              <a:rPr lang="en-GB" dirty="0"/>
              <a:t>Food Aid Network, Leeds City </a:t>
            </a:r>
            <a:r>
              <a:rPr lang="en-GB" dirty="0" smtClean="0"/>
              <a:t>Council </a:t>
            </a:r>
            <a:r>
              <a:rPr lang="en-GB" dirty="0"/>
              <a:t>and partners have been working together to map food provision. </a:t>
            </a:r>
            <a:endParaRPr lang="en-GB" dirty="0" smtClean="0"/>
          </a:p>
          <a:p>
            <a:pPr>
              <a:lnSpc>
                <a:spcPct val="120000"/>
              </a:lnSpc>
            </a:pPr>
            <a:r>
              <a:rPr lang="en-GB" dirty="0" smtClean="0"/>
              <a:t>Shows </a:t>
            </a:r>
            <a:r>
              <a:rPr lang="en-GB" dirty="0"/>
              <a:t>where projects and services are based in Leeds and </a:t>
            </a:r>
            <a:r>
              <a:rPr lang="en-GB" dirty="0" smtClean="0"/>
              <a:t>provides further </a:t>
            </a:r>
            <a:r>
              <a:rPr lang="en-GB" dirty="0"/>
              <a:t>information including eligibility and how to </a:t>
            </a:r>
            <a:r>
              <a:rPr lang="en-GB" dirty="0" smtClean="0"/>
              <a:t>refer.</a:t>
            </a:r>
          </a:p>
          <a:p>
            <a:pPr>
              <a:lnSpc>
                <a:spcPct val="120000"/>
              </a:lnSpc>
            </a:pPr>
            <a:r>
              <a:rPr lang="en-GB" dirty="0" smtClean="0"/>
              <a:t>Please </a:t>
            </a:r>
            <a:r>
              <a:rPr lang="en-GB" dirty="0"/>
              <a:t>note - the information on the map will be reviewed and the best ways to seek permission and make this publically available will be considered shortly</a:t>
            </a:r>
            <a:r>
              <a:rPr lang="en-GB" dirty="0" smtClean="0"/>
              <a:t>.</a:t>
            </a:r>
          </a:p>
          <a:p>
            <a:pPr>
              <a:lnSpc>
                <a:spcPct val="120000"/>
              </a:lnSpc>
            </a:pPr>
            <a:r>
              <a:rPr lang="en-GB" sz="3000" dirty="0"/>
              <a:t>The aim of the map is to help partners to:</a:t>
            </a:r>
          </a:p>
          <a:p>
            <a:pPr lvl="1">
              <a:lnSpc>
                <a:spcPct val="120000"/>
              </a:lnSpc>
            </a:pPr>
            <a:r>
              <a:rPr lang="en-GB" sz="2600" dirty="0"/>
              <a:t>support signposting </a:t>
            </a:r>
          </a:p>
          <a:p>
            <a:pPr lvl="1">
              <a:lnSpc>
                <a:spcPct val="120000"/>
              </a:lnSpc>
            </a:pPr>
            <a:r>
              <a:rPr lang="en-GB" sz="2600" dirty="0"/>
              <a:t>understand the provision in the city</a:t>
            </a:r>
          </a:p>
          <a:p>
            <a:pPr lvl="1">
              <a:lnSpc>
                <a:spcPct val="120000"/>
              </a:lnSpc>
            </a:pPr>
            <a:r>
              <a:rPr lang="en-GB" sz="2600" dirty="0"/>
              <a:t>identify strengths and gaps in provision</a:t>
            </a:r>
          </a:p>
          <a:p>
            <a:pPr>
              <a:lnSpc>
                <a:spcPct val="120000"/>
              </a:lnSpc>
            </a:pPr>
            <a:endParaRPr lang="en-GB" dirty="0"/>
          </a:p>
          <a:p>
            <a:pPr lvl="1"/>
            <a:endParaRPr lang="en-GB" dirty="0"/>
          </a:p>
        </p:txBody>
      </p:sp>
    </p:spTree>
    <p:extLst>
      <p:ext uri="{BB962C8B-B14F-4D97-AF65-F5344CB8AC3E}">
        <p14:creationId xmlns:p14="http://schemas.microsoft.com/office/powerpoint/2010/main" val="1163471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Welcome and housekeeping</a:t>
            </a:r>
            <a:endParaRPr lang="en-GB" dirty="0"/>
          </a:p>
        </p:txBody>
      </p:sp>
      <p:sp>
        <p:nvSpPr>
          <p:cNvPr id="3" name="Content Placeholder 2"/>
          <p:cNvSpPr>
            <a:spLocks noGrp="1"/>
          </p:cNvSpPr>
          <p:nvPr>
            <p:ph idx="1"/>
          </p:nvPr>
        </p:nvSpPr>
        <p:spPr/>
        <p:txBody>
          <a:bodyPr/>
          <a:lstStyle/>
          <a:p>
            <a:pPr>
              <a:buClr>
                <a:srgbClr val="E46A3D"/>
              </a:buClr>
            </a:pPr>
            <a:r>
              <a:rPr lang="en-GB" sz="3200" dirty="0" smtClean="0"/>
              <a:t>Zoom functions</a:t>
            </a:r>
          </a:p>
          <a:p>
            <a:pPr>
              <a:buClr>
                <a:srgbClr val="E46A3D"/>
              </a:buClr>
            </a:pPr>
            <a:r>
              <a:rPr lang="en-GB" sz="3200" dirty="0" smtClean="0"/>
              <a:t>Cameras and microphones</a:t>
            </a:r>
          </a:p>
          <a:p>
            <a:pPr>
              <a:buClr>
                <a:srgbClr val="E46A3D"/>
              </a:buClr>
            </a:pPr>
            <a:r>
              <a:rPr lang="en-GB" sz="3200" dirty="0" smtClean="0"/>
              <a:t>Questions</a:t>
            </a:r>
          </a:p>
          <a:p>
            <a:pPr>
              <a:buClr>
                <a:srgbClr val="E46A3D"/>
              </a:buClr>
            </a:pPr>
            <a:r>
              <a:rPr lang="en-GB" altLang="en-US" sz="3200" dirty="0" smtClean="0"/>
              <a:t>Minutes and documents</a:t>
            </a:r>
          </a:p>
          <a:p>
            <a:pPr>
              <a:buClr>
                <a:srgbClr val="E46A3D"/>
              </a:buClr>
            </a:pPr>
            <a:endParaRPr lang="en-GB" sz="3200" dirty="0" smtClean="0"/>
          </a:p>
          <a:p>
            <a:pPr>
              <a:buClr>
                <a:srgbClr val="E46A3D"/>
              </a:buClr>
            </a:pPr>
            <a:endParaRPr lang="en-GB" dirty="0"/>
          </a:p>
        </p:txBody>
      </p:sp>
    </p:spTree>
    <p:extLst>
      <p:ext uri="{BB962C8B-B14F-4D97-AF65-F5344CB8AC3E}">
        <p14:creationId xmlns:p14="http://schemas.microsoft.com/office/powerpoint/2010/main" val="4294124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Leeds Food Provision Map</a:t>
            </a:r>
          </a:p>
        </p:txBody>
      </p:sp>
      <p:sp>
        <p:nvSpPr>
          <p:cNvPr id="3" name="Content Placeholder 2"/>
          <p:cNvSpPr>
            <a:spLocks noGrp="1"/>
          </p:cNvSpPr>
          <p:nvPr>
            <p:ph idx="1"/>
          </p:nvPr>
        </p:nvSpPr>
        <p:spPr>
          <a:xfrm>
            <a:off x="393031" y="1690688"/>
            <a:ext cx="11405937" cy="4351338"/>
          </a:xfrm>
        </p:spPr>
        <p:txBody>
          <a:bodyPr>
            <a:normAutofit/>
          </a:bodyPr>
          <a:lstStyle/>
          <a:p>
            <a:pPr>
              <a:lnSpc>
                <a:spcPct val="120000"/>
              </a:lnSpc>
            </a:pPr>
            <a:r>
              <a:rPr lang="en-GB" sz="3000" dirty="0" smtClean="0"/>
              <a:t>This </a:t>
            </a:r>
            <a:r>
              <a:rPr lang="en-GB" sz="3000" dirty="0"/>
              <a:t>map is available at: </a:t>
            </a:r>
            <a:r>
              <a:rPr lang="en-GB" sz="3000" u="sng" dirty="0">
                <a:hlinkClick r:id="rId2"/>
              </a:rPr>
              <a:t>https://leedsfoodaidnetwork.co.uk/document-2/</a:t>
            </a:r>
            <a:r>
              <a:rPr lang="en-GB" sz="3000" dirty="0"/>
              <a:t> and is password protected to secure use of the map for </a:t>
            </a:r>
            <a:r>
              <a:rPr lang="en-GB" sz="3000" b="1" u="sng" dirty="0"/>
              <a:t>frontline staff only and not the public directly at this stage</a:t>
            </a:r>
            <a:r>
              <a:rPr lang="en-GB" sz="3000" dirty="0"/>
              <a:t>. Please use the password:</a:t>
            </a:r>
            <a:r>
              <a:rPr lang="en-GB" sz="3000" b="1" dirty="0"/>
              <a:t> FoodAidNetwork21</a:t>
            </a:r>
            <a:r>
              <a:rPr lang="en-GB" sz="3000" dirty="0"/>
              <a:t> to access.</a:t>
            </a:r>
          </a:p>
          <a:p>
            <a:pPr>
              <a:lnSpc>
                <a:spcPct val="120000"/>
              </a:lnSpc>
            </a:pPr>
            <a:endParaRPr lang="en-GB" sz="3000" dirty="0"/>
          </a:p>
          <a:p>
            <a:endParaRPr lang="en-GB" b="1" dirty="0"/>
          </a:p>
        </p:txBody>
      </p:sp>
      <p:pic>
        <p:nvPicPr>
          <p:cNvPr id="4" name="Picture 3"/>
          <p:cNvPicPr>
            <a:picLocks noChangeAspect="1"/>
          </p:cNvPicPr>
          <p:nvPr/>
        </p:nvPicPr>
        <p:blipFill>
          <a:blip r:embed="rId3"/>
          <a:stretch>
            <a:fillRect/>
          </a:stretch>
        </p:blipFill>
        <p:spPr>
          <a:xfrm>
            <a:off x="6647447" y="4170291"/>
            <a:ext cx="4706353" cy="2221819"/>
          </a:xfrm>
          <a:prstGeom prst="rect">
            <a:avLst/>
          </a:prstGeom>
        </p:spPr>
      </p:pic>
    </p:spTree>
    <p:extLst>
      <p:ext uri="{BB962C8B-B14F-4D97-AF65-F5344CB8AC3E}">
        <p14:creationId xmlns:p14="http://schemas.microsoft.com/office/powerpoint/2010/main" val="3034316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Current challenges and successes for food in school </a:t>
            </a:r>
            <a:endParaRPr lang="en-GB" dirty="0"/>
          </a:p>
        </p:txBody>
      </p:sp>
      <p:sp>
        <p:nvSpPr>
          <p:cNvPr id="5" name="Text Placeholder 4"/>
          <p:cNvSpPr>
            <a:spLocks noGrp="1"/>
          </p:cNvSpPr>
          <p:nvPr>
            <p:ph type="body" idx="1"/>
          </p:nvPr>
        </p:nvSpPr>
        <p:spPr/>
        <p:txBody>
          <a:bodyPr/>
          <a:lstStyle/>
          <a:p>
            <a:r>
              <a:rPr lang="en-GB" dirty="0" smtClean="0"/>
              <a:t>Break out rooms – up to 10 minutes </a:t>
            </a:r>
            <a:endParaRPr lang="en-GB" dirty="0"/>
          </a:p>
        </p:txBody>
      </p:sp>
    </p:spTree>
    <p:extLst>
      <p:ext uri="{BB962C8B-B14F-4D97-AF65-F5344CB8AC3E}">
        <p14:creationId xmlns:p14="http://schemas.microsoft.com/office/powerpoint/2010/main" val="2331371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Statutory and leadership responsibilities for school food </a:t>
            </a:r>
            <a:endParaRPr lang="en-GB" dirty="0"/>
          </a:p>
        </p:txBody>
      </p:sp>
      <p:sp>
        <p:nvSpPr>
          <p:cNvPr id="7" name="Text Placeholder 6"/>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841012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School Food Standards</a:t>
            </a:r>
            <a:endParaRPr lang="en-GB" dirty="0"/>
          </a:p>
        </p:txBody>
      </p:sp>
      <p:sp>
        <p:nvSpPr>
          <p:cNvPr id="5" name="Content Placeholder 4"/>
          <p:cNvSpPr>
            <a:spLocks noGrp="1"/>
          </p:cNvSpPr>
          <p:nvPr>
            <p:ph idx="1"/>
          </p:nvPr>
        </p:nvSpPr>
        <p:spPr>
          <a:xfrm>
            <a:off x="746714" y="1911685"/>
            <a:ext cx="7100944" cy="4351338"/>
          </a:xfrm>
        </p:spPr>
        <p:txBody>
          <a:bodyPr>
            <a:normAutofit lnSpcReduction="10000"/>
          </a:bodyPr>
          <a:lstStyle/>
          <a:p>
            <a:r>
              <a:rPr lang="en-GB" dirty="0" smtClean="0"/>
              <a:t>All food served in school should meet the School Food Standards.</a:t>
            </a:r>
          </a:p>
          <a:p>
            <a:r>
              <a:rPr lang="en-GB" dirty="0" smtClean="0"/>
              <a:t>Breakfast, break, lunch and after school up to 6pm.</a:t>
            </a:r>
          </a:p>
          <a:p>
            <a:r>
              <a:rPr lang="en-GB" dirty="0" smtClean="0"/>
              <a:t>Occasional celebrations, fundraising or special events are excluded.</a:t>
            </a:r>
          </a:p>
          <a:p>
            <a:r>
              <a:rPr lang="en-GB" dirty="0" smtClean="0"/>
              <a:t>Responsibility of meeting these sits with the Governing Body.</a:t>
            </a:r>
          </a:p>
          <a:p>
            <a:r>
              <a:rPr lang="en-GB" dirty="0" smtClean="0"/>
              <a:t>For support with menus or compliance  contact </a:t>
            </a:r>
            <a:r>
              <a:rPr lang="en-GB" dirty="0" smtClean="0">
                <a:hlinkClick r:id="rId3"/>
              </a:rPr>
              <a:t>schoolwellbeing@leeds.gov.uk</a:t>
            </a:r>
            <a:r>
              <a:rPr lang="en-GB" dirty="0" smtClean="0"/>
              <a:t> </a:t>
            </a:r>
            <a:endParaRPr lang="en-GB"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6060" y="1613646"/>
            <a:ext cx="2996446" cy="4649377"/>
          </a:xfrm>
          <a:prstGeom prst="rect">
            <a:avLst/>
          </a:prstGeom>
          <a:ln>
            <a:solidFill>
              <a:srgbClr val="0070C0"/>
            </a:solidFill>
          </a:ln>
        </p:spPr>
      </p:pic>
    </p:spTree>
    <p:extLst>
      <p:ext uri="{BB962C8B-B14F-4D97-AF65-F5344CB8AC3E}">
        <p14:creationId xmlns:p14="http://schemas.microsoft.com/office/powerpoint/2010/main" val="16630971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Food allergies </a:t>
            </a:r>
            <a:endParaRPr lang="en-GB" dirty="0"/>
          </a:p>
        </p:txBody>
      </p:sp>
      <p:sp>
        <p:nvSpPr>
          <p:cNvPr id="3" name="Content Placeholder 2"/>
          <p:cNvSpPr>
            <a:spLocks noGrp="1"/>
          </p:cNvSpPr>
          <p:nvPr>
            <p:ph idx="1"/>
          </p:nvPr>
        </p:nvSpPr>
        <p:spPr/>
        <p:txBody>
          <a:bodyPr>
            <a:normAutofit fontScale="92500" lnSpcReduction="20000"/>
          </a:bodyPr>
          <a:lstStyle/>
          <a:p>
            <a:r>
              <a:rPr lang="en-GB" dirty="0"/>
              <a:t>Schools should make sure that they identify pupils with any medical conditions, including allergies, to ensure that all pupils are able to eat a school lunch safely. </a:t>
            </a:r>
            <a:endParaRPr lang="en-GB" dirty="0" smtClean="0"/>
          </a:p>
          <a:p>
            <a:r>
              <a:rPr lang="en-GB" dirty="0" smtClean="0"/>
              <a:t>This </a:t>
            </a:r>
            <a:r>
              <a:rPr lang="en-GB" dirty="0"/>
              <a:t>is particularly important in circumstances where caterers are not serving meals to pupils directly but where for example, pupils are being served food in the classroom</a:t>
            </a:r>
            <a:r>
              <a:rPr lang="en-GB" dirty="0" smtClean="0"/>
              <a:t>.</a:t>
            </a:r>
          </a:p>
          <a:p>
            <a:r>
              <a:rPr lang="en-GB" dirty="0"/>
              <a:t>The </a:t>
            </a:r>
            <a:r>
              <a:rPr lang="en-GB" dirty="0">
                <a:hlinkClick r:id="rId2"/>
              </a:rPr>
              <a:t>Food Information Regulations 2014</a:t>
            </a:r>
            <a:r>
              <a:rPr lang="en-GB" dirty="0"/>
              <a:t> require all food businesses including school caterers to show the allergen ingredients’ information for the food they serve. This makes it easier for schools to identify the food that pupils with allergies can and cannot eat. Further information is available in </a:t>
            </a:r>
            <a:r>
              <a:rPr lang="en-GB" dirty="0">
                <a:hlinkClick r:id="rId3"/>
              </a:rPr>
              <a:t>allergy guidance for schools</a:t>
            </a:r>
            <a:r>
              <a:rPr lang="en-GB" dirty="0" smtClean="0"/>
              <a:t>.</a:t>
            </a:r>
          </a:p>
          <a:p>
            <a:r>
              <a:rPr lang="en-GB" dirty="0" smtClean="0"/>
              <a:t>Work with your catering provider for advice and support with this.</a:t>
            </a:r>
          </a:p>
          <a:p>
            <a:r>
              <a:rPr lang="en-GB" dirty="0" smtClean="0"/>
              <a:t>Also consider allergies as part of an inclusive cooking curriculum.</a:t>
            </a:r>
            <a:endParaRPr lang="en-GB" dirty="0"/>
          </a:p>
        </p:txBody>
      </p:sp>
    </p:spTree>
    <p:extLst>
      <p:ext uri="{BB962C8B-B14F-4D97-AF65-F5344CB8AC3E}">
        <p14:creationId xmlns:p14="http://schemas.microsoft.com/office/powerpoint/2010/main" val="25761361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709739"/>
            <a:ext cx="10515600" cy="2561048"/>
          </a:xfrm>
        </p:spPr>
        <p:txBody>
          <a:bodyPr/>
          <a:lstStyle/>
          <a:p>
            <a:r>
              <a:rPr lang="en-GB" dirty="0" smtClean="0"/>
              <a:t>Food in the curriculum</a:t>
            </a:r>
            <a:endParaRPr lang="en-GB" dirty="0"/>
          </a:p>
        </p:txBody>
      </p:sp>
      <p:sp>
        <p:nvSpPr>
          <p:cNvPr id="5" name="Content Placeholder 4"/>
          <p:cNvSpPr>
            <a:spLocks noGrp="1"/>
          </p:cNvSpPr>
          <p:nvPr>
            <p:ph type="body" idx="1"/>
          </p:nvPr>
        </p:nvSpPr>
        <p:spPr>
          <a:xfrm>
            <a:off x="831850" y="4417341"/>
            <a:ext cx="10515600" cy="1500187"/>
          </a:xfrm>
        </p:spPr>
        <p:txBody>
          <a:bodyPr/>
          <a:lstStyle/>
          <a:p>
            <a:r>
              <a:rPr lang="en-GB" b="1" dirty="0" smtClean="0">
                <a:solidFill>
                  <a:schemeClr val="tx1"/>
                </a:solidFill>
              </a:rPr>
              <a:t>D&amp;T, Health Education, Science (statuary), </a:t>
            </a:r>
            <a:r>
              <a:rPr lang="en-GB" dirty="0" smtClean="0"/>
              <a:t>PHSE, whole school approach</a:t>
            </a:r>
          </a:p>
        </p:txBody>
      </p:sp>
    </p:spTree>
    <p:extLst>
      <p:ext uri="{BB962C8B-B14F-4D97-AF65-F5344CB8AC3E}">
        <p14:creationId xmlns:p14="http://schemas.microsoft.com/office/powerpoint/2010/main" val="17256693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GB" altLang="en-US" sz="4267" dirty="0" smtClean="0"/>
              <a:t>Design and Technology - Cooking </a:t>
            </a:r>
            <a:r>
              <a:rPr lang="en-GB" altLang="en-US" sz="4267" dirty="0"/>
              <a:t>and N</a:t>
            </a:r>
            <a:r>
              <a:rPr lang="en-GB" altLang="en-US" sz="4267" dirty="0" smtClean="0"/>
              <a:t>utrition</a:t>
            </a:r>
            <a:endParaRPr lang="en-US" altLang="en-US" sz="5867" dirty="0"/>
          </a:p>
        </p:txBody>
      </p:sp>
      <p:sp>
        <p:nvSpPr>
          <p:cNvPr id="2" name="Content Placeholder 1"/>
          <p:cNvSpPr>
            <a:spLocks noGrp="1"/>
          </p:cNvSpPr>
          <p:nvPr>
            <p:ph idx="1"/>
          </p:nvPr>
        </p:nvSpPr>
        <p:spPr/>
        <p:txBody>
          <a:bodyPr/>
          <a:lstStyle/>
          <a:p>
            <a:endParaRPr lang="en-GB" dirty="0"/>
          </a:p>
        </p:txBody>
      </p:sp>
      <p:graphicFrame>
        <p:nvGraphicFramePr>
          <p:cNvPr id="4" name="Table 3"/>
          <p:cNvGraphicFramePr>
            <a:graphicFrameLocks noGrp="1"/>
          </p:cNvGraphicFramePr>
          <p:nvPr>
            <p:extLst/>
          </p:nvPr>
        </p:nvGraphicFramePr>
        <p:xfrm>
          <a:off x="1206885" y="1825625"/>
          <a:ext cx="9876750" cy="4351338"/>
        </p:xfrm>
        <a:graphic>
          <a:graphicData uri="http://schemas.openxmlformats.org/drawingml/2006/table">
            <a:tbl>
              <a:tblPr firstRow="1" bandRow="1"/>
              <a:tblGrid>
                <a:gridCol w="3203912">
                  <a:extLst>
                    <a:ext uri="{9D8B030D-6E8A-4147-A177-3AD203B41FA5}"/>
                  </a:extLst>
                </a:gridCol>
                <a:gridCol w="3295229">
                  <a:extLst>
                    <a:ext uri="{9D8B030D-6E8A-4147-A177-3AD203B41FA5}"/>
                  </a:extLst>
                </a:gridCol>
                <a:gridCol w="3377609">
                  <a:extLst>
                    <a:ext uri="{9D8B030D-6E8A-4147-A177-3AD203B41FA5}"/>
                  </a:extLst>
                </a:gridCol>
              </a:tblGrid>
              <a:tr h="59730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sz="1600" b="1" dirty="0" smtClean="0">
                          <a:solidFill>
                            <a:schemeClr val="tx1"/>
                          </a:solidFill>
                          <a:latin typeface="Arial" panose="020B0604020202020204" pitchFamily="34" charset="0"/>
                          <a:cs typeface="Arial" panose="020B0604020202020204" pitchFamily="34" charset="0"/>
                        </a:rPr>
                        <a:t>Key stage 1</a:t>
                      </a:r>
                    </a:p>
                    <a:p>
                      <a:r>
                        <a:rPr lang="en-GB" sz="1600" b="1" dirty="0" smtClean="0">
                          <a:solidFill>
                            <a:schemeClr val="tx1"/>
                          </a:solidFill>
                          <a:latin typeface="Arial" panose="020B0604020202020204" pitchFamily="34" charset="0"/>
                          <a:cs typeface="Arial" panose="020B0604020202020204" pitchFamily="34" charset="0"/>
                        </a:rPr>
                        <a:t>Pupils should be taught to:</a:t>
                      </a:r>
                      <a:endParaRPr lang="en-GB" sz="1600" b="1" dirty="0">
                        <a:solidFill>
                          <a:schemeClr val="tx1"/>
                        </a:solidFill>
                        <a:latin typeface="Arial" panose="020B0604020202020204" pitchFamily="34" charset="0"/>
                        <a:cs typeface="Arial" panose="020B0604020202020204" pitchFamily="34" charset="0"/>
                      </a:endParaRPr>
                    </a:p>
                  </a:txBody>
                  <a:tcPr marL="68584" marR="68584" marT="34272" marB="3427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sz="1600" b="1" dirty="0" smtClean="0">
                          <a:solidFill>
                            <a:schemeClr val="tx1"/>
                          </a:solidFill>
                          <a:latin typeface="Arial" panose="020B0604020202020204" pitchFamily="34" charset="0"/>
                          <a:cs typeface="Arial" panose="020B0604020202020204" pitchFamily="34" charset="0"/>
                        </a:rPr>
                        <a:t>Key stage 2</a:t>
                      </a:r>
                    </a:p>
                    <a:p>
                      <a:r>
                        <a:rPr lang="en-GB" sz="1600" b="1" dirty="0" smtClean="0">
                          <a:solidFill>
                            <a:schemeClr val="tx1"/>
                          </a:solidFill>
                          <a:latin typeface="Arial" panose="020B0604020202020204" pitchFamily="34" charset="0"/>
                          <a:cs typeface="Arial" panose="020B0604020202020204" pitchFamily="34" charset="0"/>
                        </a:rPr>
                        <a:t>Pupils should be taught to:</a:t>
                      </a:r>
                      <a:endParaRPr lang="en-GB" sz="1600" b="1" dirty="0">
                        <a:solidFill>
                          <a:schemeClr val="tx1"/>
                        </a:solidFill>
                        <a:latin typeface="Arial" panose="020B0604020202020204" pitchFamily="34" charset="0"/>
                        <a:cs typeface="Arial" panose="020B0604020202020204" pitchFamily="34" charset="0"/>
                      </a:endParaRPr>
                    </a:p>
                  </a:txBody>
                  <a:tcPr marL="68584" marR="68584" marT="34272" marB="3427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sz="1600" b="1" dirty="0" smtClean="0">
                          <a:solidFill>
                            <a:schemeClr val="tx1"/>
                          </a:solidFill>
                          <a:latin typeface="Arial" panose="020B0604020202020204" pitchFamily="34" charset="0"/>
                          <a:cs typeface="Arial" panose="020B0604020202020204" pitchFamily="34" charset="0"/>
                        </a:rPr>
                        <a:t>Key stage 3</a:t>
                      </a:r>
                    </a:p>
                    <a:p>
                      <a:r>
                        <a:rPr lang="en-GB" sz="1600" b="1" dirty="0" smtClean="0">
                          <a:solidFill>
                            <a:schemeClr val="tx1"/>
                          </a:solidFill>
                          <a:latin typeface="Arial" panose="020B0604020202020204" pitchFamily="34" charset="0"/>
                          <a:cs typeface="Arial" panose="020B0604020202020204" pitchFamily="34" charset="0"/>
                        </a:rPr>
                        <a:t>Pupils should be taught to:</a:t>
                      </a:r>
                    </a:p>
                  </a:txBody>
                  <a:tcPr marL="68584" marR="68584" marT="34272" marB="3427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extLst>
              </a:tr>
              <a:tr h="843257">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500" b="0" dirty="0" smtClean="0">
                          <a:solidFill>
                            <a:schemeClr val="tx1"/>
                          </a:solidFill>
                          <a:latin typeface="Arial" panose="020B0604020202020204" pitchFamily="34" charset="0"/>
                          <a:cs typeface="Arial" panose="020B0604020202020204" pitchFamily="34" charset="0"/>
                        </a:rPr>
                        <a:t>use the basic principles of a healthy and varied diet to prepare dishes.</a:t>
                      </a:r>
                    </a:p>
                  </a:txBody>
                  <a:tcPr marL="68584" marR="68584" marT="34272" marB="3427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500" b="0" dirty="0" smtClean="0">
                          <a:solidFill>
                            <a:schemeClr val="tx1"/>
                          </a:solidFill>
                          <a:latin typeface="Arial" panose="020B0604020202020204" pitchFamily="34" charset="0"/>
                          <a:cs typeface="Arial" panose="020B0604020202020204" pitchFamily="34" charset="0"/>
                        </a:rPr>
                        <a:t>understand and apply the basic principles of a healthy and varied diet.</a:t>
                      </a:r>
                    </a:p>
                  </a:txBody>
                  <a:tcPr marL="68584" marR="68584" marT="34272" marB="3427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GB" sz="1500" b="0" dirty="0" smtClean="0">
                          <a:solidFill>
                            <a:schemeClr val="tx1"/>
                          </a:solidFill>
                          <a:latin typeface="Arial" panose="020B0604020202020204" pitchFamily="34" charset="0"/>
                          <a:cs typeface="Arial" panose="020B0604020202020204" pitchFamily="34" charset="0"/>
                        </a:rPr>
                        <a:t>understand and apply the principles of nutrition and health</a:t>
                      </a:r>
                      <a:r>
                        <a:rPr lang="en-US" sz="1500" b="0" dirty="0" smtClean="0">
                          <a:solidFill>
                            <a:schemeClr val="tx1"/>
                          </a:solidFill>
                          <a:latin typeface="Arial" panose="020B0604020202020204" pitchFamily="34" charset="0"/>
                          <a:cs typeface="Arial" panose="020B0604020202020204" pitchFamily="34" charset="0"/>
                        </a:rPr>
                        <a:t>.</a:t>
                      </a:r>
                      <a:endParaRPr lang="en-GB" sz="1500" b="0" dirty="0" smtClean="0">
                        <a:solidFill>
                          <a:schemeClr val="tx1"/>
                        </a:solidFill>
                        <a:latin typeface="Arial" panose="020B0604020202020204" pitchFamily="34" charset="0"/>
                        <a:cs typeface="Arial" panose="020B0604020202020204" pitchFamily="34" charset="0"/>
                      </a:endParaRPr>
                    </a:p>
                  </a:txBody>
                  <a:tcPr marL="68584" marR="68584" marT="34272" marB="3427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extLst>
              </a:tr>
              <a:tr h="1748649">
                <a:tc vMerge="1">
                  <a:txBody>
                    <a:bodyPr/>
                    <a:lstStyle/>
                    <a:p>
                      <a:pPr marL="285750" indent="-285750">
                        <a:buFont typeface="Wingdings" panose="05000000000000000000" pitchFamily="2" charset="2"/>
                        <a:buChar char="§"/>
                      </a:pPr>
                      <a:endParaRPr lang="en-GB" sz="1800" dirty="0" smtClean="0">
                        <a:solidFill>
                          <a:schemeClr val="bg2"/>
                        </a:solidFill>
                        <a:latin typeface="Century Gothic" panose="020B0502020202020204" pitchFamily="34" charset="0"/>
                      </a:endParaRPr>
                    </a:p>
                  </a:txBody>
                  <a:tcPr marL="91444" marR="91444" marT="45715" marB="45715">
                    <a:solidFill>
                      <a:schemeClr val="bg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buFont typeface="Wingdings" panose="05000000000000000000" pitchFamily="2" charset="2"/>
                        <a:buChar char="§"/>
                      </a:pPr>
                      <a:r>
                        <a:rPr lang="en-GB" sz="1500" b="0" dirty="0" smtClean="0">
                          <a:solidFill>
                            <a:schemeClr val="tx1"/>
                          </a:solidFill>
                          <a:latin typeface="Arial" panose="020B0604020202020204" pitchFamily="34" charset="0"/>
                          <a:cs typeface="Arial" panose="020B0604020202020204" pitchFamily="34" charset="0"/>
                        </a:rPr>
                        <a:t>prepare and cook a variety of predominantly savoury dishes using a range of cooking techniques.</a:t>
                      </a:r>
                      <a:endParaRPr lang="en-GB" sz="1500" b="0" dirty="0">
                        <a:solidFill>
                          <a:schemeClr val="tx1"/>
                        </a:solidFill>
                        <a:latin typeface="Arial" panose="020B0604020202020204" pitchFamily="34" charset="0"/>
                        <a:cs typeface="Arial" panose="020B0604020202020204" pitchFamily="34" charset="0"/>
                      </a:endParaRPr>
                    </a:p>
                  </a:txBody>
                  <a:tcPr marL="68584" marR="68584" marT="34272" marB="3427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500" b="0" dirty="0" smtClean="0">
                          <a:solidFill>
                            <a:schemeClr val="tx1"/>
                          </a:solidFill>
                          <a:latin typeface="Arial" panose="020B0604020202020204" pitchFamily="34" charset="0"/>
                          <a:cs typeface="Arial" panose="020B0604020202020204" pitchFamily="34" charset="0"/>
                        </a:rPr>
                        <a:t>cook a repertoire of predominantly savoury dishes so that they are able to feed themselves and others a healthy and varied diet.</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500" b="0" dirty="0" smtClean="0">
                          <a:solidFill>
                            <a:schemeClr val="tx1"/>
                          </a:solidFill>
                          <a:latin typeface="Arial" panose="020B0604020202020204" pitchFamily="34" charset="0"/>
                          <a:cs typeface="Arial" panose="020B0604020202020204" pitchFamily="34" charset="0"/>
                        </a:rPr>
                        <a:t>become competent in a range of cooking techniques </a:t>
                      </a:r>
                    </a:p>
                  </a:txBody>
                  <a:tcPr marL="68584" marR="68584" marT="34272" marB="3427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extLst>
              </a:tr>
              <a:tr h="116212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GB" sz="1500" b="0" dirty="0" smtClean="0">
                          <a:solidFill>
                            <a:schemeClr val="tx1"/>
                          </a:solidFill>
                          <a:latin typeface="Arial" panose="020B0604020202020204" pitchFamily="34" charset="0"/>
                          <a:cs typeface="Arial" panose="020B0604020202020204" pitchFamily="34" charset="0"/>
                        </a:rPr>
                        <a:t>understand where food comes from.</a:t>
                      </a:r>
                    </a:p>
                    <a:p>
                      <a:pPr marL="285750" indent="-285750">
                        <a:buFont typeface="Wingdings" pitchFamily="2" charset="2"/>
                        <a:buChar char="§"/>
                      </a:pPr>
                      <a:endParaRPr lang="en-GB" sz="1500" b="0" dirty="0">
                        <a:solidFill>
                          <a:schemeClr val="tx1"/>
                        </a:solidFill>
                        <a:latin typeface="Arial" panose="020B0604020202020204" pitchFamily="34" charset="0"/>
                        <a:cs typeface="Arial" panose="020B0604020202020204" pitchFamily="34" charset="0"/>
                      </a:endParaRPr>
                    </a:p>
                  </a:txBody>
                  <a:tcPr marL="68584" marR="68584" marT="34272" marB="3427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buFont typeface="Wingdings" pitchFamily="2" charset="2"/>
                        <a:buChar char="§"/>
                      </a:pPr>
                      <a:r>
                        <a:rPr lang="en-GB" sz="1500" b="0" dirty="0" smtClean="0">
                          <a:solidFill>
                            <a:schemeClr val="tx1"/>
                          </a:solidFill>
                          <a:latin typeface="Arial" panose="020B0604020202020204" pitchFamily="34" charset="0"/>
                          <a:cs typeface="Arial" panose="020B0604020202020204" pitchFamily="34" charset="0"/>
                        </a:rPr>
                        <a:t>understand seasonality, and know where and how a variety of ingredients are grown, reared, caught and processed.</a:t>
                      </a:r>
                      <a:endParaRPr lang="en-GB" sz="1500" b="0" dirty="0">
                        <a:solidFill>
                          <a:schemeClr val="tx1"/>
                        </a:solidFill>
                        <a:latin typeface="Arial" panose="020B0604020202020204" pitchFamily="34" charset="0"/>
                        <a:cs typeface="Arial" panose="020B0604020202020204" pitchFamily="34" charset="0"/>
                      </a:endParaRPr>
                    </a:p>
                  </a:txBody>
                  <a:tcPr marL="68584" marR="68584" marT="34272" marB="3427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GB" sz="1500" b="0" dirty="0" smtClean="0">
                          <a:solidFill>
                            <a:schemeClr val="tx1"/>
                          </a:solidFill>
                          <a:latin typeface="Arial" panose="020B0604020202020204" pitchFamily="34" charset="0"/>
                          <a:cs typeface="Arial" panose="020B0604020202020204" pitchFamily="34" charset="0"/>
                        </a:rPr>
                        <a:t>understand the source, seasonality and characteristics of a broad range of ingredients.</a:t>
                      </a:r>
                    </a:p>
                    <a:p>
                      <a:pPr marL="285750" indent="-285750">
                        <a:buFont typeface="Wingdings" pitchFamily="2" charset="2"/>
                        <a:buChar char="§"/>
                      </a:pPr>
                      <a:endParaRPr lang="en-GB" sz="1500" b="0" dirty="0">
                        <a:solidFill>
                          <a:schemeClr val="tx1"/>
                        </a:solidFill>
                        <a:latin typeface="Arial" panose="020B0604020202020204" pitchFamily="34" charset="0"/>
                        <a:cs typeface="Arial" panose="020B0604020202020204" pitchFamily="34" charset="0"/>
                      </a:endParaRPr>
                    </a:p>
                  </a:txBody>
                  <a:tcPr marL="68584" marR="68584" marT="34272" marB="3427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extLst>
              </a:tr>
            </a:tbl>
          </a:graphicData>
        </a:graphic>
      </p:graphicFrame>
      <p:cxnSp>
        <p:nvCxnSpPr>
          <p:cNvPr id="6" name="Straight Arrow Connector 5"/>
          <p:cNvCxnSpPr/>
          <p:nvPr/>
        </p:nvCxnSpPr>
        <p:spPr>
          <a:xfrm>
            <a:off x="3692142" y="3105005"/>
            <a:ext cx="1027113" cy="0"/>
          </a:xfrm>
          <a:prstGeom prst="straightConnector1">
            <a:avLst/>
          </a:prstGeom>
          <a:ln w="76200">
            <a:solidFill>
              <a:srgbClr val="C33D86"/>
            </a:solidFill>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a:off x="7212159" y="3105005"/>
            <a:ext cx="1025525" cy="0"/>
          </a:xfrm>
          <a:prstGeom prst="straightConnector1">
            <a:avLst/>
          </a:prstGeom>
          <a:ln w="76200">
            <a:solidFill>
              <a:srgbClr val="C33D86"/>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6740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463" dirty="0" smtClean="0">
                <a:ea typeface="Verdana" panose="020B0604030504040204" pitchFamily="34" charset="0"/>
              </a:rPr>
              <a:t>Health Education – Healthy Eating </a:t>
            </a:r>
            <a:br>
              <a:rPr lang="en-GB" sz="4463" dirty="0" smtClean="0">
                <a:ea typeface="Verdana" panose="020B0604030504040204" pitchFamily="34" charset="0"/>
              </a:rPr>
            </a:br>
            <a:r>
              <a:rPr lang="en-GB" sz="2800" dirty="0" smtClean="0">
                <a:solidFill>
                  <a:schemeClr val="tx1"/>
                </a:solidFill>
                <a:ea typeface="Verdana" panose="020B0604030504040204" pitchFamily="34" charset="0"/>
              </a:rPr>
              <a:t>(Primary Curriculum)</a:t>
            </a:r>
            <a:endParaRPr lang="en-GB" sz="2800" dirty="0">
              <a:solidFill>
                <a:schemeClr val="tx1"/>
              </a:solidFill>
              <a:ea typeface="Verdana" panose="020B0604030504040204" pitchFamily="34" charset="0"/>
            </a:endParaRPr>
          </a:p>
        </p:txBody>
      </p:sp>
      <p:sp>
        <p:nvSpPr>
          <p:cNvPr id="3" name="Content Placeholder 2"/>
          <p:cNvSpPr>
            <a:spLocks noGrp="1"/>
          </p:cNvSpPr>
          <p:nvPr>
            <p:ph idx="1"/>
          </p:nvPr>
        </p:nvSpPr>
        <p:spPr/>
        <p:txBody>
          <a:bodyPr>
            <a:normAutofit/>
          </a:bodyPr>
          <a:lstStyle/>
          <a:p>
            <a:pPr marL="0" indent="0">
              <a:buNone/>
            </a:pPr>
            <a:r>
              <a:rPr lang="en-GB" b="1" dirty="0"/>
              <a:t>Pupils should </a:t>
            </a:r>
            <a:r>
              <a:rPr lang="en-GB" b="1" dirty="0" smtClean="0"/>
              <a:t>know: </a:t>
            </a:r>
          </a:p>
          <a:p>
            <a:r>
              <a:rPr lang="en-GB" dirty="0" smtClean="0"/>
              <a:t>what </a:t>
            </a:r>
            <a:r>
              <a:rPr lang="en-GB" dirty="0"/>
              <a:t>constitutes a healthy diet (including understanding calories and other nutritional content</a:t>
            </a:r>
            <a:r>
              <a:rPr lang="en-GB" dirty="0" smtClean="0"/>
              <a:t>);</a:t>
            </a:r>
            <a:endParaRPr lang="en-GB" dirty="0"/>
          </a:p>
          <a:p>
            <a:r>
              <a:rPr lang="en-GB" dirty="0" smtClean="0"/>
              <a:t>the </a:t>
            </a:r>
            <a:r>
              <a:rPr lang="en-GB" dirty="0"/>
              <a:t>principles of planning and preparing a range of healthy </a:t>
            </a:r>
            <a:r>
              <a:rPr lang="en-GB" dirty="0" smtClean="0"/>
              <a:t>meals; and</a:t>
            </a:r>
          </a:p>
          <a:p>
            <a:r>
              <a:rPr lang="en-GB" dirty="0" smtClean="0"/>
              <a:t>the </a:t>
            </a:r>
            <a:r>
              <a:rPr lang="en-GB" dirty="0"/>
              <a:t>characteristics of a poor diet and risks associated with unhealthy eating (including, for example, obesity and tooth decay) and other behaviours (e.g. the impact of alcohol on diet or health).</a:t>
            </a:r>
            <a:endParaRPr lang="en-GB" dirty="0" smtClean="0">
              <a:ea typeface="Verdana" panose="020B0604030504040204" pitchFamily="34" charset="0"/>
            </a:endParaRPr>
          </a:p>
        </p:txBody>
      </p:sp>
      <p:sp>
        <p:nvSpPr>
          <p:cNvPr id="7" name="Rectangle 6"/>
          <p:cNvSpPr/>
          <p:nvPr/>
        </p:nvSpPr>
        <p:spPr>
          <a:xfrm>
            <a:off x="9033204" y="6262338"/>
            <a:ext cx="1133644" cy="369332"/>
          </a:xfrm>
          <a:prstGeom prst="rect">
            <a:avLst/>
          </a:prstGeom>
        </p:spPr>
        <p:txBody>
          <a:bodyPr wrap="none">
            <a:spAutoFit/>
          </a:bodyPr>
          <a:lstStyle/>
          <a:p>
            <a:r>
              <a:rPr lang="en-GB" dirty="0">
                <a:latin typeface="Arial" panose="020B0604020202020204" pitchFamily="34" charset="0"/>
                <a:ea typeface="Verdana" panose="020B0604030504040204" pitchFamily="34" charset="0"/>
              </a:rPr>
              <a:t>Module </a:t>
            </a:r>
            <a:r>
              <a:rPr lang="en-GB" dirty="0" smtClean="0">
                <a:latin typeface="Arial" panose="020B0604020202020204" pitchFamily="34" charset="0"/>
                <a:ea typeface="Verdana" panose="020B0604030504040204" pitchFamily="34" charset="0"/>
              </a:rPr>
              <a:t>3</a:t>
            </a:r>
            <a:endParaRPr lang="en-GB" dirty="0">
              <a:latin typeface="Arial" panose="020B0604020202020204" pitchFamily="34" charset="0"/>
              <a:ea typeface="Verdana" panose="020B0604030504040204" pitchFamily="34" charset="0"/>
            </a:endParaRPr>
          </a:p>
        </p:txBody>
      </p:sp>
    </p:spTree>
    <p:extLst>
      <p:ext uri="{BB962C8B-B14F-4D97-AF65-F5344CB8AC3E}">
        <p14:creationId xmlns:p14="http://schemas.microsoft.com/office/powerpoint/2010/main" val="1327138584"/>
      </p:ext>
    </p:extLst>
  </p:cSld>
  <p:clrMapOvr>
    <a:masterClrMapping/>
  </p:clrMapOvr>
  <mc:AlternateContent xmlns:mc="http://schemas.openxmlformats.org/markup-compatibility/2006" xmlns:p14="http://schemas.microsoft.com/office/powerpoint/2010/main">
    <mc:Choice Requires="p14">
      <p:transition spd="slow" p14:dur="2000" advTm="117838"/>
    </mc:Choice>
    <mc:Fallback xmlns="">
      <p:transition spd="slow" advTm="117838"/>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463" dirty="0" smtClean="0">
                <a:ea typeface="Verdana" panose="020B0604030504040204" pitchFamily="34" charset="0"/>
              </a:rPr>
              <a:t>Health Education – Healthy eating </a:t>
            </a:r>
            <a:r>
              <a:rPr lang="en-GB" sz="2800" dirty="0" smtClean="0">
                <a:solidFill>
                  <a:schemeClr val="tx1"/>
                </a:solidFill>
                <a:ea typeface="Verdana" panose="020B0604030504040204" pitchFamily="34" charset="0"/>
              </a:rPr>
              <a:t>(Secondary Curriculum)</a:t>
            </a:r>
            <a:endParaRPr lang="en-GB" sz="2800" dirty="0">
              <a:solidFill>
                <a:schemeClr val="tx1"/>
              </a:solidFill>
              <a:ea typeface="Verdana" panose="020B0604030504040204" pitchFamily="34" charset="0"/>
            </a:endParaRPr>
          </a:p>
        </p:txBody>
      </p:sp>
      <p:sp>
        <p:nvSpPr>
          <p:cNvPr id="3" name="Content Placeholder 2"/>
          <p:cNvSpPr>
            <a:spLocks noGrp="1"/>
          </p:cNvSpPr>
          <p:nvPr>
            <p:ph idx="1"/>
          </p:nvPr>
        </p:nvSpPr>
        <p:spPr/>
        <p:txBody>
          <a:bodyPr>
            <a:normAutofit/>
          </a:bodyPr>
          <a:lstStyle/>
          <a:p>
            <a:pPr marL="0" indent="0">
              <a:buNone/>
            </a:pPr>
            <a:r>
              <a:rPr lang="en-GB" b="1" dirty="0"/>
              <a:t>Pupils should </a:t>
            </a:r>
            <a:r>
              <a:rPr lang="en-GB" b="1" dirty="0" smtClean="0"/>
              <a:t>know: </a:t>
            </a:r>
            <a:endParaRPr lang="en-GB" b="1" dirty="0"/>
          </a:p>
          <a:p>
            <a:r>
              <a:rPr lang="en-GB" dirty="0" smtClean="0"/>
              <a:t>How </a:t>
            </a:r>
            <a:r>
              <a:rPr lang="en-GB" dirty="0"/>
              <a:t>to maintain healthy eating and the links between a poor diet and health risks, including tooth decay and cancer.</a:t>
            </a:r>
            <a:endParaRPr lang="en-GB" b="1" dirty="0" smtClean="0"/>
          </a:p>
        </p:txBody>
      </p:sp>
      <p:sp>
        <p:nvSpPr>
          <p:cNvPr id="7" name="Rectangle 6"/>
          <p:cNvSpPr/>
          <p:nvPr/>
        </p:nvSpPr>
        <p:spPr>
          <a:xfrm>
            <a:off x="9033204" y="6262338"/>
            <a:ext cx="1133644" cy="369332"/>
          </a:xfrm>
          <a:prstGeom prst="rect">
            <a:avLst/>
          </a:prstGeom>
        </p:spPr>
        <p:txBody>
          <a:bodyPr wrap="none">
            <a:spAutoFit/>
          </a:bodyPr>
          <a:lstStyle/>
          <a:p>
            <a:r>
              <a:rPr lang="en-GB" dirty="0">
                <a:latin typeface="Arial" panose="020B0604020202020204" pitchFamily="34" charset="0"/>
                <a:ea typeface="Verdana" panose="020B0604030504040204" pitchFamily="34" charset="0"/>
              </a:rPr>
              <a:t>Module </a:t>
            </a:r>
            <a:r>
              <a:rPr lang="en-GB" dirty="0" smtClean="0">
                <a:latin typeface="Arial" panose="020B0604020202020204" pitchFamily="34" charset="0"/>
                <a:ea typeface="Verdana" panose="020B0604030504040204" pitchFamily="34" charset="0"/>
              </a:rPr>
              <a:t>3</a:t>
            </a:r>
            <a:endParaRPr lang="en-GB" dirty="0">
              <a:latin typeface="Arial" panose="020B0604020202020204" pitchFamily="34" charset="0"/>
              <a:ea typeface="Verdana" panose="020B0604030504040204" pitchFamily="34" charset="0"/>
            </a:endParaRPr>
          </a:p>
        </p:txBody>
      </p:sp>
    </p:spTree>
    <p:extLst>
      <p:ext uri="{BB962C8B-B14F-4D97-AF65-F5344CB8AC3E}">
        <p14:creationId xmlns:p14="http://schemas.microsoft.com/office/powerpoint/2010/main" val="3843945913"/>
      </p:ext>
    </p:extLst>
  </p:cSld>
  <p:clrMapOvr>
    <a:masterClrMapping/>
  </p:clrMapOvr>
  <mc:AlternateContent xmlns:mc="http://schemas.openxmlformats.org/markup-compatibility/2006" xmlns:p14="http://schemas.microsoft.com/office/powerpoint/2010/main">
    <mc:Choice Requires="p14">
      <p:transition spd="slow" p14:dur="2000" advTm="117838"/>
    </mc:Choice>
    <mc:Fallback xmlns="">
      <p:transition spd="slow" advTm="117838"/>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Whole school food policy</a:t>
            </a:r>
            <a:endParaRPr lang="en-GB" dirty="0"/>
          </a:p>
        </p:txBody>
      </p:sp>
      <p:sp>
        <p:nvSpPr>
          <p:cNvPr id="5" name="Content Placeholder 4"/>
          <p:cNvSpPr>
            <a:spLocks noGrp="1"/>
          </p:cNvSpPr>
          <p:nvPr>
            <p:ph idx="1"/>
          </p:nvPr>
        </p:nvSpPr>
        <p:spPr/>
        <p:txBody>
          <a:bodyPr/>
          <a:lstStyle/>
          <a:p>
            <a:r>
              <a:rPr lang="en-GB" altLang="en-US" dirty="0" smtClean="0">
                <a:cs typeface="Arial" charset="0"/>
              </a:rPr>
              <a:t>Sets </a:t>
            </a:r>
            <a:r>
              <a:rPr lang="en-GB" altLang="en-US" dirty="0">
                <a:cs typeface="Arial" charset="0"/>
              </a:rPr>
              <a:t>a framework for </a:t>
            </a:r>
            <a:r>
              <a:rPr lang="en-GB" altLang="en-US" b="1" dirty="0">
                <a:cs typeface="Arial" charset="0"/>
              </a:rPr>
              <a:t>all food related activities</a:t>
            </a:r>
            <a:r>
              <a:rPr lang="en-GB" altLang="en-US" dirty="0">
                <a:cs typeface="Arial" charset="0"/>
              </a:rPr>
              <a:t> in school, ensuring that aims and outcomes are consistent with and supportive of the overall goal of improving health and wellbeing</a:t>
            </a:r>
            <a:r>
              <a:rPr lang="en-GB" altLang="en-US" b="1" dirty="0" smtClean="0">
                <a:cs typeface="Arial" charset="0"/>
              </a:rPr>
              <a:t>.</a:t>
            </a:r>
          </a:p>
          <a:p>
            <a:r>
              <a:rPr lang="en-GB" altLang="en-US" dirty="0" smtClean="0">
                <a:cs typeface="Arial" charset="0"/>
              </a:rPr>
              <a:t>School leaders should be actively involved in developing and reviewing your food policy</a:t>
            </a:r>
          </a:p>
          <a:p>
            <a:r>
              <a:rPr lang="en-GB" altLang="en-US" dirty="0" smtClean="0">
                <a:cs typeface="Arial" charset="0"/>
              </a:rPr>
              <a:t>Cover food provided by school, food brought in from home, food in the curriculum and all other aspects of food culture and ethos (e.g. birthdays, waste, growing etc.)</a:t>
            </a:r>
            <a:endParaRPr lang="en-GB" dirty="0"/>
          </a:p>
        </p:txBody>
      </p:sp>
    </p:spTree>
    <p:extLst>
      <p:ext uri="{BB962C8B-B14F-4D97-AF65-F5344CB8AC3E}">
        <p14:creationId xmlns:p14="http://schemas.microsoft.com/office/powerpoint/2010/main" val="3186832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bwMode="auto">
          <a:xfrm>
            <a:off x="838200" y="863600"/>
            <a:ext cx="10515600" cy="827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en-GB" altLang="en-US" sz="4800" dirty="0">
                <a:cs typeface="Arial" charset="0"/>
              </a:rPr>
              <a:t>Introductions</a:t>
            </a:r>
            <a:r>
              <a:rPr lang="en-GB" altLang="en-US" b="1" dirty="0" smtClean="0">
                <a:cs typeface="Arial" charset="0"/>
              </a:rPr>
              <a:t>:</a:t>
            </a:r>
          </a:p>
        </p:txBody>
      </p:sp>
      <p:sp>
        <p:nvSpPr>
          <p:cNvPr id="18435" name="Rectangle 3"/>
          <p:cNvSpPr>
            <a:spLocks noGrp="1"/>
          </p:cNvSpPr>
          <p:nvPr>
            <p:ph idx="1"/>
          </p:nvPr>
        </p:nvSpPr>
        <p:spPr bwMode="auto">
          <a:xfrm>
            <a:off x="627529" y="2043953"/>
            <a:ext cx="10165977" cy="4043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en-GB" altLang="en-US" sz="3200" b="1" dirty="0">
                <a:cs typeface="Arial" charset="0"/>
              </a:rPr>
              <a:t>Siobhan Jennings - </a:t>
            </a:r>
            <a:r>
              <a:rPr lang="en-GB" altLang="en-US" sz="3200" dirty="0">
                <a:solidFill>
                  <a:srgbClr val="898989"/>
                </a:solidFill>
                <a:cs typeface="Arial" charset="0"/>
              </a:rPr>
              <a:t>Healthy Eating Advisor </a:t>
            </a:r>
            <a:r>
              <a:rPr lang="en-GB" altLang="en-US" sz="3200" dirty="0" smtClean="0">
                <a:solidFill>
                  <a:srgbClr val="898989"/>
                </a:solidFill>
                <a:cs typeface="Arial" charset="0"/>
              </a:rPr>
              <a:t>&amp; Nutritionist</a:t>
            </a:r>
          </a:p>
          <a:p>
            <a:r>
              <a:rPr lang="en-GB" altLang="en-US" sz="3200" b="1" dirty="0" smtClean="0">
                <a:cs typeface="Arial" charset="0"/>
              </a:rPr>
              <a:t>Email: </a:t>
            </a:r>
            <a:r>
              <a:rPr lang="en-GB" altLang="en-US" sz="3200" dirty="0" smtClean="0">
                <a:solidFill>
                  <a:srgbClr val="898989"/>
                </a:solidFill>
                <a:cs typeface="Arial" charset="0"/>
                <a:hlinkClick r:id="rId3"/>
              </a:rPr>
              <a:t>Siobhan.Jennings@leeds.gov.uk </a:t>
            </a:r>
            <a:endParaRPr lang="en-GB" altLang="en-US" sz="3200" dirty="0" smtClean="0">
              <a:solidFill>
                <a:srgbClr val="898989"/>
              </a:solidFill>
              <a:cs typeface="Arial" charset="0"/>
            </a:endParaRPr>
          </a:p>
          <a:p>
            <a:r>
              <a:rPr lang="en-GB" altLang="en-US" sz="3200" dirty="0">
                <a:cs typeface="Arial" charset="0"/>
              </a:rPr>
              <a:t>Health and Wellbeing Service, Children and Families, Leeds City </a:t>
            </a:r>
            <a:r>
              <a:rPr lang="en-GB" altLang="en-US" sz="3200" dirty="0" smtClean="0">
                <a:cs typeface="Arial" charset="0"/>
              </a:rPr>
              <a:t>Council</a:t>
            </a:r>
          </a:p>
          <a:p>
            <a:r>
              <a:rPr lang="en-GB" altLang="en-US" sz="3200" b="1" dirty="0" smtClean="0">
                <a:cs typeface="Arial" charset="0"/>
              </a:rPr>
              <a:t>Karen Clay </a:t>
            </a:r>
            <a:r>
              <a:rPr lang="en-GB" altLang="en-US" sz="3200" dirty="0" smtClean="0">
                <a:cs typeface="Arial" charset="0"/>
              </a:rPr>
              <a:t>- </a:t>
            </a:r>
            <a:r>
              <a:rPr lang="en-GB" altLang="en-US" sz="3200" dirty="0" smtClean="0">
                <a:solidFill>
                  <a:schemeClr val="bg2">
                    <a:lumMod val="50000"/>
                  </a:schemeClr>
                </a:solidFill>
                <a:cs typeface="Arial" charset="0"/>
              </a:rPr>
              <a:t>Business Development Office </a:t>
            </a:r>
            <a:endParaRPr lang="en-GB" altLang="en-US" sz="3200" dirty="0">
              <a:solidFill>
                <a:schemeClr val="bg2">
                  <a:lumMod val="50000"/>
                </a:schemeClr>
              </a:solidFill>
              <a:cs typeface="Arial" charset="0"/>
            </a:endParaRPr>
          </a:p>
          <a:p>
            <a:endParaRPr lang="en-GB" altLang="en-US" sz="3200" dirty="0" smtClean="0">
              <a:solidFill>
                <a:srgbClr val="898989"/>
              </a:solidFill>
              <a:cs typeface="Arial" charset="0"/>
            </a:endParaRPr>
          </a:p>
          <a:p>
            <a:endParaRPr lang="en-GB" altLang="en-US" sz="3200" dirty="0">
              <a:solidFill>
                <a:srgbClr val="898989"/>
              </a:solidFill>
              <a:cs typeface="Arial" charset="0"/>
            </a:endParaRPr>
          </a:p>
          <a:p>
            <a:pPr>
              <a:buNone/>
            </a:pPr>
            <a:endParaRPr lang="en-GB" altLang="en-US" sz="3200" b="1" dirty="0">
              <a:cs typeface="Arial" charset="0"/>
            </a:endParaRPr>
          </a:p>
          <a:p>
            <a:pPr eaLnBrk="1" hangingPunct="1">
              <a:buFont typeface="Arial" charset="0"/>
              <a:buNone/>
            </a:pPr>
            <a:endParaRPr lang="en-GB" altLang="en-US" sz="3200" b="1" dirty="0">
              <a:cs typeface="Arial" charset="0"/>
            </a:endParaRPr>
          </a:p>
        </p:txBody>
      </p:sp>
    </p:spTree>
    <p:extLst>
      <p:ext uri="{BB962C8B-B14F-4D97-AF65-F5344CB8AC3E}">
        <p14:creationId xmlns:p14="http://schemas.microsoft.com/office/powerpoint/2010/main" val="12935420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Next steps for food in school </a:t>
            </a:r>
            <a:endParaRPr lang="en-GB" dirty="0"/>
          </a:p>
        </p:txBody>
      </p:sp>
      <p:sp>
        <p:nvSpPr>
          <p:cNvPr id="5" name="Text Placeholder 4"/>
          <p:cNvSpPr>
            <a:spLocks noGrp="1"/>
          </p:cNvSpPr>
          <p:nvPr>
            <p:ph type="body" idx="1"/>
          </p:nvPr>
        </p:nvSpPr>
        <p:spPr/>
        <p:txBody>
          <a:bodyPr/>
          <a:lstStyle/>
          <a:p>
            <a:r>
              <a:rPr lang="en-GB" dirty="0" smtClean="0"/>
              <a:t>Group discussion </a:t>
            </a:r>
            <a:endParaRPr lang="en-GB" dirty="0"/>
          </a:p>
        </p:txBody>
      </p:sp>
    </p:spTree>
    <p:extLst>
      <p:ext uri="{BB962C8B-B14F-4D97-AF65-F5344CB8AC3E}">
        <p14:creationId xmlns:p14="http://schemas.microsoft.com/office/powerpoint/2010/main" val="25000607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 for school food</a:t>
            </a:r>
            <a:endParaRPr lang="en-GB" dirty="0"/>
          </a:p>
        </p:txBody>
      </p:sp>
      <p:sp>
        <p:nvSpPr>
          <p:cNvPr id="3" name="Content Placeholder 2"/>
          <p:cNvSpPr>
            <a:spLocks noGrp="1"/>
          </p:cNvSpPr>
          <p:nvPr>
            <p:ph idx="1"/>
          </p:nvPr>
        </p:nvSpPr>
        <p:spPr/>
        <p:txBody>
          <a:bodyPr>
            <a:normAutofit lnSpcReduction="10000"/>
          </a:bodyPr>
          <a:lstStyle/>
          <a:p>
            <a:r>
              <a:rPr lang="en-GB" dirty="0" smtClean="0"/>
              <a:t>Transition back into dining rooms – reception / Year 7</a:t>
            </a:r>
          </a:p>
          <a:p>
            <a:r>
              <a:rPr lang="en-GB" dirty="0" smtClean="0"/>
              <a:t>Get the menu right – work with your catering provider</a:t>
            </a:r>
          </a:p>
          <a:p>
            <a:r>
              <a:rPr lang="en-GB" dirty="0" smtClean="0"/>
              <a:t>Promote your school meals service</a:t>
            </a:r>
          </a:p>
          <a:p>
            <a:pPr lvl="1"/>
            <a:r>
              <a:rPr lang="en-GB" dirty="0" smtClean="0"/>
              <a:t>Newsletters</a:t>
            </a:r>
          </a:p>
          <a:p>
            <a:pPr lvl="1"/>
            <a:r>
              <a:rPr lang="en-GB" dirty="0" smtClean="0"/>
              <a:t>Taster sessions</a:t>
            </a:r>
          </a:p>
          <a:p>
            <a:pPr lvl="1"/>
            <a:r>
              <a:rPr lang="en-GB" dirty="0" smtClean="0"/>
              <a:t>Virtual tour or your dining room/eating areas</a:t>
            </a:r>
          </a:p>
          <a:p>
            <a:pPr lvl="1"/>
            <a:r>
              <a:rPr lang="en-GB" dirty="0" smtClean="0"/>
              <a:t>Photos of school food</a:t>
            </a:r>
          </a:p>
          <a:p>
            <a:pPr lvl="1"/>
            <a:r>
              <a:rPr lang="en-GB" dirty="0" smtClean="0"/>
              <a:t>Consider target year groups/groups of pupils e.g. Year 2, FSM</a:t>
            </a:r>
          </a:p>
          <a:p>
            <a:r>
              <a:rPr lang="en-GB" dirty="0" smtClean="0"/>
              <a:t>Review school food and packed lunch policies ready for the next academic year</a:t>
            </a:r>
          </a:p>
          <a:p>
            <a:pPr marL="0" indent="0">
              <a:buNone/>
            </a:pPr>
            <a:endParaRPr lang="en-GB" dirty="0" smtClean="0"/>
          </a:p>
          <a:p>
            <a:endParaRPr lang="en-GB" dirty="0"/>
          </a:p>
        </p:txBody>
      </p:sp>
    </p:spTree>
    <p:extLst>
      <p:ext uri="{BB962C8B-B14F-4D97-AF65-F5344CB8AC3E}">
        <p14:creationId xmlns:p14="http://schemas.microsoft.com/office/powerpoint/2010/main" val="15522913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HENRY – Healthy Families Growing up</a:t>
            </a:r>
            <a:endParaRPr lang="en-GB" dirty="0"/>
          </a:p>
        </p:txBody>
      </p:sp>
      <p:sp>
        <p:nvSpPr>
          <p:cNvPr id="3" name="Content Placeholder 2"/>
          <p:cNvSpPr>
            <a:spLocks noGrp="1"/>
          </p:cNvSpPr>
          <p:nvPr>
            <p:ph idx="1"/>
          </p:nvPr>
        </p:nvSpPr>
        <p:spPr/>
        <p:txBody>
          <a:bodyPr/>
          <a:lstStyle/>
          <a:p>
            <a:r>
              <a:rPr lang="en-GB" dirty="0" smtClean="0"/>
              <a:t>A </a:t>
            </a:r>
            <a:r>
              <a:rPr lang="en-GB" dirty="0"/>
              <a:t>holistic new lifestyle programme to support a healthy weight in primary age children. </a:t>
            </a:r>
            <a:endParaRPr lang="en-GB" dirty="0" smtClean="0"/>
          </a:p>
          <a:p>
            <a:r>
              <a:rPr lang="en-GB" dirty="0" smtClean="0"/>
              <a:t>8 week course for parents</a:t>
            </a:r>
          </a:p>
          <a:p>
            <a:r>
              <a:rPr lang="en-GB" dirty="0" smtClean="0"/>
              <a:t>Healthy lifestyles, balanced meals, portion sizes, body image, being active, sleep, parenting, meal times, behaviours and more.</a:t>
            </a:r>
          </a:p>
          <a:p>
            <a:r>
              <a:rPr lang="en-GB" dirty="0" smtClean="0"/>
              <a:t>Coming soon … </a:t>
            </a:r>
          </a:p>
          <a:p>
            <a:r>
              <a:rPr lang="en-GB" dirty="0" smtClean="0"/>
              <a:t>Contact </a:t>
            </a:r>
            <a:r>
              <a:rPr lang="en-GB" dirty="0" smtClean="0">
                <a:hlinkClick r:id="rId2"/>
              </a:rPr>
              <a:t>schoolwellbeing@leeds.gov.uk</a:t>
            </a:r>
            <a:r>
              <a:rPr lang="en-GB" dirty="0" smtClean="0"/>
              <a:t> to arrange a course at your school </a:t>
            </a:r>
            <a:endParaRPr lang="en-GB" dirty="0"/>
          </a:p>
        </p:txBody>
      </p:sp>
    </p:spTree>
    <p:extLst>
      <p:ext uri="{BB962C8B-B14F-4D97-AF65-F5344CB8AC3E}">
        <p14:creationId xmlns:p14="http://schemas.microsoft.com/office/powerpoint/2010/main" val="40550493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Healthy Eating: Training and events</a:t>
            </a:r>
            <a:endParaRPr lang="en-GB" dirty="0"/>
          </a:p>
        </p:txBody>
      </p:sp>
      <p:sp>
        <p:nvSpPr>
          <p:cNvPr id="3" name="Content Placeholder 2"/>
          <p:cNvSpPr>
            <a:spLocks noGrp="1"/>
          </p:cNvSpPr>
          <p:nvPr>
            <p:ph idx="1"/>
          </p:nvPr>
        </p:nvSpPr>
        <p:spPr>
          <a:xfrm>
            <a:off x="609601" y="1601087"/>
            <a:ext cx="11378154" cy="4523772"/>
          </a:xfrm>
        </p:spPr>
        <p:txBody>
          <a:bodyPr>
            <a:noAutofit/>
          </a:bodyPr>
          <a:lstStyle/>
          <a:p>
            <a:endParaRPr lang="en-GB" sz="1984" dirty="0"/>
          </a:p>
          <a:p>
            <a:r>
              <a:rPr lang="en-GB" sz="1984" b="1" dirty="0"/>
              <a:t>Virtual: Growing Food and Climate Change - 29</a:t>
            </a:r>
            <a:r>
              <a:rPr lang="en-GB" sz="1984" b="1" baseline="30000" dirty="0"/>
              <a:t>th</a:t>
            </a:r>
            <a:r>
              <a:rPr lang="en-GB" sz="1984" b="1" dirty="0"/>
              <a:t> April 2021</a:t>
            </a:r>
            <a:endParaRPr lang="en-GB" sz="1984" dirty="0"/>
          </a:p>
          <a:p>
            <a:r>
              <a:rPr lang="en-GB" sz="1984" i="1" dirty="0"/>
              <a:t>Learn how to grow in the classroom and re-start your school garden ready for summer.</a:t>
            </a:r>
            <a:endParaRPr lang="en-GB" sz="1984" dirty="0"/>
          </a:p>
          <a:p>
            <a:r>
              <a:rPr lang="en-GB" sz="1984" u="sng" dirty="0">
                <a:hlinkClick r:id="rId3"/>
              </a:rPr>
              <a:t>https://</a:t>
            </a:r>
            <a:r>
              <a:rPr lang="en-GB" sz="1984" u="sng" dirty="0" smtClean="0">
                <a:hlinkClick r:id="rId3"/>
              </a:rPr>
              <a:t>www.leedsforlearning.co.uk/Event/120825</a:t>
            </a:r>
            <a:endParaRPr lang="en-GB" sz="1984" dirty="0"/>
          </a:p>
          <a:p>
            <a:r>
              <a:rPr lang="en-GB" sz="1984" b="1" dirty="0"/>
              <a:t>Virtual: Breakfast and After School Club Training -  5</a:t>
            </a:r>
            <a:r>
              <a:rPr lang="en-GB" sz="1984" b="1" baseline="30000" dirty="0"/>
              <a:t>th</a:t>
            </a:r>
            <a:r>
              <a:rPr lang="en-GB" sz="1984" b="1" dirty="0"/>
              <a:t> May 2021</a:t>
            </a:r>
          </a:p>
          <a:p>
            <a:r>
              <a:rPr lang="en-GB" sz="1984" i="1" dirty="0"/>
              <a:t>Ensure your breakfast and after school clubs are compliant with the School Food Standards and meeting the needs of your pupils.</a:t>
            </a:r>
            <a:endParaRPr lang="en-GB" sz="1984" dirty="0"/>
          </a:p>
          <a:p>
            <a:r>
              <a:rPr lang="en-GB" sz="1984" u="sng" dirty="0">
                <a:hlinkClick r:id="rId4"/>
              </a:rPr>
              <a:t>https://</a:t>
            </a:r>
            <a:r>
              <a:rPr lang="en-GB" sz="1984" u="sng" dirty="0" smtClean="0">
                <a:hlinkClick r:id="rId4"/>
              </a:rPr>
              <a:t>www.leedsforlearning.co.uk/Event/135636</a:t>
            </a:r>
            <a:endParaRPr lang="en-GB" sz="1984" u="sng" dirty="0" smtClean="0"/>
          </a:p>
          <a:p>
            <a:r>
              <a:rPr lang="en-GB" sz="1984" b="1" dirty="0"/>
              <a:t>Virtual: Primary and Secondary Cooking &amp; Nutrition Conference - 7</a:t>
            </a:r>
            <a:r>
              <a:rPr lang="en-GB" sz="1984" b="1" baseline="30000" dirty="0"/>
              <a:t>th</a:t>
            </a:r>
            <a:r>
              <a:rPr lang="en-GB" sz="1984" b="1" dirty="0"/>
              <a:t> July 2021</a:t>
            </a:r>
            <a:endParaRPr lang="en-GB" sz="1984" dirty="0"/>
          </a:p>
          <a:p>
            <a:r>
              <a:rPr lang="en-GB" sz="1984" i="1" dirty="0"/>
              <a:t>Bringing food education to life in partnership with the British Nutrition Foundation (BNF). A virtual event with a hands on cooking experience for both primary and secondary schools. </a:t>
            </a:r>
            <a:endParaRPr lang="en-GB" sz="1984" dirty="0"/>
          </a:p>
          <a:p>
            <a:r>
              <a:rPr lang="en-GB" sz="1984" u="sng" dirty="0">
                <a:hlinkClick r:id="rId5"/>
              </a:rPr>
              <a:t>https://www.leedsforlearning.co.uk/Event/126771</a:t>
            </a:r>
            <a:endParaRPr lang="en-GB" sz="1984" dirty="0"/>
          </a:p>
          <a:p>
            <a:endParaRPr lang="en-GB" sz="1984" dirty="0"/>
          </a:p>
        </p:txBody>
      </p:sp>
    </p:spTree>
    <p:extLst>
      <p:ext uri="{BB962C8B-B14F-4D97-AF65-F5344CB8AC3E}">
        <p14:creationId xmlns:p14="http://schemas.microsoft.com/office/powerpoint/2010/main" val="16682321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Family Food Leaflet</a:t>
            </a:r>
            <a:endParaRPr lang="en-GB" dirty="0"/>
          </a:p>
        </p:txBody>
      </p:sp>
      <p:pic>
        <p:nvPicPr>
          <p:cNvPr id="6" name="Content Placeholder 5"/>
          <p:cNvPicPr>
            <a:picLocks noGrp="1" noChangeAspect="1"/>
          </p:cNvPicPr>
          <p:nvPr>
            <p:ph idx="1"/>
          </p:nvPr>
        </p:nvPicPr>
        <p:blipFill>
          <a:blip r:embed="rId3"/>
          <a:stretch>
            <a:fillRect/>
          </a:stretch>
        </p:blipFill>
        <p:spPr>
          <a:xfrm>
            <a:off x="525467" y="1904103"/>
            <a:ext cx="5079267" cy="3569066"/>
          </a:xfrm>
          <a:prstGeom prst="rect">
            <a:avLst/>
          </a:prstGeom>
        </p:spPr>
      </p:pic>
      <p:pic>
        <p:nvPicPr>
          <p:cNvPr id="7" name="Picture 6"/>
          <p:cNvPicPr>
            <a:picLocks noChangeAspect="1"/>
          </p:cNvPicPr>
          <p:nvPr/>
        </p:nvPicPr>
        <p:blipFill>
          <a:blip r:embed="rId4"/>
          <a:stretch>
            <a:fillRect/>
          </a:stretch>
        </p:blipFill>
        <p:spPr>
          <a:xfrm>
            <a:off x="5818671" y="2173044"/>
            <a:ext cx="5442478" cy="3781313"/>
          </a:xfrm>
          <a:prstGeom prst="rect">
            <a:avLst/>
          </a:prstGeom>
        </p:spPr>
      </p:pic>
      <p:sp>
        <p:nvSpPr>
          <p:cNvPr id="8" name="Rectangle 7"/>
          <p:cNvSpPr/>
          <p:nvPr/>
        </p:nvSpPr>
        <p:spPr>
          <a:xfrm>
            <a:off x="588011" y="5686584"/>
            <a:ext cx="4954177" cy="369332"/>
          </a:xfrm>
          <a:prstGeom prst="rect">
            <a:avLst/>
          </a:prstGeom>
        </p:spPr>
        <p:txBody>
          <a:bodyPr wrap="none">
            <a:spAutoFit/>
          </a:bodyPr>
          <a:lstStyle/>
          <a:p>
            <a:r>
              <a:rPr lang="en-GB" dirty="0" smtClean="0">
                <a:hlinkClick r:id="rId5"/>
              </a:rPr>
              <a:t>https://www.schoolwellbeing.co.uk/resources/653</a:t>
            </a:r>
            <a:endParaRPr lang="en-GB" dirty="0"/>
          </a:p>
        </p:txBody>
      </p:sp>
    </p:spTree>
    <p:extLst>
      <p:ext uri="{BB962C8B-B14F-4D97-AF65-F5344CB8AC3E}">
        <p14:creationId xmlns:p14="http://schemas.microsoft.com/office/powerpoint/2010/main" val="25946661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Toolkits to support food in schools </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50056" y="1895080"/>
            <a:ext cx="2309491" cy="323582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074" y="1847141"/>
            <a:ext cx="2243239" cy="325355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4665" y="1895080"/>
            <a:ext cx="2442882" cy="320561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2056" y="1847141"/>
            <a:ext cx="2275456" cy="3238582"/>
          </a:xfrm>
          <a:prstGeom prst="rect">
            <a:avLst/>
          </a:prstGeom>
        </p:spPr>
      </p:pic>
      <p:sp>
        <p:nvSpPr>
          <p:cNvPr id="8" name="Rectangle 7"/>
          <p:cNvSpPr/>
          <p:nvPr/>
        </p:nvSpPr>
        <p:spPr>
          <a:xfrm>
            <a:off x="1865985" y="5567986"/>
            <a:ext cx="8773328" cy="400110"/>
          </a:xfrm>
          <a:prstGeom prst="rect">
            <a:avLst/>
          </a:prstGeom>
        </p:spPr>
        <p:txBody>
          <a:bodyPr wrap="square">
            <a:spAutoFit/>
          </a:bodyPr>
          <a:lstStyle/>
          <a:p>
            <a:r>
              <a:rPr lang="en-GB" sz="2000" dirty="0" smtClean="0">
                <a:hlinkClick r:id="rId6"/>
              </a:rPr>
              <a:t>https://www.leedsforlearning.co.uk/Store</a:t>
            </a:r>
            <a:r>
              <a:rPr lang="en-GB" sz="2000" dirty="0" smtClean="0"/>
              <a:t> or email </a:t>
            </a:r>
            <a:r>
              <a:rPr lang="en-GB" sz="2000" dirty="0" smtClean="0">
                <a:hlinkClick r:id="rId7"/>
              </a:rPr>
              <a:t>schoolwellbeing@leeds.gov.uk</a:t>
            </a:r>
            <a:r>
              <a:rPr lang="en-GB" sz="2000" dirty="0" smtClean="0"/>
              <a:t> </a:t>
            </a:r>
            <a:endParaRPr lang="en-GB" sz="2000" dirty="0"/>
          </a:p>
        </p:txBody>
      </p:sp>
    </p:spTree>
    <p:extLst>
      <p:ext uri="{BB962C8B-B14F-4D97-AF65-F5344CB8AC3E}">
        <p14:creationId xmlns:p14="http://schemas.microsoft.com/office/powerpoint/2010/main" val="13718748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HENRY – Healthy Families Growing up</a:t>
            </a:r>
            <a:endParaRPr lang="en-GB" dirty="0"/>
          </a:p>
        </p:txBody>
      </p:sp>
      <p:sp>
        <p:nvSpPr>
          <p:cNvPr id="3" name="Content Placeholder 2"/>
          <p:cNvSpPr>
            <a:spLocks noGrp="1"/>
          </p:cNvSpPr>
          <p:nvPr>
            <p:ph idx="1"/>
          </p:nvPr>
        </p:nvSpPr>
        <p:spPr/>
        <p:txBody>
          <a:bodyPr/>
          <a:lstStyle/>
          <a:p>
            <a:r>
              <a:rPr lang="en-GB" dirty="0" smtClean="0"/>
              <a:t>A </a:t>
            </a:r>
            <a:r>
              <a:rPr lang="en-GB" dirty="0"/>
              <a:t>holistic new lifestyle programme to support a healthy weight in primary age children. </a:t>
            </a:r>
            <a:endParaRPr lang="en-GB" dirty="0" smtClean="0"/>
          </a:p>
          <a:p>
            <a:r>
              <a:rPr lang="en-GB" dirty="0" smtClean="0"/>
              <a:t>8 week course for parents</a:t>
            </a:r>
          </a:p>
          <a:p>
            <a:r>
              <a:rPr lang="en-GB" dirty="0" smtClean="0"/>
              <a:t>Healthy lifestyles, balanced meals, portion sizes, body image, being active, sleep, parenting, meal times, behaviours and more.</a:t>
            </a:r>
          </a:p>
          <a:p>
            <a:r>
              <a:rPr lang="en-GB" dirty="0" smtClean="0"/>
              <a:t>Coming soon … </a:t>
            </a:r>
          </a:p>
          <a:p>
            <a:r>
              <a:rPr lang="en-GB" dirty="0" smtClean="0"/>
              <a:t>Contact </a:t>
            </a:r>
            <a:r>
              <a:rPr lang="en-GB" dirty="0" smtClean="0">
                <a:hlinkClick r:id="rId2"/>
              </a:rPr>
              <a:t>schoolwellbeing@leeds.gov.uk</a:t>
            </a:r>
            <a:r>
              <a:rPr lang="en-GB" dirty="0" smtClean="0"/>
              <a:t> to arrange a course at your school </a:t>
            </a:r>
            <a:endParaRPr lang="en-GB" dirty="0"/>
          </a:p>
        </p:txBody>
      </p:sp>
    </p:spTree>
    <p:extLst>
      <p:ext uri="{BB962C8B-B14F-4D97-AF65-F5344CB8AC3E}">
        <p14:creationId xmlns:p14="http://schemas.microsoft.com/office/powerpoint/2010/main" val="34385318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xmlns="" id="{C21B3101-C933-4102-936B-09073C112297}"/>
              </a:ext>
            </a:extLst>
          </p:cNvPr>
          <p:cNvPicPr>
            <a:picLocks noChangeAspect="1"/>
          </p:cNvPicPr>
          <p:nvPr/>
        </p:nvPicPr>
        <p:blipFill rotWithShape="1">
          <a:blip r:embed="rId3">
            <a:extLst>
              <a:ext uri="{28A0092B-C50C-407E-A947-70E740481C1C}">
                <a14:useLocalDpi xmlns:a14="http://schemas.microsoft.com/office/drawing/2010/main" val="0"/>
              </a:ext>
            </a:extLst>
          </a:blip>
          <a:srcRect l="5312" t="7924" r="7569" b="9862"/>
          <a:stretch/>
        </p:blipFill>
        <p:spPr>
          <a:xfrm>
            <a:off x="10082674" y="1745880"/>
            <a:ext cx="1874649" cy="1042944"/>
          </a:xfrm>
          <a:prstGeom prst="rect">
            <a:avLst/>
          </a:prstGeom>
        </p:spPr>
      </p:pic>
      <p:sp>
        <p:nvSpPr>
          <p:cNvPr id="5" name="Title 4"/>
          <p:cNvSpPr>
            <a:spLocks noGrp="1"/>
          </p:cNvSpPr>
          <p:nvPr>
            <p:ph type="title"/>
          </p:nvPr>
        </p:nvSpPr>
        <p:spPr>
          <a:xfrm>
            <a:off x="722376" y="276166"/>
            <a:ext cx="11086840" cy="1142447"/>
          </a:xfrm>
        </p:spPr>
        <p:txBody>
          <a:bodyPr>
            <a:normAutofit/>
          </a:bodyPr>
          <a:lstStyle/>
          <a:p>
            <a:pPr>
              <a:lnSpc>
                <a:spcPct val="107000"/>
              </a:lnSpc>
              <a:spcAft>
                <a:spcPts val="999"/>
              </a:spcAft>
            </a:pPr>
            <a:r>
              <a:rPr lang="en-GB" dirty="0"/>
              <a:t>Pledge for a Healthy and Active Future </a:t>
            </a:r>
            <a:endParaRPr lang="en-GB" b="1" dirty="0">
              <a:ea typeface="Calibri" panose="020F0502020204030204" pitchFamily="34" charset="0"/>
              <a:cs typeface="Calibri" panose="020F0502020204030204" pitchFamily="34" charset="0"/>
            </a:endParaRPr>
          </a:p>
        </p:txBody>
      </p:sp>
      <p:sp>
        <p:nvSpPr>
          <p:cNvPr id="6" name="Content Placeholder 5"/>
          <p:cNvSpPr>
            <a:spLocks noGrp="1"/>
          </p:cNvSpPr>
          <p:nvPr>
            <p:ph idx="1"/>
          </p:nvPr>
        </p:nvSpPr>
        <p:spPr>
          <a:xfrm>
            <a:off x="609601" y="2011497"/>
            <a:ext cx="10972801" cy="3114280"/>
          </a:xfrm>
        </p:spPr>
        <p:txBody>
          <a:bodyPr>
            <a:normAutofit fontScale="92500" lnSpcReduction="10000"/>
          </a:bodyPr>
          <a:lstStyle/>
          <a:p>
            <a:pPr marL="0" indent="0">
              <a:lnSpc>
                <a:spcPct val="110000"/>
              </a:lnSpc>
              <a:buNone/>
            </a:pPr>
            <a:r>
              <a:rPr lang="en-GB" sz="3967" b="1" dirty="0">
                <a:ea typeface="Calibri" panose="020F0502020204030204" pitchFamily="34" charset="0"/>
                <a:cs typeface="Calibri" panose="020F0502020204030204" pitchFamily="34" charset="0"/>
              </a:rPr>
              <a:t>Aim of the pledge</a:t>
            </a:r>
          </a:p>
          <a:p>
            <a:pPr>
              <a:lnSpc>
                <a:spcPct val="110000"/>
              </a:lnSpc>
            </a:pPr>
            <a:r>
              <a:rPr lang="en-GB" sz="3719" dirty="0">
                <a:cs typeface="Poppins" panose="00000500000000000000" pitchFamily="2" charset="0"/>
              </a:rPr>
              <a:t>To </a:t>
            </a:r>
            <a:r>
              <a:rPr lang="en-GB" sz="3719" b="1" dirty="0">
                <a:cs typeface="Poppins" panose="00000500000000000000" pitchFamily="2" charset="0"/>
              </a:rPr>
              <a:t>support schools </a:t>
            </a:r>
            <a:r>
              <a:rPr lang="en-GB" sz="3719" dirty="0">
                <a:cs typeface="Poppins" panose="00000500000000000000" pitchFamily="2" charset="0"/>
              </a:rPr>
              <a:t>to consider and shape the school environment (and surrounding area) to </a:t>
            </a:r>
            <a:r>
              <a:rPr lang="en-GB" sz="3719" b="1" dirty="0">
                <a:cs typeface="Poppins" panose="00000500000000000000" pitchFamily="2" charset="0"/>
              </a:rPr>
              <a:t>make it easier</a:t>
            </a:r>
            <a:r>
              <a:rPr lang="en-GB" sz="3719" dirty="0">
                <a:cs typeface="Poppins" panose="00000500000000000000" pitchFamily="2" charset="0"/>
              </a:rPr>
              <a:t> for pupils, teachers and community members to </a:t>
            </a:r>
            <a:r>
              <a:rPr lang="en-GB" sz="3719" b="1" dirty="0">
                <a:cs typeface="Poppins" panose="00000500000000000000" pitchFamily="2" charset="0"/>
              </a:rPr>
              <a:t>eat well and be physically active</a:t>
            </a:r>
          </a:p>
        </p:txBody>
      </p:sp>
      <p:grpSp>
        <p:nvGrpSpPr>
          <p:cNvPr id="55" name="Group 54">
            <a:extLst>
              <a:ext uri="{FF2B5EF4-FFF2-40B4-BE49-F238E27FC236}">
                <a16:creationId xmlns:a16="http://schemas.microsoft.com/office/drawing/2014/main" xmlns="" id="{29AE95D1-B3D4-47A6-AA08-C640CE80E80E}"/>
              </a:ext>
            </a:extLst>
          </p:cNvPr>
          <p:cNvGrpSpPr/>
          <p:nvPr/>
        </p:nvGrpSpPr>
        <p:grpSpPr>
          <a:xfrm>
            <a:off x="1342914" y="4550294"/>
            <a:ext cx="9549068" cy="1717894"/>
            <a:chOff x="2163387" y="4949487"/>
            <a:chExt cx="9553695" cy="1718726"/>
          </a:xfrm>
        </p:grpSpPr>
        <p:pic>
          <p:nvPicPr>
            <p:cNvPr id="58" name="Graphic 34" descr="Suburban scene">
              <a:extLst>
                <a:ext uri="{FF2B5EF4-FFF2-40B4-BE49-F238E27FC236}">
                  <a16:creationId xmlns:a16="http://schemas.microsoft.com/office/drawing/2014/main" xmlns="" id="{8F57B33D-5E15-48CB-A748-92C0F777BF5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848330" y="5678764"/>
              <a:ext cx="955897" cy="955897"/>
            </a:xfrm>
            <a:prstGeom prst="rect">
              <a:avLst/>
            </a:prstGeom>
          </p:spPr>
        </p:pic>
        <p:pic>
          <p:nvPicPr>
            <p:cNvPr id="59" name="Graphic 35" descr="Home">
              <a:extLst>
                <a:ext uri="{FF2B5EF4-FFF2-40B4-BE49-F238E27FC236}">
                  <a16:creationId xmlns:a16="http://schemas.microsoft.com/office/drawing/2014/main" xmlns="" id="{AE88756F-4498-48D8-9C2D-FD22E31E6B1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8407054" y="5978824"/>
              <a:ext cx="450064" cy="450064"/>
            </a:xfrm>
            <a:prstGeom prst="rect">
              <a:avLst/>
            </a:prstGeom>
          </p:spPr>
        </p:pic>
        <p:pic>
          <p:nvPicPr>
            <p:cNvPr id="60" name="Graphic 36" descr="Home">
              <a:extLst>
                <a:ext uri="{FF2B5EF4-FFF2-40B4-BE49-F238E27FC236}">
                  <a16:creationId xmlns:a16="http://schemas.microsoft.com/office/drawing/2014/main" xmlns="" id="{D031907B-D538-4D90-9491-810684CDC91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7342891" y="5735859"/>
              <a:ext cx="675097" cy="675097"/>
            </a:xfrm>
            <a:prstGeom prst="rect">
              <a:avLst/>
            </a:prstGeom>
          </p:spPr>
        </p:pic>
        <p:pic>
          <p:nvPicPr>
            <p:cNvPr id="61" name="Graphic 37" descr="Home">
              <a:extLst>
                <a:ext uri="{FF2B5EF4-FFF2-40B4-BE49-F238E27FC236}">
                  <a16:creationId xmlns:a16="http://schemas.microsoft.com/office/drawing/2014/main" xmlns="" id="{705CBC85-9E22-4105-A854-B933354C7C0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7932676" y="5855960"/>
              <a:ext cx="540077" cy="540077"/>
            </a:xfrm>
            <a:prstGeom prst="rect">
              <a:avLst/>
            </a:prstGeom>
          </p:spPr>
        </p:pic>
        <p:pic>
          <p:nvPicPr>
            <p:cNvPr id="62" name="Graphic 38" descr="Forest scene">
              <a:extLst>
                <a:ext uri="{FF2B5EF4-FFF2-40B4-BE49-F238E27FC236}">
                  <a16:creationId xmlns:a16="http://schemas.microsoft.com/office/drawing/2014/main" xmlns="" id="{E13224BF-CD1A-4DA1-B7A9-AF7FACF34D3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10448397" y="4949487"/>
              <a:ext cx="1143162" cy="1143162"/>
            </a:xfrm>
            <a:prstGeom prst="rect">
              <a:avLst/>
            </a:prstGeom>
          </p:spPr>
        </p:pic>
        <p:pic>
          <p:nvPicPr>
            <p:cNvPr id="63" name="Graphic 6" descr="Deciduous tree">
              <a:extLst>
                <a:ext uri="{FF2B5EF4-FFF2-40B4-BE49-F238E27FC236}">
                  <a16:creationId xmlns:a16="http://schemas.microsoft.com/office/drawing/2014/main" xmlns="" id="{5F253455-B967-4719-8CDC-4EC59A230703}"/>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9742172" y="5565686"/>
              <a:ext cx="734823" cy="734823"/>
            </a:xfrm>
            <a:prstGeom prst="rect">
              <a:avLst/>
            </a:prstGeom>
          </p:spPr>
        </p:pic>
        <p:pic>
          <p:nvPicPr>
            <p:cNvPr id="64" name="Picture 63" descr="A picture containing drawing&#10;&#10;Description automatically generated">
              <a:extLst>
                <a:ext uri="{FF2B5EF4-FFF2-40B4-BE49-F238E27FC236}">
                  <a16:creationId xmlns:a16="http://schemas.microsoft.com/office/drawing/2014/main" xmlns="" id="{FD4D0D0F-C600-48ED-9C3B-72ED085821C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502806" y="6069236"/>
              <a:ext cx="1214276" cy="554578"/>
            </a:xfrm>
            <a:prstGeom prst="rect">
              <a:avLst/>
            </a:prstGeom>
          </p:spPr>
        </p:pic>
        <p:pic>
          <p:nvPicPr>
            <p:cNvPr id="65" name="Graphic 32" descr="Cycling">
              <a:extLst>
                <a:ext uri="{FF2B5EF4-FFF2-40B4-BE49-F238E27FC236}">
                  <a16:creationId xmlns:a16="http://schemas.microsoft.com/office/drawing/2014/main" xmlns="" id="{43B7A5F5-B505-442F-879E-36258CC981B6}"/>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rot="1073454">
              <a:off x="2163387" y="5957908"/>
              <a:ext cx="355883" cy="355883"/>
            </a:xfrm>
            <a:prstGeom prst="rect">
              <a:avLst/>
            </a:prstGeom>
          </p:spPr>
        </p:pic>
        <p:pic>
          <p:nvPicPr>
            <p:cNvPr id="66" name="Graphic 39" descr="Schoolhouse">
              <a:extLst>
                <a:ext uri="{FF2B5EF4-FFF2-40B4-BE49-F238E27FC236}">
                  <a16:creationId xmlns:a16="http://schemas.microsoft.com/office/drawing/2014/main" xmlns="" id="{56C1B613-06F6-44E5-A2F2-B14AB6450F7C}"/>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3876397" y="5251174"/>
              <a:ext cx="1417039" cy="1417039"/>
            </a:xfrm>
            <a:prstGeom prst="rect">
              <a:avLst/>
            </a:prstGeom>
          </p:spPr>
        </p:pic>
        <p:pic>
          <p:nvPicPr>
            <p:cNvPr id="67" name="Graphic 40" descr="Run">
              <a:extLst>
                <a:ext uri="{FF2B5EF4-FFF2-40B4-BE49-F238E27FC236}">
                  <a16:creationId xmlns:a16="http://schemas.microsoft.com/office/drawing/2014/main" xmlns="" id="{3EA21E78-A724-489B-A0AA-2530435A2501}"/>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flipH="1">
              <a:off x="5163802" y="6044348"/>
              <a:ext cx="212481" cy="212481"/>
            </a:xfrm>
            <a:prstGeom prst="rect">
              <a:avLst/>
            </a:prstGeom>
          </p:spPr>
        </p:pic>
        <p:pic>
          <p:nvPicPr>
            <p:cNvPr id="68" name="Graphic 41" descr="Walk">
              <a:extLst>
                <a:ext uri="{FF2B5EF4-FFF2-40B4-BE49-F238E27FC236}">
                  <a16:creationId xmlns:a16="http://schemas.microsoft.com/office/drawing/2014/main" xmlns="" id="{03B1A102-5A4D-4E16-9E9B-BCC5F2619FA7}"/>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tretch>
              <a:fillRect/>
            </a:stretch>
          </p:blipFill>
          <p:spPr>
            <a:xfrm flipH="1">
              <a:off x="5294365" y="5959673"/>
              <a:ext cx="276084" cy="276085"/>
            </a:xfrm>
            <a:prstGeom prst="rect">
              <a:avLst/>
            </a:prstGeom>
          </p:spPr>
        </p:pic>
        <p:pic>
          <p:nvPicPr>
            <p:cNvPr id="69" name="Graphic 42" descr="Park scene">
              <a:extLst>
                <a:ext uri="{FF2B5EF4-FFF2-40B4-BE49-F238E27FC236}">
                  <a16:creationId xmlns:a16="http://schemas.microsoft.com/office/drawing/2014/main" xmlns="" id="{7FE87C53-5457-4E15-BC90-8695043FD2D6}"/>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tretch>
              <a:fillRect/>
            </a:stretch>
          </p:blipFill>
          <p:spPr>
            <a:xfrm>
              <a:off x="6181038" y="5671267"/>
              <a:ext cx="662845" cy="662845"/>
            </a:xfrm>
            <a:prstGeom prst="rect">
              <a:avLst/>
            </a:prstGeom>
          </p:spPr>
        </p:pic>
        <p:grpSp>
          <p:nvGrpSpPr>
            <p:cNvPr id="70" name="Group 69">
              <a:extLst>
                <a:ext uri="{FF2B5EF4-FFF2-40B4-BE49-F238E27FC236}">
                  <a16:creationId xmlns:a16="http://schemas.microsoft.com/office/drawing/2014/main" xmlns="" id="{39DD06E6-F367-44FA-803A-67F96BBC8488}"/>
                </a:ext>
              </a:extLst>
            </p:cNvPr>
            <p:cNvGrpSpPr/>
            <p:nvPr/>
          </p:nvGrpSpPr>
          <p:grpSpPr>
            <a:xfrm>
              <a:off x="5508682" y="5801057"/>
              <a:ext cx="740722" cy="482073"/>
              <a:chOff x="4716312" y="3189851"/>
              <a:chExt cx="526907" cy="342919"/>
            </a:xfrm>
          </p:grpSpPr>
          <p:pic>
            <p:nvPicPr>
              <p:cNvPr id="75" name="Graphic 47" descr="Puppy">
                <a:extLst>
                  <a:ext uri="{FF2B5EF4-FFF2-40B4-BE49-F238E27FC236}">
                    <a16:creationId xmlns:a16="http://schemas.microsoft.com/office/drawing/2014/main" xmlns="" id="{CA226196-297C-4BA6-AB6C-78A375FC9741}"/>
                  </a:ext>
                </a:extLst>
              </p:cNvPr>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tretch>
                <a:fillRect/>
              </a:stretch>
            </p:blipFill>
            <p:spPr>
              <a:xfrm>
                <a:off x="5016424" y="3305975"/>
                <a:ext cx="226795" cy="226795"/>
              </a:xfrm>
              <a:prstGeom prst="rect">
                <a:avLst/>
              </a:prstGeom>
            </p:spPr>
          </p:pic>
          <p:pic>
            <p:nvPicPr>
              <p:cNvPr id="76" name="Graphic 48" descr="Walk">
                <a:extLst>
                  <a:ext uri="{FF2B5EF4-FFF2-40B4-BE49-F238E27FC236}">
                    <a16:creationId xmlns:a16="http://schemas.microsoft.com/office/drawing/2014/main" xmlns="" id="{B48E8D93-5D05-43E6-BB8B-8548451027FB}"/>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tretch>
                <a:fillRect/>
              </a:stretch>
            </p:blipFill>
            <p:spPr>
              <a:xfrm>
                <a:off x="4716312" y="3189851"/>
                <a:ext cx="319385" cy="319385"/>
              </a:xfrm>
              <a:prstGeom prst="rect">
                <a:avLst/>
              </a:prstGeom>
            </p:spPr>
          </p:pic>
          <p:cxnSp>
            <p:nvCxnSpPr>
              <p:cNvPr id="77" name="Straight Connector 76">
                <a:extLst>
                  <a:ext uri="{FF2B5EF4-FFF2-40B4-BE49-F238E27FC236}">
                    <a16:creationId xmlns:a16="http://schemas.microsoft.com/office/drawing/2014/main" xmlns="" id="{0E2F99A4-2189-43B6-923A-F912DB598CB1}"/>
                  </a:ext>
                </a:extLst>
              </p:cNvPr>
              <p:cNvCxnSpPr>
                <a:cxnSpLocks/>
              </p:cNvCxnSpPr>
              <p:nvPr/>
            </p:nvCxnSpPr>
            <p:spPr>
              <a:xfrm>
                <a:off x="4948244" y="3344422"/>
                <a:ext cx="187361" cy="40123"/>
              </a:xfrm>
              <a:prstGeom prst="line">
                <a:avLst/>
              </a:prstGeom>
              <a:solidFill>
                <a:srgbClr val="D0581C"/>
              </a:solidFill>
              <a:ln>
                <a:solidFill>
                  <a:srgbClr val="D0581C"/>
                </a:solidFill>
              </a:ln>
            </p:spPr>
            <p:style>
              <a:lnRef idx="1">
                <a:schemeClr val="accent1"/>
              </a:lnRef>
              <a:fillRef idx="0">
                <a:schemeClr val="accent1"/>
              </a:fillRef>
              <a:effectRef idx="0">
                <a:schemeClr val="accent1"/>
              </a:effectRef>
              <a:fontRef idx="minor">
                <a:schemeClr val="tx1"/>
              </a:fontRef>
            </p:style>
          </p:cxnSp>
        </p:grpSp>
        <p:pic>
          <p:nvPicPr>
            <p:cNvPr id="71" name="Graphic 52" descr="Kiosk">
              <a:extLst>
                <a:ext uri="{FF2B5EF4-FFF2-40B4-BE49-F238E27FC236}">
                  <a16:creationId xmlns:a16="http://schemas.microsoft.com/office/drawing/2014/main" xmlns="" id="{9FA92719-11B9-41B0-B4B3-9F1EB41C8E9A}"/>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tretch>
              <a:fillRect/>
            </a:stretch>
          </p:blipFill>
          <p:spPr>
            <a:xfrm>
              <a:off x="3206420" y="6085799"/>
              <a:ext cx="368839" cy="368839"/>
            </a:xfrm>
            <a:prstGeom prst="rect">
              <a:avLst/>
            </a:prstGeom>
          </p:spPr>
        </p:pic>
        <p:pic>
          <p:nvPicPr>
            <p:cNvPr id="72" name="Graphic 53" descr="Store">
              <a:extLst>
                <a:ext uri="{FF2B5EF4-FFF2-40B4-BE49-F238E27FC236}">
                  <a16:creationId xmlns:a16="http://schemas.microsoft.com/office/drawing/2014/main" xmlns="" id="{83FFC333-202E-47AC-919C-E23CBD459E10}"/>
                </a:ext>
              </a:extLst>
            </p:cNvPr>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tretch>
              <a:fillRect/>
            </a:stretch>
          </p:blipFill>
          <p:spPr>
            <a:xfrm flipH="1">
              <a:off x="2567037" y="5833416"/>
              <a:ext cx="752398" cy="752398"/>
            </a:xfrm>
            <a:prstGeom prst="rect">
              <a:avLst/>
            </a:prstGeom>
          </p:spPr>
        </p:pic>
        <p:pic>
          <p:nvPicPr>
            <p:cNvPr id="73" name="Graphic 55" descr="Person in wheelchair">
              <a:extLst>
                <a:ext uri="{FF2B5EF4-FFF2-40B4-BE49-F238E27FC236}">
                  <a16:creationId xmlns:a16="http://schemas.microsoft.com/office/drawing/2014/main" xmlns="" id="{1F4E6236-DBCF-4002-B62E-7E43DE06A1F5}"/>
                </a:ext>
              </a:extLst>
            </p:cNvPr>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tretch>
              <a:fillRect/>
            </a:stretch>
          </p:blipFill>
          <p:spPr>
            <a:xfrm flipH="1">
              <a:off x="3535592" y="5995618"/>
              <a:ext cx="361750" cy="369992"/>
            </a:xfrm>
            <a:prstGeom prst="rect">
              <a:avLst/>
            </a:prstGeom>
          </p:spPr>
        </p:pic>
        <p:pic>
          <p:nvPicPr>
            <p:cNvPr id="74" name="Graphic 56" descr="Woman with cane">
              <a:extLst>
                <a:ext uri="{FF2B5EF4-FFF2-40B4-BE49-F238E27FC236}">
                  <a16:creationId xmlns:a16="http://schemas.microsoft.com/office/drawing/2014/main" xmlns="" id="{DF6D0263-6CC8-48F7-A8EE-CA780F10912D}"/>
                </a:ext>
              </a:extLst>
            </p:cNvPr>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xmlns="" r:embed="rId39"/>
                </a:ext>
              </a:extLst>
            </a:blip>
            <a:stretch>
              <a:fillRect/>
            </a:stretch>
          </p:blipFill>
          <p:spPr>
            <a:xfrm flipH="1">
              <a:off x="6912602" y="5790994"/>
              <a:ext cx="467010" cy="483334"/>
            </a:xfrm>
            <a:prstGeom prst="rect">
              <a:avLst/>
            </a:prstGeom>
          </p:spPr>
        </p:pic>
      </p:grpSp>
    </p:spTree>
    <p:extLst>
      <p:ext uri="{BB962C8B-B14F-4D97-AF65-F5344CB8AC3E}">
        <p14:creationId xmlns:p14="http://schemas.microsoft.com/office/powerpoint/2010/main" val="40398099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E5D68AAD-5B67-45D9-9482-1788114CD6D1}"/>
              </a:ext>
            </a:extLst>
          </p:cNvPr>
          <p:cNvSpPr txBox="1"/>
          <p:nvPr/>
        </p:nvSpPr>
        <p:spPr>
          <a:xfrm>
            <a:off x="552141" y="702441"/>
            <a:ext cx="11102125" cy="908903"/>
          </a:xfrm>
          <a:prstGeom prst="rect">
            <a:avLst/>
          </a:prstGeom>
          <a:noFill/>
        </p:spPr>
        <p:txBody>
          <a:bodyPr wrap="square">
            <a:spAutoFit/>
          </a:bodyPr>
          <a:lstStyle/>
          <a:p>
            <a:pPr>
              <a:lnSpc>
                <a:spcPct val="107000"/>
              </a:lnSpc>
              <a:spcAft>
                <a:spcPts val="999"/>
              </a:spcAft>
            </a:pPr>
            <a:r>
              <a:rPr lang="en-GB" sz="4959" dirty="0">
                <a:ea typeface="Calibri" panose="020F0502020204030204" pitchFamily="34" charset="0"/>
                <a:cs typeface="Calibri" panose="020F0502020204030204" pitchFamily="34" charset="0"/>
              </a:rPr>
              <a:t>PHAF Support Pack</a:t>
            </a:r>
          </a:p>
        </p:txBody>
      </p:sp>
      <p:pic>
        <p:nvPicPr>
          <p:cNvPr id="6" name="Picture 5">
            <a:extLst>
              <a:ext uri="{FF2B5EF4-FFF2-40B4-BE49-F238E27FC236}">
                <a16:creationId xmlns:a16="http://schemas.microsoft.com/office/drawing/2014/main" xmlns="" id="{C8AC3F41-EFDE-4A68-AB77-49A965F73273}"/>
              </a:ext>
            </a:extLst>
          </p:cNvPr>
          <p:cNvPicPr>
            <a:picLocks noChangeAspect="1"/>
          </p:cNvPicPr>
          <p:nvPr/>
        </p:nvPicPr>
        <p:blipFill rotWithShape="1">
          <a:blip r:embed="rId3"/>
          <a:srcRect l="26188" t="17163" r="44077" b="7370"/>
          <a:stretch/>
        </p:blipFill>
        <p:spPr>
          <a:xfrm rot="324320">
            <a:off x="8613504" y="2017959"/>
            <a:ext cx="2855216" cy="4074136"/>
          </a:xfrm>
          <a:prstGeom prst="rect">
            <a:avLst/>
          </a:prstGeom>
          <a:ln>
            <a:solidFill>
              <a:schemeClr val="tx1"/>
            </a:solidFill>
          </a:ln>
        </p:spPr>
      </p:pic>
      <p:sp>
        <p:nvSpPr>
          <p:cNvPr id="47" name="TextBox 46">
            <a:extLst>
              <a:ext uri="{FF2B5EF4-FFF2-40B4-BE49-F238E27FC236}">
                <a16:creationId xmlns:a16="http://schemas.microsoft.com/office/drawing/2014/main" xmlns="" id="{9A583733-FE17-4BA5-A607-6BB6D697B1BC}"/>
              </a:ext>
            </a:extLst>
          </p:cNvPr>
          <p:cNvSpPr txBox="1"/>
          <p:nvPr/>
        </p:nvSpPr>
        <p:spPr>
          <a:xfrm>
            <a:off x="552141" y="1670497"/>
            <a:ext cx="7464917" cy="4399922"/>
          </a:xfrm>
          <a:prstGeom prst="rect">
            <a:avLst/>
          </a:prstGeom>
          <a:noFill/>
        </p:spPr>
        <p:txBody>
          <a:bodyPr wrap="square">
            <a:spAutoFit/>
          </a:bodyPr>
          <a:lstStyle/>
          <a:p>
            <a:pPr algn="just"/>
            <a:r>
              <a:rPr lang="en-GB" sz="2799" dirty="0">
                <a:cs typeface="Calibri" panose="020F0502020204030204" pitchFamily="34" charset="0"/>
              </a:rPr>
              <a:t>The support pack provides a brief overview of the Local Authority Declaration on Healthy Weight and an introduction to the associated Pledge for a Healthy and Active Future including information on how this can be implemented, communication resources and guidance on monitoring and evaluation. </a:t>
            </a:r>
          </a:p>
          <a:p>
            <a:pPr algn="just"/>
            <a:endParaRPr lang="en-GB" sz="2799" dirty="0">
              <a:cs typeface="Calibri" panose="020F0502020204030204" pitchFamily="34" charset="0"/>
            </a:endParaRPr>
          </a:p>
          <a:p>
            <a:pPr algn="just"/>
            <a:r>
              <a:rPr lang="en-GB" sz="2799" dirty="0">
                <a:cs typeface="Calibri" panose="020F0502020204030204" pitchFamily="34" charset="0"/>
              </a:rPr>
              <a:t>Email: </a:t>
            </a:r>
            <a:r>
              <a:rPr lang="en-GB" sz="2799" dirty="0">
                <a:cs typeface="Calibri" panose="020F0502020204030204" pitchFamily="34" charset="0"/>
                <a:hlinkClick r:id="rId4"/>
              </a:rPr>
              <a:t>Siobhan.Jennings@leeds.gov.uk</a:t>
            </a:r>
            <a:r>
              <a:rPr lang="en-GB" sz="2799" dirty="0">
                <a:cs typeface="Calibri" panose="020F0502020204030204" pitchFamily="34" charset="0"/>
              </a:rPr>
              <a:t> to find out more or access the resources.</a:t>
            </a:r>
          </a:p>
        </p:txBody>
      </p:sp>
    </p:spTree>
    <p:extLst>
      <p:ext uri="{BB962C8B-B14F-4D97-AF65-F5344CB8AC3E}">
        <p14:creationId xmlns:p14="http://schemas.microsoft.com/office/powerpoint/2010/main" val="8895915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Catering Leeds – Food waste project </a:t>
            </a:r>
            <a:endParaRPr lang="en-GB" dirty="0"/>
          </a:p>
        </p:txBody>
      </p:sp>
      <p:sp>
        <p:nvSpPr>
          <p:cNvPr id="3" name="Content Placeholder 2"/>
          <p:cNvSpPr>
            <a:spLocks noGrp="1"/>
          </p:cNvSpPr>
          <p:nvPr>
            <p:ph idx="1"/>
          </p:nvPr>
        </p:nvSpPr>
        <p:spPr/>
        <p:txBody>
          <a:bodyPr/>
          <a:lstStyle/>
          <a:p>
            <a:r>
              <a:rPr lang="en-GB" dirty="0" smtClean="0"/>
              <a:t>Catering Leeds are looking for school who would like to look at reducing food waste</a:t>
            </a:r>
          </a:p>
          <a:p>
            <a:r>
              <a:rPr lang="en-GB" dirty="0" smtClean="0"/>
              <a:t>To help address climate change</a:t>
            </a:r>
          </a:p>
          <a:p>
            <a:r>
              <a:rPr lang="en-GB" dirty="0" smtClean="0"/>
              <a:t>Contact </a:t>
            </a:r>
            <a:r>
              <a:rPr lang="en-GB" dirty="0" smtClean="0">
                <a:hlinkClick r:id="rId2"/>
              </a:rPr>
              <a:t>schoolwellbeing@leeds.gov.uk</a:t>
            </a:r>
            <a:r>
              <a:rPr lang="en-GB" dirty="0" smtClean="0"/>
              <a:t> or your Catering Leeds Business Builder directly </a:t>
            </a:r>
          </a:p>
        </p:txBody>
      </p:sp>
    </p:spTree>
    <p:extLst>
      <p:ext uri="{BB962C8B-B14F-4D97-AF65-F5344CB8AC3E}">
        <p14:creationId xmlns:p14="http://schemas.microsoft.com/office/powerpoint/2010/main" val="2393637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of the forum</a:t>
            </a:r>
            <a:endParaRPr lang="en-GB" dirty="0"/>
          </a:p>
        </p:txBody>
      </p:sp>
      <p:sp>
        <p:nvSpPr>
          <p:cNvPr id="3" name="Content Placeholder 2"/>
          <p:cNvSpPr>
            <a:spLocks noGrp="1"/>
          </p:cNvSpPr>
          <p:nvPr>
            <p:ph idx="1"/>
          </p:nvPr>
        </p:nvSpPr>
        <p:spPr/>
        <p:txBody>
          <a:bodyPr>
            <a:normAutofit/>
          </a:bodyPr>
          <a:lstStyle/>
          <a:p>
            <a:r>
              <a:rPr lang="en-GB" dirty="0" smtClean="0"/>
              <a:t>To provide an </a:t>
            </a:r>
            <a:r>
              <a:rPr lang="en-GB" dirty="0" smtClean="0"/>
              <a:t>opportunity for </a:t>
            </a:r>
            <a:r>
              <a:rPr lang="en-GB" dirty="0"/>
              <a:t>school leaders to come together and share </a:t>
            </a:r>
            <a:r>
              <a:rPr lang="en-GB" dirty="0" smtClean="0"/>
              <a:t>ideas </a:t>
            </a:r>
            <a:r>
              <a:rPr lang="en-GB" dirty="0"/>
              <a:t>and successes around </a:t>
            </a:r>
            <a:r>
              <a:rPr lang="en-GB" dirty="0" smtClean="0"/>
              <a:t>nutrition and school food.</a:t>
            </a:r>
            <a:endParaRPr lang="en-GB" dirty="0"/>
          </a:p>
          <a:p>
            <a:r>
              <a:rPr lang="en-GB" dirty="0" smtClean="0"/>
              <a:t>To share key information</a:t>
            </a:r>
            <a:r>
              <a:rPr lang="en-GB" dirty="0"/>
              <a:t>, local and national </a:t>
            </a:r>
            <a:r>
              <a:rPr lang="en-GB" dirty="0" err="1"/>
              <a:t>DfE</a:t>
            </a:r>
            <a:r>
              <a:rPr lang="en-GB" dirty="0"/>
              <a:t> </a:t>
            </a:r>
            <a:r>
              <a:rPr lang="en-GB" dirty="0" smtClean="0"/>
              <a:t>updates.</a:t>
            </a:r>
          </a:p>
          <a:p>
            <a:r>
              <a:rPr lang="en-GB" dirty="0" smtClean="0"/>
              <a:t>To listen to your concerns and challenges and shape our support offer to meet your needs.</a:t>
            </a:r>
            <a:endParaRPr lang="en-GB" dirty="0" smtClean="0"/>
          </a:p>
          <a:p>
            <a:r>
              <a:rPr lang="en-GB" dirty="0" smtClean="0"/>
              <a:t>To consider our next </a:t>
            </a:r>
            <a:r>
              <a:rPr lang="en-GB" dirty="0" smtClean="0"/>
              <a:t>steps for school food</a:t>
            </a:r>
            <a:r>
              <a:rPr lang="en-GB" dirty="0" smtClean="0"/>
              <a:t>.</a:t>
            </a:r>
          </a:p>
          <a:p>
            <a:endParaRPr lang="en-GB" dirty="0"/>
          </a:p>
        </p:txBody>
      </p:sp>
    </p:spTree>
    <p:extLst>
      <p:ext uri="{BB962C8B-B14F-4D97-AF65-F5344CB8AC3E}">
        <p14:creationId xmlns:p14="http://schemas.microsoft.com/office/powerpoint/2010/main" val="26062724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Healthy Eating Week</a:t>
            </a:r>
            <a:endParaRPr lang="en-GB" dirty="0"/>
          </a:p>
        </p:txBody>
      </p:sp>
      <p:sp>
        <p:nvSpPr>
          <p:cNvPr id="3" name="Content Placeholder 2"/>
          <p:cNvSpPr>
            <a:spLocks noGrp="1"/>
          </p:cNvSpPr>
          <p:nvPr>
            <p:ph idx="1"/>
          </p:nvPr>
        </p:nvSpPr>
        <p:spPr/>
        <p:txBody>
          <a:bodyPr/>
          <a:lstStyle/>
          <a:p>
            <a:r>
              <a:rPr lang="en-GB" dirty="0" smtClean="0"/>
              <a:t>British Nutrition Foundation, Food a Fact of Life</a:t>
            </a:r>
          </a:p>
          <a:p>
            <a:r>
              <a:rPr lang="en-GB" dirty="0" smtClean="0"/>
              <a:t>14</a:t>
            </a:r>
            <a:r>
              <a:rPr lang="en-GB" baseline="30000" dirty="0" smtClean="0"/>
              <a:t>th</a:t>
            </a:r>
            <a:r>
              <a:rPr lang="en-GB" dirty="0" smtClean="0"/>
              <a:t> - 18</a:t>
            </a:r>
            <a:r>
              <a:rPr lang="en-GB" baseline="30000" dirty="0" smtClean="0"/>
              <a:t>th</a:t>
            </a:r>
            <a:r>
              <a:rPr lang="en-GB" dirty="0" smtClean="0"/>
              <a:t> June 2021</a:t>
            </a:r>
          </a:p>
          <a:p>
            <a:r>
              <a:rPr lang="en-GB" dirty="0" smtClean="0"/>
              <a:t>Register for free resources for your school</a:t>
            </a:r>
          </a:p>
          <a:p>
            <a:r>
              <a:rPr lang="en-GB" dirty="0">
                <a:hlinkClick r:id="rId2"/>
              </a:rPr>
              <a:t>BNF Healthy Eating Week 2021 (office.com)</a:t>
            </a:r>
            <a:endParaRPr lang="en-GB" dirty="0" smtClean="0"/>
          </a:p>
        </p:txBody>
      </p:sp>
      <p:pic>
        <p:nvPicPr>
          <p:cNvPr id="3074" name="Picture 2" descr="Food - a fact of 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7598" y="3688073"/>
            <a:ext cx="2910355" cy="204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6598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3"/>
          <p:cNvSpPr>
            <a:spLocks noGrp="1"/>
          </p:cNvSpPr>
          <p:nvPr>
            <p:ph type="ctrTitle"/>
          </p:nvPr>
        </p:nvSpPr>
        <p:spPr>
          <a:xfrm>
            <a:off x="1093694" y="1714034"/>
            <a:ext cx="10004611" cy="1790654"/>
          </a:xfrm>
        </p:spPr>
        <p:txBody>
          <a:bodyPr>
            <a:normAutofit fontScale="90000"/>
          </a:bodyPr>
          <a:lstStyle/>
          <a:p>
            <a:r>
              <a:rPr lang="en-GB" altLang="en-US" dirty="0" smtClean="0"/>
              <a:t/>
            </a:r>
            <a:br>
              <a:rPr lang="en-GB" altLang="en-US" dirty="0" smtClean="0"/>
            </a:br>
            <a:r>
              <a:rPr lang="en-GB" altLang="en-US" dirty="0" smtClean="0"/>
              <a:t>Any further, questions, comments, concerns or any other business? </a:t>
            </a:r>
          </a:p>
        </p:txBody>
      </p:sp>
      <p:sp>
        <p:nvSpPr>
          <p:cNvPr id="5" name="Subtitle 4"/>
          <p:cNvSpPr>
            <a:spLocks noGrp="1"/>
          </p:cNvSpPr>
          <p:nvPr>
            <p:ph type="subTitle" idx="1"/>
          </p:nvPr>
        </p:nvSpPr>
        <p:spPr>
          <a:xfrm>
            <a:off x="1523999" y="4511059"/>
            <a:ext cx="9144000" cy="1655762"/>
          </a:xfrm>
        </p:spPr>
        <p:txBody>
          <a:bodyPr>
            <a:noAutofit/>
          </a:bodyPr>
          <a:lstStyle/>
          <a:p>
            <a:r>
              <a:rPr lang="en-GB" dirty="0" smtClean="0"/>
              <a:t>Email: Siobhan.Jennings@leeds.gov.uk  </a:t>
            </a:r>
            <a:r>
              <a:rPr lang="en-GB" sz="2000" dirty="0" smtClean="0">
                <a:hlinkClick r:id="rId3"/>
              </a:rPr>
              <a:t>www.schoolwellbeing.co.uk</a:t>
            </a:r>
            <a:r>
              <a:rPr lang="en-GB" sz="2000" dirty="0" smtClean="0"/>
              <a:t> </a:t>
            </a:r>
          </a:p>
          <a:p>
            <a:pPr lvl="1"/>
            <a:r>
              <a:rPr lang="en-GB" dirty="0" smtClean="0">
                <a:hlinkClick r:id="rId4"/>
              </a:rPr>
              <a:t>www.healthyschools.org.uk</a:t>
            </a:r>
            <a:r>
              <a:rPr lang="en-GB" dirty="0" smtClean="0"/>
              <a:t> </a:t>
            </a:r>
          </a:p>
          <a:p>
            <a:pPr lvl="1"/>
            <a:r>
              <a:rPr lang="en-GB" dirty="0" smtClean="0">
                <a:hlinkClick r:id="rId5"/>
              </a:rPr>
              <a:t>www.leedsforlearning.co.uk</a:t>
            </a:r>
            <a:r>
              <a:rPr lang="en-GB" dirty="0" smtClean="0"/>
              <a:t> </a:t>
            </a:r>
          </a:p>
          <a:p>
            <a:r>
              <a:rPr lang="en-GB" dirty="0" smtClean="0"/>
              <a:t>Twitter: @</a:t>
            </a:r>
            <a:r>
              <a:rPr lang="en-GB" dirty="0" err="1" smtClean="0"/>
              <a:t>healthyschools</a:t>
            </a:r>
            <a:r>
              <a:rPr lang="en-GB" dirty="0" smtClean="0"/>
              <a:t>_ @</a:t>
            </a:r>
            <a:r>
              <a:rPr lang="en-GB" dirty="0" err="1" smtClean="0"/>
              <a:t>schoolwellbeing</a:t>
            </a:r>
            <a:r>
              <a:rPr lang="en-GB" dirty="0" smtClean="0"/>
              <a:t> </a:t>
            </a:r>
          </a:p>
          <a:p>
            <a:endParaRPr lang="en-GB" dirty="0"/>
          </a:p>
        </p:txBody>
      </p:sp>
    </p:spTree>
    <p:extLst>
      <p:ext uri="{BB962C8B-B14F-4D97-AF65-F5344CB8AC3E}">
        <p14:creationId xmlns:p14="http://schemas.microsoft.com/office/powerpoint/2010/main" val="2399180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a:xfrm>
            <a:off x="838200" y="1867151"/>
            <a:ext cx="10515600" cy="4351338"/>
          </a:xfrm>
        </p:spPr>
        <p:txBody>
          <a:bodyPr>
            <a:normAutofit fontScale="92500" lnSpcReduction="20000"/>
          </a:bodyPr>
          <a:lstStyle/>
          <a:p>
            <a:pPr marL="514350" indent="-514350">
              <a:buFont typeface="+mj-lt"/>
              <a:buAutoNum type="arabicPeriod"/>
            </a:pPr>
            <a:r>
              <a:rPr lang="en-GB" dirty="0" smtClean="0"/>
              <a:t>Impact of the pandemic on children’s eating and school food</a:t>
            </a:r>
          </a:p>
          <a:p>
            <a:pPr marL="514350" indent="-514350">
              <a:buFont typeface="+mj-lt"/>
              <a:buAutoNum type="arabicPeriod"/>
            </a:pPr>
            <a:r>
              <a:rPr lang="en-GB" dirty="0" smtClean="0"/>
              <a:t>Key local and national updates on school food</a:t>
            </a:r>
          </a:p>
          <a:p>
            <a:pPr marL="971550" lvl="1" indent="-514350">
              <a:buFont typeface="+mj-lt"/>
              <a:buAutoNum type="alphaLcParenR"/>
            </a:pPr>
            <a:r>
              <a:rPr lang="en-GB" dirty="0" smtClean="0"/>
              <a:t>Free school meals</a:t>
            </a:r>
          </a:p>
          <a:p>
            <a:pPr marL="971550" lvl="1" indent="-514350">
              <a:buFont typeface="+mj-lt"/>
              <a:buAutoNum type="alphaLcParenR"/>
            </a:pPr>
            <a:r>
              <a:rPr lang="en-GB" dirty="0" smtClean="0"/>
              <a:t>Winter Grant</a:t>
            </a:r>
          </a:p>
          <a:p>
            <a:pPr marL="971550" lvl="1" indent="-514350">
              <a:buFont typeface="+mj-lt"/>
              <a:buAutoNum type="alphaLcParenR"/>
            </a:pPr>
            <a:r>
              <a:rPr lang="en-GB" dirty="0" smtClean="0"/>
              <a:t>Healthy Holidays</a:t>
            </a:r>
          </a:p>
          <a:p>
            <a:pPr marL="971550" lvl="1" indent="-514350">
              <a:buFont typeface="+mj-lt"/>
              <a:buAutoNum type="alphaLcParenR"/>
            </a:pPr>
            <a:r>
              <a:rPr lang="en-GB" dirty="0" smtClean="0"/>
              <a:t>Food Clubs &amp; digital food map</a:t>
            </a:r>
          </a:p>
          <a:p>
            <a:pPr marL="514350" indent="-514350">
              <a:buFont typeface="+mj-lt"/>
              <a:buAutoNum type="arabicPeriod"/>
            </a:pPr>
            <a:r>
              <a:rPr lang="en-GB" dirty="0"/>
              <a:t>Current challenges and successes</a:t>
            </a:r>
          </a:p>
          <a:p>
            <a:pPr marL="514350" indent="-514350">
              <a:buFont typeface="+mj-lt"/>
              <a:buAutoNum type="arabicPeriod"/>
            </a:pPr>
            <a:r>
              <a:rPr lang="en-GB" dirty="0" smtClean="0"/>
              <a:t>Leadership responsibilities for food in school </a:t>
            </a:r>
          </a:p>
          <a:p>
            <a:pPr marL="514350" indent="-514350">
              <a:buFont typeface="+mj-lt"/>
              <a:buAutoNum type="arabicPeriod"/>
            </a:pPr>
            <a:r>
              <a:rPr lang="en-GB" dirty="0" smtClean="0"/>
              <a:t>Next steps and opportunities </a:t>
            </a:r>
          </a:p>
          <a:p>
            <a:pPr marL="514350" indent="-514350">
              <a:buFont typeface="+mj-lt"/>
              <a:buAutoNum type="arabicPeriod"/>
            </a:pPr>
            <a:r>
              <a:rPr lang="en-GB" dirty="0" smtClean="0"/>
              <a:t>Further resources and training</a:t>
            </a:r>
          </a:p>
          <a:p>
            <a:pPr marL="514350" indent="-514350">
              <a:buFont typeface="+mj-lt"/>
              <a:buAutoNum type="arabicPeriod"/>
            </a:pPr>
            <a:r>
              <a:rPr lang="en-GB" dirty="0" smtClean="0"/>
              <a:t>AOB</a:t>
            </a:r>
            <a:endParaRPr lang="en-GB" dirty="0"/>
          </a:p>
        </p:txBody>
      </p:sp>
    </p:spTree>
    <p:extLst>
      <p:ext uri="{BB962C8B-B14F-4D97-AF65-F5344CB8AC3E}">
        <p14:creationId xmlns:p14="http://schemas.microsoft.com/office/powerpoint/2010/main" val="1951711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9902780" cy="1325563"/>
          </a:xfrm>
        </p:spPr>
        <p:txBody>
          <a:bodyPr/>
          <a:lstStyle/>
          <a:p>
            <a:r>
              <a:rPr lang="en-GB" dirty="0" smtClean="0"/>
              <a:t>Impact of COVID-19 on children’s eating and food</a:t>
            </a:r>
            <a:endParaRPr lang="en-GB" dirty="0"/>
          </a:p>
        </p:txBody>
      </p:sp>
      <p:sp>
        <p:nvSpPr>
          <p:cNvPr id="5" name="Content Placeholder 4"/>
          <p:cNvSpPr>
            <a:spLocks noGrp="1"/>
          </p:cNvSpPr>
          <p:nvPr>
            <p:ph idx="1"/>
          </p:nvPr>
        </p:nvSpPr>
        <p:spPr>
          <a:xfrm>
            <a:off x="838200" y="2117557"/>
            <a:ext cx="10515600" cy="4059405"/>
          </a:xfrm>
        </p:spPr>
        <p:txBody>
          <a:bodyPr/>
          <a:lstStyle/>
          <a:p>
            <a:r>
              <a:rPr lang="en-GB" dirty="0" smtClean="0"/>
              <a:t>The </a:t>
            </a:r>
            <a:r>
              <a:rPr lang="en-GB" dirty="0"/>
              <a:t>number of FSM awards in March 2020 was 25,874 </a:t>
            </a:r>
            <a:endParaRPr lang="en-GB" dirty="0" smtClean="0"/>
          </a:p>
          <a:p>
            <a:r>
              <a:rPr lang="en-GB" dirty="0" smtClean="0"/>
              <a:t>Current </a:t>
            </a:r>
            <a:r>
              <a:rPr lang="en-GB" dirty="0"/>
              <a:t>number of FSM awards is at 30,740, which includes 177 Asylum Seekers</a:t>
            </a:r>
            <a:r>
              <a:rPr lang="en-GB" dirty="0" smtClean="0"/>
              <a:t>.</a:t>
            </a:r>
          </a:p>
          <a:p>
            <a:r>
              <a:rPr lang="en-GB" dirty="0"/>
              <a:t>A </a:t>
            </a:r>
            <a:r>
              <a:rPr lang="en-GB" dirty="0" smtClean="0"/>
              <a:t>survey on </a:t>
            </a:r>
            <a:r>
              <a:rPr lang="en-GB" dirty="0"/>
              <a:t>behalf of the charity the Food Foundation found that food insecurity in households with children had nearly doubled since the start of the pandemic, not including food insecurity that was due solely to supply issues. </a:t>
            </a:r>
          </a:p>
          <a:p>
            <a:endParaRPr lang="en-GB" dirty="0"/>
          </a:p>
          <a:p>
            <a:endParaRPr lang="en-GB" dirty="0"/>
          </a:p>
        </p:txBody>
      </p:sp>
    </p:spTree>
    <p:extLst>
      <p:ext uri="{BB962C8B-B14F-4D97-AF65-F5344CB8AC3E}">
        <p14:creationId xmlns:p14="http://schemas.microsoft.com/office/powerpoint/2010/main" val="1295346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070432" cy="1325563"/>
          </a:xfrm>
        </p:spPr>
        <p:txBody>
          <a:bodyPr/>
          <a:lstStyle/>
          <a:p>
            <a:r>
              <a:rPr lang="en-GB" dirty="0"/>
              <a:t>Impact of COVID-19 on children’s eating </a:t>
            </a:r>
            <a:r>
              <a:rPr lang="en-GB" dirty="0" smtClean="0"/>
              <a:t>and food</a:t>
            </a:r>
            <a:endParaRPr lang="en-GB" dirty="0"/>
          </a:p>
        </p:txBody>
      </p:sp>
      <p:sp>
        <p:nvSpPr>
          <p:cNvPr id="3" name="Content Placeholder 2"/>
          <p:cNvSpPr>
            <a:spLocks noGrp="1"/>
          </p:cNvSpPr>
          <p:nvPr>
            <p:ph idx="1"/>
          </p:nvPr>
        </p:nvSpPr>
        <p:spPr>
          <a:xfrm>
            <a:off x="838200" y="2037347"/>
            <a:ext cx="10636876" cy="4139616"/>
          </a:xfrm>
        </p:spPr>
        <p:txBody>
          <a:bodyPr>
            <a:noAutofit/>
          </a:bodyPr>
          <a:lstStyle/>
          <a:p>
            <a:r>
              <a:rPr lang="en-GB" dirty="0" smtClean="0"/>
              <a:t>Concerns </a:t>
            </a:r>
            <a:r>
              <a:rPr lang="en-GB" dirty="0"/>
              <a:t>are now growing that the covid-19 pandemic has exacerbated nutritional problems associated with food insecurity. </a:t>
            </a:r>
            <a:endParaRPr lang="en-GB" dirty="0" smtClean="0"/>
          </a:p>
          <a:p>
            <a:r>
              <a:rPr lang="en-GB" dirty="0" smtClean="0"/>
              <a:t>These </a:t>
            </a:r>
            <a:r>
              <a:rPr lang="en-GB" dirty="0"/>
              <a:t>include obesity, undernourishment, nutrient deficiencies, and mental health problems such as anxiety, low self-worth, and depression. </a:t>
            </a:r>
            <a:endParaRPr lang="en-GB" dirty="0" smtClean="0"/>
          </a:p>
          <a:p>
            <a:r>
              <a:rPr lang="en-GB" dirty="0" smtClean="0"/>
              <a:t>Many families on low income have relied on school food throughout the pandemic.</a:t>
            </a:r>
          </a:p>
          <a:p>
            <a:r>
              <a:rPr lang="en-GB" dirty="0" smtClean="0"/>
              <a:t>Parents who were working and caring for children may also have struggled to plan and prepare balanced meals. </a:t>
            </a:r>
          </a:p>
          <a:p>
            <a:endParaRPr lang="en-GB" sz="2400" dirty="0"/>
          </a:p>
          <a:p>
            <a:endParaRPr lang="en-GB" sz="800" dirty="0"/>
          </a:p>
        </p:txBody>
      </p:sp>
    </p:spTree>
    <p:extLst>
      <p:ext uri="{BB962C8B-B14F-4D97-AF65-F5344CB8AC3E}">
        <p14:creationId xmlns:p14="http://schemas.microsoft.com/office/powerpoint/2010/main" val="3407058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130" y="215316"/>
            <a:ext cx="10794263" cy="535614"/>
          </a:xfrm>
        </p:spPr>
        <p:txBody>
          <a:bodyPr>
            <a:noAutofit/>
          </a:bodyPr>
          <a:lstStyle/>
          <a:p>
            <a:r>
              <a:rPr lang="en-GB" sz="1984" b="1" dirty="0"/>
              <a:t>Prevalence of obesity from 2008/09 to 2019/20 by school year compared regionally </a:t>
            </a:r>
            <a:r>
              <a:rPr lang="en-GB" sz="1984" b="1" dirty="0" smtClean="0"/>
              <a:t/>
            </a:r>
            <a:br>
              <a:rPr lang="en-GB" sz="1984" b="1" dirty="0" smtClean="0"/>
            </a:br>
            <a:r>
              <a:rPr lang="en-GB" sz="1984" b="1" dirty="0" smtClean="0"/>
              <a:t>and </a:t>
            </a:r>
            <a:r>
              <a:rPr lang="en-GB" sz="1984" b="1" dirty="0"/>
              <a:t>nationally</a:t>
            </a:r>
          </a:p>
        </p:txBody>
      </p:sp>
      <p:graphicFrame>
        <p:nvGraphicFramePr>
          <p:cNvPr id="4" name="Chart 3"/>
          <p:cNvGraphicFramePr/>
          <p:nvPr>
            <p:extLst>
              <p:ext uri="{D42A27DB-BD31-4B8C-83A1-F6EECF244321}">
                <p14:modId xmlns:p14="http://schemas.microsoft.com/office/powerpoint/2010/main" val="3779588386"/>
              </p:ext>
            </p:extLst>
          </p:nvPr>
        </p:nvGraphicFramePr>
        <p:xfrm>
          <a:off x="1" y="929468"/>
          <a:ext cx="12192001" cy="59121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6486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76166"/>
            <a:ext cx="10972801" cy="742571"/>
          </a:xfrm>
        </p:spPr>
        <p:txBody>
          <a:bodyPr>
            <a:normAutofit/>
          </a:bodyPr>
          <a:lstStyle/>
          <a:p>
            <a:r>
              <a:rPr lang="en-GB" sz="2231" b="1" dirty="0"/>
              <a:t>Prevalence of obesity in Year 6 aggregated from 2015/16 to 2019/20 by </a:t>
            </a:r>
            <a:r>
              <a:rPr lang="en-GB" sz="2231" b="1" dirty="0" smtClean="0"/>
              <a:t/>
            </a:r>
            <a:br>
              <a:rPr lang="en-GB" sz="2231" b="1" dirty="0" smtClean="0"/>
            </a:br>
            <a:r>
              <a:rPr lang="en-GB" sz="2231" b="1" dirty="0" smtClean="0"/>
              <a:t>school </a:t>
            </a:r>
            <a:r>
              <a:rPr lang="en-GB" sz="2231" b="1" dirty="0"/>
              <a:t>cluster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0034739"/>
              </p:ext>
            </p:extLst>
          </p:nvPr>
        </p:nvGraphicFramePr>
        <p:xfrm>
          <a:off x="2" y="1018737"/>
          <a:ext cx="12191999" cy="58376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7044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1866</TotalTime>
  <Words>2204</Words>
  <Application>Microsoft Office PowerPoint</Application>
  <PresentationFormat>Widescreen</PresentationFormat>
  <Paragraphs>265</Paragraphs>
  <Slides>41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Poppins</vt:lpstr>
      <vt:lpstr>system-ui</vt:lpstr>
      <vt:lpstr>Verdana</vt:lpstr>
      <vt:lpstr>Wingdings</vt:lpstr>
      <vt:lpstr>Office Theme</vt:lpstr>
      <vt:lpstr>School Food Leadership Forum </vt:lpstr>
      <vt:lpstr>Welcome and housekeeping</vt:lpstr>
      <vt:lpstr>Introductions:</vt:lpstr>
      <vt:lpstr>Aims of the forum</vt:lpstr>
      <vt:lpstr>Agenda</vt:lpstr>
      <vt:lpstr>Impact of COVID-19 on children’s eating and food</vt:lpstr>
      <vt:lpstr>Impact of COVID-19 on children’s eating and food</vt:lpstr>
      <vt:lpstr>Prevalence of obesity from 2008/09 to 2019/20 by school year compared regionally  and nationally</vt:lpstr>
      <vt:lpstr>Prevalence of obesity in Year 6 aggregated from 2015/16 to 2019/20 by  school cluster</vt:lpstr>
      <vt:lpstr>Impact of COVID-19 on children’s eating and food</vt:lpstr>
      <vt:lpstr>Key local and national updates on school food </vt:lpstr>
      <vt:lpstr>Claiming additional costs links to school meals and COVID-19</vt:lpstr>
      <vt:lpstr>Free school meals during term time</vt:lpstr>
      <vt:lpstr>COVID Winter Grant - Update</vt:lpstr>
      <vt:lpstr>COVID Local Support Grant - Update</vt:lpstr>
      <vt:lpstr>Healthy Holidays – Summer 2021</vt:lpstr>
      <vt:lpstr>Food Clubs</vt:lpstr>
      <vt:lpstr>Food Clubs  https://www.family-action.org.uk/what-we-do/children-families/food-club/ </vt:lpstr>
      <vt:lpstr>Leeds Food Provision Map</vt:lpstr>
      <vt:lpstr>Leeds Food Provision Map</vt:lpstr>
      <vt:lpstr>Current challenges and successes for food in school </vt:lpstr>
      <vt:lpstr>Statutory and leadership responsibilities for school food </vt:lpstr>
      <vt:lpstr>School Food Standards</vt:lpstr>
      <vt:lpstr>Food allergies </vt:lpstr>
      <vt:lpstr>Food in the curriculum</vt:lpstr>
      <vt:lpstr>Design and Technology - Cooking and Nutrition</vt:lpstr>
      <vt:lpstr>Health Education – Healthy Eating  (Primary Curriculum)</vt:lpstr>
      <vt:lpstr>Health Education – Healthy eating (Secondary Curriculum)</vt:lpstr>
      <vt:lpstr>Whole school food policy</vt:lpstr>
      <vt:lpstr>Next steps for food in school </vt:lpstr>
      <vt:lpstr>Next steps for school food</vt:lpstr>
      <vt:lpstr>HENRY – Healthy Families Growing up</vt:lpstr>
      <vt:lpstr>Healthy Eating: Training and events</vt:lpstr>
      <vt:lpstr>Family Food Leaflet</vt:lpstr>
      <vt:lpstr>Toolkits to support food in schools </vt:lpstr>
      <vt:lpstr>HENRY – Healthy Families Growing up</vt:lpstr>
      <vt:lpstr>Pledge for a Healthy and Active Future </vt:lpstr>
      <vt:lpstr>PowerPoint Presentation</vt:lpstr>
      <vt:lpstr>Catering Leeds – Food waste project </vt:lpstr>
      <vt:lpstr>Healthy Eating Week</vt:lpstr>
      <vt:lpstr> Any further, questions, comments, concerns or any other business? </vt:lpstr>
    </vt:vector>
  </TitlesOfParts>
  <Company>Leeds City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McGlen, Andrew</dc:creator>
  <cp:lastModifiedBy>Jennings, Siobhan</cp:lastModifiedBy>
  <cp:revision>114</cp:revision>
  <dcterms:created xsi:type="dcterms:W3CDTF">2021-01-06T10:46:08Z</dcterms:created>
  <dcterms:modified xsi:type="dcterms:W3CDTF">2021-04-28T11:48:33Z</dcterms:modified>
</cp:coreProperties>
</file>